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13"/>
  </p:notesMasterIdLst>
  <p:sldIdLst>
    <p:sldId id="256" r:id="rId3"/>
    <p:sldId id="290" r:id="rId4"/>
    <p:sldId id="291" r:id="rId5"/>
    <p:sldId id="324" r:id="rId6"/>
    <p:sldId id="257" r:id="rId7"/>
    <p:sldId id="313" r:id="rId8"/>
    <p:sldId id="321" r:id="rId9"/>
    <p:sldId id="322" r:id="rId10"/>
    <p:sldId id="325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E3"/>
    <a:srgbClr val="E56006"/>
    <a:srgbClr val="E48200"/>
    <a:srgbClr val="F46707"/>
    <a:srgbClr val="FFB102"/>
    <a:srgbClr val="FC6C09"/>
    <a:srgbClr val="D57A01"/>
    <a:srgbClr val="FF9300"/>
    <a:srgbClr val="C6FF05"/>
    <a:srgbClr val="FFA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/>
    <p:restoredTop sz="92101"/>
  </p:normalViewPr>
  <p:slideViewPr>
    <p:cSldViewPr snapToGrid="0" snapToObjects="1">
      <p:cViewPr varScale="1">
        <p:scale>
          <a:sx n="84" d="100"/>
          <a:sy n="84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4C9B3-6FC1-014B-A204-ADEB38EF9F44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DB74-E822-1947-8AA5-AD3E764F03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4DB74-E822-1947-8AA5-AD3E764F03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0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718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4DB74-E822-1947-8AA5-AD3E764F03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1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4DB74-E822-1947-8AA5-AD3E764F03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0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2E91-0F9C-1644-99C8-E2EB28C6A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1BDA0-CAC9-E04A-BE39-900D4AE8B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1638-5A55-AC4D-B4F6-464B1087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28B2-2424-1A4F-A5EC-0EA70924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BB90-83C8-8B4F-9828-B5EA54AC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9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00EE-A00C-C143-868E-B0538204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A9007-A65C-DA41-9BBE-B924B6718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15B6-4FFA-0E48-844C-98AA40CC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A413-E3E9-D54F-AFD8-D27FEE6A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BFDB-B0C2-6244-A765-6FBC6498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32D77-E494-7A4E-B195-C8FB09D49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10980-504A-3E48-8DB2-B31E1F19A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0893-D93A-E341-A819-0E16C80B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F64E-CD10-DC42-9348-38C54ADB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5D649-3691-4F42-A6C3-F76364FB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7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62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0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7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5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4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2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4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544A-07D4-2046-91A7-DA59DD2F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42BA-3E6C-8F43-BAA3-06F093ED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2F024-77DB-F54D-8E5F-582D0D2D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8E63F-40F7-5E42-B933-9993B2FA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1D65-B104-F342-B978-388DF797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75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0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1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8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33C6-9300-C346-8BC7-59245515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F9AFA-ADC5-334E-AE9F-DAAD3940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480F2-F0B7-8942-9B5F-63180291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A713A-2779-2E4E-8187-1C999E43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EC859-74AB-4A42-AC7A-CEA90E9A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7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AA41-534B-BE49-B709-6C73A531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D759-B543-9F45-BC45-2D515F85B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2838-508D-BC48-B8AF-DC4B045F6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ACB94-88A3-9144-991C-0DEED8E6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E8DB4-E547-DD4B-98F1-5CA87FC4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487A4-2295-454B-B533-4FEB0E98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0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D974-DEBA-6E4D-BAAC-E73A7E5A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66F7-9521-4046-A077-2FD18754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017DD-8D1F-1C49-A431-163A175D0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04A14-C4C0-2540-869E-D25DA77B0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94118-82D8-E94F-B5EB-1DF21CF46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39458-928B-AA45-82AE-5B7A1B64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AA21D-759F-374A-9632-AA2EAAE4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4A2DF-7A26-A042-8C9A-A2027361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2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F2CD-D79F-C64C-91A5-A29FE092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2CCE8-1704-3648-8269-6EDA3FB7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967B4-0461-6C43-9C64-8B12B5CB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60370-0491-EE4E-96A5-76128616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6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10391-FCE4-ED4B-99FD-76505681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C670C-0985-0A48-AE1C-6EEAC3E9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6B0E6-B5F0-0244-8699-901E008C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6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4DEA-8FCB-9B4A-9A01-9FC77369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CE17-2209-794E-B21A-AB5347F2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286E7-38B2-864E-BD8F-E71DAB7BE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C249E-146C-A141-BF3D-5DE3E6B5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7CB9E-09BB-3D49-9786-E02E61C7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6B39D-9B45-D54E-A658-CB699BBB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3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8750-DFA8-2F49-AF25-93308134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55842-0C04-424C-AB88-E871783C4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73AD1-4587-F441-B228-88764E18C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52BBB-B622-E84A-9562-D45F49DA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DD9D0-2087-8E42-A7AD-134293D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B5109-8F07-2741-ACFF-0D3E94A1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4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8CE23-4552-5B43-90C2-F813B95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3033D-094F-BC4F-8542-A0D43086C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12973-0B1B-2842-8659-350793268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20237-0759-5341-885F-626B28FE2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56E4-792D-DE4C-B030-0D281EB09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8526-BFD2-A24B-85D5-1B724BD67AAA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C50E-4687-4548-959D-89B5F4998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75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(null)"/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10DE-AECF-EC43-A3B2-E5E8EFB24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2225"/>
            <a:ext cx="12192000" cy="1968496"/>
          </a:xfrm>
        </p:spPr>
        <p:txBody>
          <a:bodyPr>
            <a:noAutofit/>
          </a:bodyPr>
          <a:lstStyle/>
          <a:p>
            <a:r>
              <a:rPr lang="en-US" sz="5000" dirty="0"/>
              <a:t>Investigating Trends in Atmospheric Compositions of Cool Gas Giant Planets Using Spitzer Secondary Eclipses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61BCA-0135-414D-8D62-DE52571AA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488" y="4014966"/>
            <a:ext cx="9144000" cy="6200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rPr>
              <a:t>Nicole Wallack (Caltech)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F9A7D8-5088-DB4A-8382-ACAC978911FC}"/>
              </a:ext>
            </a:extLst>
          </p:cNvPr>
          <p:cNvSpPr txBox="1">
            <a:spLocks/>
          </p:cNvSpPr>
          <p:nvPr/>
        </p:nvSpPr>
        <p:spPr>
          <a:xfrm>
            <a:off x="1084880" y="4634972"/>
            <a:ext cx="990341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77"/>
              </a:rPr>
              <a:t>Heather Knutson, Caroline Morley, Nancy Thomas, Daniel Thorngren, Jean-Michel Désert, Jonathan Fortney, Joshua Kammer, and Julianne Moses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01783E-38D1-A546-B0C0-21C114DD1251}"/>
              </a:ext>
            </a:extLst>
          </p:cNvPr>
          <p:cNvCxnSpPr/>
          <p:nvPr/>
        </p:nvCxnSpPr>
        <p:spPr>
          <a:xfrm>
            <a:off x="1084881" y="3673098"/>
            <a:ext cx="9691607" cy="0"/>
          </a:xfrm>
          <a:prstGeom prst="line">
            <a:avLst/>
          </a:prstGeom>
          <a:ln w="60325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1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5F0B-EA4E-C243-A216-88279A6D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3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JWST Will Allow Us to Better Constrain Atmospheric Compositions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F6DF5-59C3-BF4C-9DF2-892B8E2B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955" y="1205089"/>
            <a:ext cx="5652911" cy="5652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39AF50-A8F1-DB43-8522-A094BAEDB2F1}"/>
              </a:ext>
            </a:extLst>
          </p:cNvPr>
          <p:cNvSpPr txBox="1"/>
          <p:nvPr/>
        </p:nvSpPr>
        <p:spPr>
          <a:xfrm>
            <a:off x="8472309" y="6537912"/>
            <a:ext cx="706681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NASA </a:t>
            </a:r>
          </a:p>
        </p:txBody>
      </p:sp>
    </p:spTree>
    <p:extLst>
      <p:ext uri="{BB962C8B-B14F-4D97-AF65-F5344CB8AC3E}">
        <p14:creationId xmlns:p14="http://schemas.microsoft.com/office/powerpoint/2010/main" val="17740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112" t="49129" r="1410" b="3074"/>
          <a:stretch/>
        </p:blipFill>
        <p:spPr>
          <a:xfrm>
            <a:off x="230919" y="2570327"/>
            <a:ext cx="11740636" cy="3044956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2DAC3D41-9568-7541-909F-D404E6598F3D}"/>
              </a:ext>
            </a:extLst>
          </p:cNvPr>
          <p:cNvSpPr/>
          <p:nvPr/>
        </p:nvSpPr>
        <p:spPr>
          <a:xfrm rot="5400000">
            <a:off x="5510943" y="659443"/>
            <a:ext cx="1180581" cy="11172507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" y="132979"/>
            <a:ext cx="12266612" cy="10207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Using Solar System Trends to Probe Planet Evolution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50976" y="5632246"/>
            <a:ext cx="706681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NASA </a:t>
            </a:r>
          </a:p>
        </p:txBody>
      </p:sp>
      <p:sp>
        <p:nvSpPr>
          <p:cNvPr id="3" name="Down Arrow 2"/>
          <p:cNvSpPr/>
          <p:nvPr/>
        </p:nvSpPr>
        <p:spPr>
          <a:xfrm rot="16200000">
            <a:off x="5510943" y="-4148990"/>
            <a:ext cx="1180581" cy="11172507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978" y="1141990"/>
            <a:ext cx="11172508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  <a:latin typeface="Lucida Sans" panose="020B0602030504020204" pitchFamily="34" charset="77"/>
              </a:rPr>
              <a:t>Increasing atmospheric “metallicity”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568" y="5969297"/>
            <a:ext cx="108067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  <a:latin typeface="Lucida Sans" panose="020B0602030504020204" pitchFamily="34" charset="77"/>
              </a:rPr>
              <a:t>Decreasing core mass fraction/ Increasing mass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8" y="2007530"/>
            <a:ext cx="43271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Lucida Sans" panose="020B0602030504020204" pitchFamily="34" charset="77"/>
              </a:rPr>
              <a:t>C/H ~ 4 x Solar metallicity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3248" y="2007530"/>
            <a:ext cx="447590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Lucida Sans" panose="020B0602030504020204" pitchFamily="34" charset="77"/>
              </a:rPr>
              <a:t>C/H ~ 70 x Solar metallicity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E9B19C-4525-524D-9F5C-CD60D6C5607D}"/>
              </a:ext>
            </a:extLst>
          </p:cNvPr>
          <p:cNvSpPr/>
          <p:nvPr/>
        </p:nvSpPr>
        <p:spPr>
          <a:xfrm>
            <a:off x="773528" y="2392366"/>
            <a:ext cx="191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(Wong et al. 2004)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A3AAF-581F-E94D-9760-7CB4C4511E03}"/>
              </a:ext>
            </a:extLst>
          </p:cNvPr>
          <p:cNvSpPr/>
          <p:nvPr/>
        </p:nvSpPr>
        <p:spPr>
          <a:xfrm>
            <a:off x="7055209" y="2385145"/>
            <a:ext cx="513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(Karkoschka &amp; Tomasko 2011; Sromovsky et al. 2011)</a:t>
            </a:r>
          </a:p>
        </p:txBody>
      </p:sp>
    </p:spTree>
    <p:extLst>
      <p:ext uri="{BB962C8B-B14F-4D97-AF65-F5344CB8AC3E}">
        <p14:creationId xmlns:p14="http://schemas.microsoft.com/office/powerpoint/2010/main" val="83982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4913F3-1A36-E04E-A7DF-673560DBD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51243"/>
            <a:ext cx="10098287" cy="55324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6A9D8-E0D1-AF46-8A56-6C36FF00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631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Clouds Affect Our Ability to Detect an Atmospheric Composition-Planet Mass Trend from Transmission Spectra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9A489-9893-E04F-A9F3-0B0706991935}"/>
              </a:ext>
            </a:extLst>
          </p:cNvPr>
          <p:cNvSpPr txBox="1"/>
          <p:nvPr/>
        </p:nvSpPr>
        <p:spPr>
          <a:xfrm>
            <a:off x="9625420" y="1912275"/>
            <a:ext cx="26377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(Adapted from Wakeford et al. 2018)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6CDEE7-E7AE-CC43-991A-D54626078209}"/>
              </a:ext>
            </a:extLst>
          </p:cNvPr>
          <p:cNvSpPr/>
          <p:nvPr/>
        </p:nvSpPr>
        <p:spPr>
          <a:xfrm>
            <a:off x="9642881" y="4462619"/>
            <a:ext cx="2549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(Figure from Parmentier et al. 2016)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0010C61-4C38-A14E-8CB0-754F800AC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8" r="50000"/>
          <a:stretch/>
        </p:blipFill>
        <p:spPr>
          <a:xfrm>
            <a:off x="6025310" y="5223170"/>
            <a:ext cx="6227055" cy="16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AE3FB9E-E871-2147-8695-04556ED5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50" y="662781"/>
            <a:ext cx="9296798" cy="619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BC35A3-7224-3641-A324-07458877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Using Spitzer Secondary Eclipses to Determine Atmospheric Composition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44EA94-54FB-7E4B-9182-410AE11BD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27" y="4098437"/>
            <a:ext cx="2868303" cy="14239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DF0ED2-6AD4-7246-A697-185AB41328AB}"/>
              </a:ext>
            </a:extLst>
          </p:cNvPr>
          <p:cNvSpPr txBox="1"/>
          <p:nvPr/>
        </p:nvSpPr>
        <p:spPr>
          <a:xfrm>
            <a:off x="2737037" y="1337179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Sans" panose="020B0602030504020204" pitchFamily="34" charset="77"/>
              </a:rPr>
              <a:t>WASP-69b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4A6329D-5A9A-9949-99F2-2B944016A4B6}"/>
              </a:ext>
            </a:extLst>
          </p:cNvPr>
          <p:cNvCxnSpPr>
            <a:cxnSpLocks/>
          </p:cNvCxnSpPr>
          <p:nvPr/>
        </p:nvCxnSpPr>
        <p:spPr>
          <a:xfrm>
            <a:off x="4897112" y="3177202"/>
            <a:ext cx="2598710" cy="209542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E02D941-29E7-A840-AED7-92DCAE0FDDF3}"/>
              </a:ext>
            </a:extLst>
          </p:cNvPr>
          <p:cNvSpPr txBox="1"/>
          <p:nvPr/>
        </p:nvSpPr>
        <p:spPr>
          <a:xfrm>
            <a:off x="2800345" y="199611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Downward Slope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High CO/CH</a:t>
            </a:r>
            <a:r>
              <a:rPr lang="en-US" sz="2000" baseline="-25000" dirty="0">
                <a:solidFill>
                  <a:srgbClr val="FF0000"/>
                </a:solidFill>
              </a:rPr>
              <a:t>4</a:t>
            </a:r>
            <a:r>
              <a:rPr lang="en-US" sz="2000" dirty="0">
                <a:solidFill>
                  <a:srgbClr val="FF0000"/>
                </a:solidFill>
              </a:rPr>
              <a:t> absorption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9216F6-A172-CB40-A7AE-E0FD5722DD06}"/>
              </a:ext>
            </a:extLst>
          </p:cNvPr>
          <p:cNvCxnSpPr>
            <a:cxnSpLocks/>
          </p:cNvCxnSpPr>
          <p:nvPr/>
        </p:nvCxnSpPr>
        <p:spPr>
          <a:xfrm flipV="1">
            <a:off x="4886263" y="2225869"/>
            <a:ext cx="2623574" cy="2636916"/>
          </a:xfrm>
          <a:prstGeom prst="straightConnector1">
            <a:avLst/>
          </a:prstGeom>
          <a:ln w="5715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C4093A7-9DBB-AE4D-8AF3-5EF44DDFF30D}"/>
              </a:ext>
            </a:extLst>
          </p:cNvPr>
          <p:cNvSpPr txBox="1"/>
          <p:nvPr/>
        </p:nvSpPr>
        <p:spPr>
          <a:xfrm>
            <a:off x="4796561" y="498831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</a:rPr>
              <a:t>Upward Slope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</a:rPr>
              <a:t>Low CO/CH</a:t>
            </a:r>
            <a:r>
              <a:rPr lang="en-US" sz="2000" baseline="-25000" dirty="0">
                <a:solidFill>
                  <a:srgbClr val="0070C0"/>
                </a:solidFill>
              </a:rPr>
              <a:t>4</a:t>
            </a:r>
            <a:r>
              <a:rPr lang="en-US" sz="2000" dirty="0">
                <a:solidFill>
                  <a:srgbClr val="0070C0"/>
                </a:solidFill>
              </a:rPr>
              <a:t> 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6820C-F634-5D43-80AF-D2AC56C94589}"/>
              </a:ext>
            </a:extLst>
          </p:cNvPr>
          <p:cNvSpPr txBox="1"/>
          <p:nvPr/>
        </p:nvSpPr>
        <p:spPr>
          <a:xfrm>
            <a:off x="0" y="6529445"/>
            <a:ext cx="6810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(Moses et al. 2013; Stevenson et al. 2012; Morley et al. 2016)</a:t>
            </a:r>
          </a:p>
        </p:txBody>
      </p:sp>
      <p:sp>
        <p:nvSpPr>
          <p:cNvPr id="53" name="Oval 6">
            <a:extLst>
              <a:ext uri="{FF2B5EF4-FFF2-40B4-BE49-F238E27FC236}">
                <a16:creationId xmlns:a16="http://schemas.microsoft.com/office/drawing/2014/main" id="{ADFAD138-AE12-084A-AA26-F7337A81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9160" y="702916"/>
            <a:ext cx="1566862" cy="1600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D90E23-8788-7F48-B089-703E10EF37D4}"/>
              </a:ext>
            </a:extLst>
          </p:cNvPr>
          <p:cNvSpPr/>
          <p:nvPr/>
        </p:nvSpPr>
        <p:spPr>
          <a:xfrm>
            <a:off x="9659536" y="1343782"/>
            <a:ext cx="2466109" cy="502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D32377DC-CAD9-6041-8465-A163D4F3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7861" y="1161497"/>
            <a:ext cx="447675" cy="4572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53E59B9-1800-2E4C-A1E1-8BD68D9DA8CC}"/>
              </a:ext>
            </a:extLst>
          </p:cNvPr>
          <p:cNvSpPr/>
          <p:nvPr/>
        </p:nvSpPr>
        <p:spPr>
          <a:xfrm>
            <a:off x="10122530" y="1196280"/>
            <a:ext cx="1463346" cy="3524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791A56A8-6118-AD48-94B0-51050A651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7861" y="1164265"/>
            <a:ext cx="178162" cy="60193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D873-8F1B-4440-B712-7D0D9B5B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3"/>
            <a:ext cx="1222056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Secondary Eclipses of Cool (T&lt; ~1000 K) Planets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11A9B9-0068-8543-8298-4F1CC7573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56" t="4964" r="4440" b="5279"/>
          <a:stretch/>
        </p:blipFill>
        <p:spPr>
          <a:xfrm>
            <a:off x="-1055296" y="3594037"/>
            <a:ext cx="1835875" cy="1828800"/>
          </a:xfrm>
          <a:prstGeom prst="ellipse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255AD1A-AB16-F144-B5C0-61867C4524F5}"/>
              </a:ext>
            </a:extLst>
          </p:cNvPr>
          <p:cNvSpPr>
            <a:spLocks noChangeAspect="1"/>
          </p:cNvSpPr>
          <p:nvPr/>
        </p:nvSpPr>
        <p:spPr>
          <a:xfrm>
            <a:off x="1070378" y="3462240"/>
            <a:ext cx="1956816" cy="1956816"/>
          </a:xfrm>
          <a:prstGeom prst="ellipse">
            <a:avLst/>
          </a:prstGeom>
          <a:solidFill>
            <a:srgbClr val="E482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4C27A3-581C-6641-9561-E6798F47AD70}"/>
              </a:ext>
            </a:extLst>
          </p:cNvPr>
          <p:cNvSpPr>
            <a:spLocks/>
          </p:cNvSpPr>
          <p:nvPr/>
        </p:nvSpPr>
        <p:spPr>
          <a:xfrm>
            <a:off x="3370279" y="3584893"/>
            <a:ext cx="1847088" cy="1847088"/>
          </a:xfrm>
          <a:prstGeom prst="ellipse">
            <a:avLst/>
          </a:prstGeom>
          <a:solidFill>
            <a:srgbClr val="E2E90C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C61195-F0FF-FB49-819D-6A13D8E4483F}"/>
              </a:ext>
            </a:extLst>
          </p:cNvPr>
          <p:cNvSpPr>
            <a:spLocks noChangeAspect="1"/>
          </p:cNvSpPr>
          <p:nvPr/>
        </p:nvSpPr>
        <p:spPr>
          <a:xfrm>
            <a:off x="5705752" y="3712333"/>
            <a:ext cx="1728216" cy="1728216"/>
          </a:xfrm>
          <a:prstGeom prst="ellipse">
            <a:avLst/>
          </a:prstGeom>
          <a:solidFill>
            <a:srgbClr val="FFB10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0864C6-513D-AC44-8C5D-1F27C9AE700C}"/>
              </a:ext>
            </a:extLst>
          </p:cNvPr>
          <p:cNvSpPr>
            <a:spLocks noChangeAspect="1"/>
          </p:cNvSpPr>
          <p:nvPr/>
        </p:nvSpPr>
        <p:spPr>
          <a:xfrm>
            <a:off x="8231092" y="4346604"/>
            <a:ext cx="1033272" cy="1033272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F5CC79-F1C4-ED48-92DE-302E299C7B58}"/>
              </a:ext>
            </a:extLst>
          </p:cNvPr>
          <p:cNvSpPr>
            <a:spLocks noChangeAspect="1"/>
          </p:cNvSpPr>
          <p:nvPr/>
        </p:nvSpPr>
        <p:spPr>
          <a:xfrm>
            <a:off x="9843961" y="3511165"/>
            <a:ext cx="1929384" cy="1929384"/>
          </a:xfrm>
          <a:prstGeom prst="ellipse">
            <a:avLst/>
          </a:prstGeom>
          <a:solidFill>
            <a:srgbClr val="E56006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71FE4-3F7B-A043-AB3A-727243DF2A5C}"/>
              </a:ext>
            </a:extLst>
          </p:cNvPr>
          <p:cNvGrpSpPr/>
          <p:nvPr/>
        </p:nvGrpSpPr>
        <p:grpSpPr>
          <a:xfrm>
            <a:off x="5705752" y="3009356"/>
            <a:ext cx="6029290" cy="436725"/>
            <a:chOff x="1343876" y="1602761"/>
            <a:chExt cx="6029290" cy="4367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8E9CEE-0E50-A744-8C33-F09CAC9201E4}"/>
                </a:ext>
              </a:extLst>
            </p:cNvPr>
            <p:cNvSpPr txBox="1"/>
            <p:nvPr/>
          </p:nvSpPr>
          <p:spPr>
            <a:xfrm>
              <a:off x="3373108" y="1611994"/>
              <a:ext cx="187107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Lucida Sans" panose="020B0602030504020204" pitchFamily="34" charset="77"/>
                </a:rPr>
                <a:t>HAT-P-26b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B70489-1480-7547-838F-C363C19A0C9E}"/>
                </a:ext>
              </a:extLst>
            </p:cNvPr>
            <p:cNvSpPr txBox="1"/>
            <p:nvPr/>
          </p:nvSpPr>
          <p:spPr>
            <a:xfrm>
              <a:off x="1343876" y="1614754"/>
              <a:ext cx="181700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Lucida Sans" panose="020B0602030504020204" pitchFamily="34" charset="77"/>
                </a:rPr>
                <a:t>HAT-P-18b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3B2E23-A4E5-0E43-A3B8-077609BA8C4F}"/>
                </a:ext>
              </a:extLst>
            </p:cNvPr>
            <p:cNvSpPr txBox="1"/>
            <p:nvPr/>
          </p:nvSpPr>
          <p:spPr>
            <a:xfrm>
              <a:off x="5456408" y="1602761"/>
              <a:ext cx="1916758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Lucida Sans" panose="020B0602030504020204" pitchFamily="34" charset="77"/>
                </a:rPr>
                <a:t>WASP-69b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2E27266-B0B7-A649-84B5-D97C1490B307}"/>
              </a:ext>
            </a:extLst>
          </p:cNvPr>
          <p:cNvSpPr txBox="1"/>
          <p:nvPr/>
        </p:nvSpPr>
        <p:spPr>
          <a:xfrm>
            <a:off x="8185690" y="4645393"/>
            <a:ext cx="142036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0.06 M</a:t>
            </a:r>
            <a:r>
              <a:rPr lang="en-US" sz="2500" baseline="-25000" dirty="0"/>
              <a:t>J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C43E15-B812-A441-8912-386CF6FA03DC}"/>
              </a:ext>
            </a:extLst>
          </p:cNvPr>
          <p:cNvSpPr txBox="1"/>
          <p:nvPr/>
        </p:nvSpPr>
        <p:spPr>
          <a:xfrm>
            <a:off x="6078312" y="4669569"/>
            <a:ext cx="1068151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0.5 M</a:t>
            </a:r>
            <a:r>
              <a:rPr lang="en-US" sz="2500" baseline="-25000" dirty="0"/>
              <a:t>J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39DBCB-82D5-4E41-BB95-3E652C103FB6}"/>
              </a:ext>
            </a:extLst>
          </p:cNvPr>
          <p:cNvSpPr txBox="1"/>
          <p:nvPr/>
        </p:nvSpPr>
        <p:spPr>
          <a:xfrm>
            <a:off x="10403182" y="4645393"/>
            <a:ext cx="1067159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0.3 M</a:t>
            </a:r>
            <a:r>
              <a:rPr lang="en-US" sz="2500" baseline="-25000" dirty="0"/>
              <a:t>J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F8E47-5F70-2C4B-8667-8AB4E9312EF5}"/>
              </a:ext>
            </a:extLst>
          </p:cNvPr>
          <p:cNvSpPr txBox="1"/>
          <p:nvPr/>
        </p:nvSpPr>
        <p:spPr>
          <a:xfrm>
            <a:off x="3869283" y="4647857"/>
            <a:ext cx="149809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0.2 M</a:t>
            </a:r>
            <a:r>
              <a:rPr lang="en-US" sz="2500" baseline="-25000" dirty="0"/>
              <a:t>J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C750A-0A09-6C46-AAC2-E5F2527F7C5C}"/>
              </a:ext>
            </a:extLst>
          </p:cNvPr>
          <p:cNvSpPr txBox="1"/>
          <p:nvPr/>
        </p:nvSpPr>
        <p:spPr>
          <a:xfrm>
            <a:off x="1574504" y="4649665"/>
            <a:ext cx="149809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1.9M</a:t>
            </a:r>
            <a:r>
              <a:rPr lang="en-US" sz="2500" baseline="-25000" dirty="0"/>
              <a:t>J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E4046A-F29E-D746-85B5-AF2663A2A16F}"/>
              </a:ext>
            </a:extLst>
          </p:cNvPr>
          <p:cNvSpPr txBox="1"/>
          <p:nvPr/>
        </p:nvSpPr>
        <p:spPr>
          <a:xfrm>
            <a:off x="3403289" y="3005446"/>
            <a:ext cx="18140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Lucida Sans" panose="020B0602030504020204" pitchFamily="34" charset="77"/>
              </a:rPr>
              <a:t>HAT-P-17b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96246B-9FB7-684D-81D7-5A7381BEE331}"/>
              </a:ext>
            </a:extLst>
          </p:cNvPr>
          <p:cNvSpPr txBox="1"/>
          <p:nvPr/>
        </p:nvSpPr>
        <p:spPr>
          <a:xfrm>
            <a:off x="1233237" y="3024733"/>
            <a:ext cx="17939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Lucida Sans" panose="020B0602030504020204" pitchFamily="34" charset="77"/>
              </a:rPr>
              <a:t>HAT-P-15b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9CE9A5-2C32-494E-A26D-889F4BB6ECB8}"/>
              </a:ext>
            </a:extLst>
          </p:cNvPr>
          <p:cNvSpPr txBox="1"/>
          <p:nvPr/>
        </p:nvSpPr>
        <p:spPr>
          <a:xfrm>
            <a:off x="1418097" y="5609586"/>
            <a:ext cx="155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Lucida Sans" panose="020B0602030504020204" pitchFamily="34" charset="77"/>
              </a:rPr>
              <a:t>900 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1482E1-D32C-3A45-8AAC-C68276B36ECE}"/>
              </a:ext>
            </a:extLst>
          </p:cNvPr>
          <p:cNvSpPr txBox="1"/>
          <p:nvPr/>
        </p:nvSpPr>
        <p:spPr>
          <a:xfrm>
            <a:off x="3679639" y="5609586"/>
            <a:ext cx="155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Lucida Sans" panose="020B0602030504020204" pitchFamily="34" charset="77"/>
              </a:rPr>
              <a:t>800 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0E29E1-A5B6-594B-8B71-164A4E72630F}"/>
              </a:ext>
            </a:extLst>
          </p:cNvPr>
          <p:cNvSpPr txBox="1"/>
          <p:nvPr/>
        </p:nvSpPr>
        <p:spPr>
          <a:xfrm>
            <a:off x="5939171" y="5609586"/>
            <a:ext cx="155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Lucida Sans" panose="020B0602030504020204" pitchFamily="34" charset="77"/>
              </a:rPr>
              <a:t>800 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B79BF9-E2B1-5240-B098-AEC6B1EB3A4B}"/>
              </a:ext>
            </a:extLst>
          </p:cNvPr>
          <p:cNvSpPr txBox="1"/>
          <p:nvPr/>
        </p:nvSpPr>
        <p:spPr>
          <a:xfrm>
            <a:off x="8117039" y="5609586"/>
            <a:ext cx="155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Lucida Sans" panose="020B0602030504020204" pitchFamily="34" charset="77"/>
              </a:rPr>
              <a:t>1000 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79CD5C-259E-214B-8E6B-1E8C5FC190B6}"/>
              </a:ext>
            </a:extLst>
          </p:cNvPr>
          <p:cNvSpPr txBox="1"/>
          <p:nvPr/>
        </p:nvSpPr>
        <p:spPr>
          <a:xfrm>
            <a:off x="10177964" y="5609586"/>
            <a:ext cx="155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Lucida Sans" panose="020B0602030504020204" pitchFamily="34" charset="77"/>
              </a:rPr>
              <a:t>1000 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E45C82-AF90-9544-B992-FF8C2BC4903B}"/>
              </a:ext>
            </a:extLst>
          </p:cNvPr>
          <p:cNvSpPr txBox="1"/>
          <p:nvPr/>
        </p:nvSpPr>
        <p:spPr>
          <a:xfrm>
            <a:off x="489440" y="1284004"/>
            <a:ext cx="566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</a:rPr>
              <a:t> 8 Previously Published Planets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F29AF9-B42C-1C43-B3F0-954D96149F9A}"/>
              </a:ext>
            </a:extLst>
          </p:cNvPr>
          <p:cNvSpPr txBox="1"/>
          <p:nvPr/>
        </p:nvSpPr>
        <p:spPr>
          <a:xfrm>
            <a:off x="6647962" y="1329157"/>
            <a:ext cx="294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</a:rPr>
              <a:t>2 Planets In-Prep:</a:t>
            </a:r>
          </a:p>
          <a:p>
            <a:r>
              <a:rPr lang="en-US" sz="2400" dirty="0">
                <a:latin typeface="Lucida Sans" panose="020B0602030504020204" pitchFamily="34" charset="77"/>
              </a:rPr>
              <a:t>GJ 3470b</a:t>
            </a:r>
          </a:p>
          <a:p>
            <a:r>
              <a:rPr lang="en-US" sz="2400" dirty="0">
                <a:latin typeface="Lucida Sans" panose="020B0602030504020204" pitchFamily="34" charset="77"/>
              </a:rPr>
              <a:t>HAT-P-12b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9B340C-C3E7-4742-AA36-43E16ECBE0FD}"/>
              </a:ext>
            </a:extLst>
          </p:cNvPr>
          <p:cNvSpPr txBox="1"/>
          <p:nvPr/>
        </p:nvSpPr>
        <p:spPr>
          <a:xfrm rot="19695719">
            <a:off x="-225034" y="2532692"/>
            <a:ext cx="29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5 New Planets: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85AB1A-317A-F143-A5C4-41F77EC04DB0}"/>
              </a:ext>
            </a:extLst>
          </p:cNvPr>
          <p:cNvSpPr txBox="1"/>
          <p:nvPr/>
        </p:nvSpPr>
        <p:spPr>
          <a:xfrm>
            <a:off x="3027194" y="6297929"/>
            <a:ext cx="604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Multiple Visits in Each Spitzer Bandpass</a:t>
            </a:r>
          </a:p>
        </p:txBody>
      </p:sp>
    </p:spTree>
    <p:extLst>
      <p:ext uri="{BB962C8B-B14F-4D97-AF65-F5344CB8AC3E}">
        <p14:creationId xmlns:p14="http://schemas.microsoft.com/office/powerpoint/2010/main" val="110552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030287-E182-9043-8AE1-C52FAE13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34" y="964318"/>
            <a:ext cx="7703613" cy="5760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05F0B-EA4E-C243-A216-88279A6D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3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No Trend in Atmospheric Composition With Temperature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E94683-61E3-2B40-A137-1D9B7645BA10}"/>
              </a:ext>
            </a:extLst>
          </p:cNvPr>
          <p:cNvSpPr txBox="1"/>
          <p:nvPr/>
        </p:nvSpPr>
        <p:spPr>
          <a:xfrm>
            <a:off x="6298595" y="2311237"/>
            <a:ext cx="139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HAT-P-26b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FC2C9-A25B-FA43-9FE6-18EB918A5E65}"/>
              </a:ext>
            </a:extLst>
          </p:cNvPr>
          <p:cNvSpPr txBox="1"/>
          <p:nvPr/>
        </p:nvSpPr>
        <p:spPr>
          <a:xfrm>
            <a:off x="3006978" y="3203458"/>
            <a:ext cx="1593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GJ 3470b</a:t>
            </a:r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3B250AF7-0891-E64E-8FBF-19CCB819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6377" y="1218750"/>
            <a:ext cx="1566862" cy="1600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2B6D4C-6990-0B4E-B715-7D4C7BC945DF}"/>
              </a:ext>
            </a:extLst>
          </p:cNvPr>
          <p:cNvSpPr/>
          <p:nvPr/>
        </p:nvSpPr>
        <p:spPr>
          <a:xfrm>
            <a:off x="9276753" y="1859616"/>
            <a:ext cx="2466109" cy="502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7DF3EC93-FEFE-F348-8D31-9B0EDFB5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77331"/>
            <a:ext cx="447675" cy="4572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2404B7F-3768-B540-85A4-EC792B1FF76D}"/>
              </a:ext>
            </a:extLst>
          </p:cNvPr>
          <p:cNvSpPr/>
          <p:nvPr/>
        </p:nvSpPr>
        <p:spPr>
          <a:xfrm>
            <a:off x="9739747" y="1712114"/>
            <a:ext cx="1463346" cy="3524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CB252AD-BE1D-5340-A5D3-F927B71C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80099"/>
            <a:ext cx="178162" cy="60193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4848A2E-2213-4143-9FC8-91B2DB4E562E}"/>
              </a:ext>
            </a:extLst>
          </p:cNvPr>
          <p:cNvSpPr txBox="1"/>
          <p:nvPr/>
        </p:nvSpPr>
        <p:spPr>
          <a:xfrm>
            <a:off x="3534462" y="5128324"/>
            <a:ext cx="1177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GJ 436b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A2456-D4AE-C442-BACB-345F2FBE95F3}"/>
              </a:ext>
            </a:extLst>
          </p:cNvPr>
          <p:cNvSpPr txBox="1"/>
          <p:nvPr/>
        </p:nvSpPr>
        <p:spPr>
          <a:xfrm>
            <a:off x="4462180" y="1654649"/>
            <a:ext cx="292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Sanity check: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0.8- 26.3 x solar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(Wakeford et al. 2017)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53137-B09D-C946-AE3C-B2A31DD74EFC}"/>
              </a:ext>
            </a:extLst>
          </p:cNvPr>
          <p:cNvSpPr txBox="1"/>
          <p:nvPr/>
        </p:nvSpPr>
        <p:spPr>
          <a:xfrm>
            <a:off x="3193906" y="4066854"/>
            <a:ext cx="2065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Sanity check: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&gt; 200 x solar</a:t>
            </a:r>
          </a:p>
          <a:p>
            <a:r>
              <a:rPr lang="en-US" sz="1600" dirty="0">
                <a:solidFill>
                  <a:srgbClr val="0070C0"/>
                </a:solidFill>
              </a:rPr>
              <a:t>(Moses et al. 2013; Morley et al. 2016)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576163-8628-6846-BBD6-F16CE557ADB1}"/>
              </a:ext>
            </a:extLst>
          </p:cNvPr>
          <p:cNvSpPr txBox="1"/>
          <p:nvPr/>
        </p:nvSpPr>
        <p:spPr>
          <a:xfrm>
            <a:off x="9113697" y="6370966"/>
            <a:ext cx="4059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(Wallack et al. in prep)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FA596-C49B-1E44-A389-037D12E5E745}"/>
              </a:ext>
            </a:extLst>
          </p:cNvPr>
          <p:cNvSpPr/>
          <p:nvPr/>
        </p:nvSpPr>
        <p:spPr>
          <a:xfrm>
            <a:off x="3064235" y="1677331"/>
            <a:ext cx="527484" cy="56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2A5327-A735-1C4F-AEB1-908F91CC0C59}"/>
              </a:ext>
            </a:extLst>
          </p:cNvPr>
          <p:cNvSpPr txBox="1"/>
          <p:nvPr/>
        </p:nvSpPr>
        <p:spPr>
          <a:xfrm>
            <a:off x="151659" y="5128324"/>
            <a:ext cx="219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 Rich</a:t>
            </a:r>
          </a:p>
          <a:p>
            <a:r>
              <a:rPr lang="en-US" sz="3200" b="1" dirty="0"/>
              <a:t>CH</a:t>
            </a:r>
            <a:r>
              <a:rPr lang="en-US" sz="3200" b="1" baseline="-25000" dirty="0"/>
              <a:t>4</a:t>
            </a:r>
            <a:r>
              <a:rPr lang="en-US" sz="3200" b="1" dirty="0"/>
              <a:t> Poor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7B6DE-315F-D044-851C-2B36E45ABCF1}"/>
              </a:ext>
            </a:extLst>
          </p:cNvPr>
          <p:cNvSpPr txBox="1"/>
          <p:nvPr/>
        </p:nvSpPr>
        <p:spPr>
          <a:xfrm>
            <a:off x="92166" y="1531538"/>
            <a:ext cx="2663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</a:t>
            </a:r>
            <a:r>
              <a:rPr lang="en-US" sz="3200" b="1" baseline="-25000" dirty="0">
                <a:solidFill>
                  <a:srgbClr val="FF0000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Rich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 Poor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0FD01A-EEB2-D14E-8F0F-EDF4E672194C}"/>
              </a:ext>
            </a:extLst>
          </p:cNvPr>
          <p:cNvCxnSpPr>
            <a:cxnSpLocks/>
          </p:cNvCxnSpPr>
          <p:nvPr/>
        </p:nvCxnSpPr>
        <p:spPr>
          <a:xfrm>
            <a:off x="899886" y="2485177"/>
            <a:ext cx="0" cy="2720090"/>
          </a:xfrm>
          <a:prstGeom prst="straightConnector1">
            <a:avLst/>
          </a:prstGeom>
          <a:ln w="120650">
            <a:gradFill flip="none" rotWithShape="1">
              <a:gsLst>
                <a:gs pos="0">
                  <a:scrgbClr r="0" g="0" b="0"/>
                </a:gs>
                <a:gs pos="100000">
                  <a:schemeClr val="tx1"/>
                </a:gs>
                <a:gs pos="0">
                  <a:srgbClr val="FF0000"/>
                </a:gs>
              </a:gsLst>
              <a:path path="circle">
                <a:fillToRect l="100000" b="100000"/>
              </a:path>
              <a:tileRect t="-100000" r="-100000"/>
            </a:gra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B963C-E0BF-EE46-B196-6AF72D83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57" y="964439"/>
            <a:ext cx="7703289" cy="5760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05F0B-EA4E-C243-A216-88279A6D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3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No Trend in Atmospheric Composition With Planet Mass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E94683-61E3-2B40-A137-1D9B7645BA10}"/>
              </a:ext>
            </a:extLst>
          </p:cNvPr>
          <p:cNvSpPr txBox="1"/>
          <p:nvPr/>
        </p:nvSpPr>
        <p:spPr>
          <a:xfrm>
            <a:off x="3641743" y="1919087"/>
            <a:ext cx="213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HAT-P-26b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FC2C9-A25B-FA43-9FE6-18EB918A5E65}"/>
              </a:ext>
            </a:extLst>
          </p:cNvPr>
          <p:cNvSpPr txBox="1"/>
          <p:nvPr/>
        </p:nvSpPr>
        <p:spPr>
          <a:xfrm>
            <a:off x="3275259" y="3203458"/>
            <a:ext cx="158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GJ 3470b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83F60A-E264-C743-99F2-63EE7216AA09}"/>
              </a:ext>
            </a:extLst>
          </p:cNvPr>
          <p:cNvSpPr txBox="1"/>
          <p:nvPr/>
        </p:nvSpPr>
        <p:spPr>
          <a:xfrm>
            <a:off x="9113697" y="6370966"/>
            <a:ext cx="4059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(Wallack et al. in prep)</a:t>
            </a:r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3B250AF7-0891-E64E-8FBF-19CCB819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6377" y="1218750"/>
            <a:ext cx="1566862" cy="1600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2B6D4C-6990-0B4E-B715-7D4C7BC945DF}"/>
              </a:ext>
            </a:extLst>
          </p:cNvPr>
          <p:cNvSpPr/>
          <p:nvPr/>
        </p:nvSpPr>
        <p:spPr>
          <a:xfrm>
            <a:off x="9276753" y="1859616"/>
            <a:ext cx="2466109" cy="502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7DF3EC93-FEFE-F348-8D31-9B0EDFB5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77331"/>
            <a:ext cx="447675" cy="4572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2404B7F-3768-B540-85A4-EC792B1FF76D}"/>
              </a:ext>
            </a:extLst>
          </p:cNvPr>
          <p:cNvSpPr/>
          <p:nvPr/>
        </p:nvSpPr>
        <p:spPr>
          <a:xfrm>
            <a:off x="9739747" y="1712114"/>
            <a:ext cx="1463346" cy="3524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CB252AD-BE1D-5340-A5D3-F927B71C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80099"/>
            <a:ext cx="178162" cy="60193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4848A2E-2213-4143-9FC8-91B2DB4E562E}"/>
              </a:ext>
            </a:extLst>
          </p:cNvPr>
          <p:cNvSpPr txBox="1"/>
          <p:nvPr/>
        </p:nvSpPr>
        <p:spPr>
          <a:xfrm>
            <a:off x="3789784" y="5128324"/>
            <a:ext cx="1177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GJ 436b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9A60A1-CED8-4046-8678-FBEBE726A076}"/>
              </a:ext>
            </a:extLst>
          </p:cNvPr>
          <p:cNvSpPr/>
          <p:nvPr/>
        </p:nvSpPr>
        <p:spPr>
          <a:xfrm>
            <a:off x="3064235" y="1677331"/>
            <a:ext cx="527484" cy="56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D229F-55D9-D941-9CA4-68CB47418946}"/>
              </a:ext>
            </a:extLst>
          </p:cNvPr>
          <p:cNvSpPr txBox="1"/>
          <p:nvPr/>
        </p:nvSpPr>
        <p:spPr>
          <a:xfrm>
            <a:off x="151659" y="5128324"/>
            <a:ext cx="219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 Rich</a:t>
            </a:r>
          </a:p>
          <a:p>
            <a:r>
              <a:rPr lang="en-US" sz="3200" b="1" dirty="0"/>
              <a:t>CH</a:t>
            </a:r>
            <a:r>
              <a:rPr lang="en-US" sz="3200" b="1" baseline="-25000" dirty="0"/>
              <a:t>4</a:t>
            </a:r>
            <a:r>
              <a:rPr lang="en-US" sz="3200" b="1" dirty="0"/>
              <a:t> Poor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C10C8-B9B1-534A-A90B-02C8CB36AE28}"/>
              </a:ext>
            </a:extLst>
          </p:cNvPr>
          <p:cNvSpPr txBox="1"/>
          <p:nvPr/>
        </p:nvSpPr>
        <p:spPr>
          <a:xfrm>
            <a:off x="92166" y="1531538"/>
            <a:ext cx="2663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</a:t>
            </a:r>
            <a:r>
              <a:rPr lang="en-US" sz="3200" b="1" baseline="-25000" dirty="0">
                <a:solidFill>
                  <a:srgbClr val="FF0000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Rich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 Poor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B62633-8E74-394A-9491-62217204D407}"/>
              </a:ext>
            </a:extLst>
          </p:cNvPr>
          <p:cNvCxnSpPr>
            <a:cxnSpLocks/>
          </p:cNvCxnSpPr>
          <p:nvPr/>
        </p:nvCxnSpPr>
        <p:spPr>
          <a:xfrm>
            <a:off x="899886" y="2485177"/>
            <a:ext cx="0" cy="2720090"/>
          </a:xfrm>
          <a:prstGeom prst="straightConnector1">
            <a:avLst/>
          </a:prstGeom>
          <a:ln w="120650">
            <a:gradFill flip="none" rotWithShape="1">
              <a:gsLst>
                <a:gs pos="0">
                  <a:scrgbClr r="0" g="0" b="0"/>
                </a:gs>
                <a:gs pos="100000">
                  <a:schemeClr val="tx1"/>
                </a:gs>
                <a:gs pos="0">
                  <a:srgbClr val="FF0000"/>
                </a:gs>
              </a:gsLst>
              <a:path path="circle">
                <a:fillToRect l="100000" b="100000"/>
              </a:path>
              <a:tileRect t="-100000" r="-100000"/>
            </a:gra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1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4EC51-0956-E141-BFF3-9FCFEBEF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964439"/>
            <a:ext cx="7703288" cy="5760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05F0B-EA4E-C243-A216-88279A6D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3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Possible Trend in Atmospheric Composition With Bulk Metallicity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E94683-61E3-2B40-A137-1D9B7645BA10}"/>
              </a:ext>
            </a:extLst>
          </p:cNvPr>
          <p:cNvSpPr txBox="1"/>
          <p:nvPr/>
        </p:nvSpPr>
        <p:spPr>
          <a:xfrm>
            <a:off x="6322195" y="1905931"/>
            <a:ext cx="1811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HAT-P-26b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FC2C9-A25B-FA43-9FE6-18EB918A5E65}"/>
              </a:ext>
            </a:extLst>
          </p:cNvPr>
          <p:cNvSpPr txBox="1"/>
          <p:nvPr/>
        </p:nvSpPr>
        <p:spPr>
          <a:xfrm>
            <a:off x="6206580" y="3198468"/>
            <a:ext cx="1501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GJ 3470b</a:t>
            </a:r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3B250AF7-0891-E64E-8FBF-19CCB819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6377" y="1218750"/>
            <a:ext cx="1566862" cy="1600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2B6D4C-6990-0B4E-B715-7D4C7BC945DF}"/>
              </a:ext>
            </a:extLst>
          </p:cNvPr>
          <p:cNvSpPr/>
          <p:nvPr/>
        </p:nvSpPr>
        <p:spPr>
          <a:xfrm>
            <a:off x="9276753" y="1859616"/>
            <a:ext cx="2466109" cy="502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7DF3EC93-FEFE-F348-8D31-9B0EDFB5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77331"/>
            <a:ext cx="447675" cy="4572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2404B7F-3768-B540-85A4-EC792B1FF76D}"/>
              </a:ext>
            </a:extLst>
          </p:cNvPr>
          <p:cNvSpPr/>
          <p:nvPr/>
        </p:nvSpPr>
        <p:spPr>
          <a:xfrm>
            <a:off x="9739747" y="1712114"/>
            <a:ext cx="1463346" cy="3524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CB252AD-BE1D-5340-A5D3-F927B71C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80099"/>
            <a:ext cx="178162" cy="60193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4848A2E-2213-4143-9FC8-91B2DB4E562E}"/>
              </a:ext>
            </a:extLst>
          </p:cNvPr>
          <p:cNvSpPr txBox="1"/>
          <p:nvPr/>
        </p:nvSpPr>
        <p:spPr>
          <a:xfrm>
            <a:off x="6530649" y="5151408"/>
            <a:ext cx="1177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GJ 436b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2AF30E-B3F1-B748-BC8D-BC974A2628B7}"/>
              </a:ext>
            </a:extLst>
          </p:cNvPr>
          <p:cNvSpPr/>
          <p:nvPr/>
        </p:nvSpPr>
        <p:spPr>
          <a:xfrm>
            <a:off x="0" y="6519446"/>
            <a:ext cx="3932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Thorngren et al. 2016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E51F7A-682E-8C4F-A15C-753247B6A967}"/>
              </a:ext>
            </a:extLst>
          </p:cNvPr>
          <p:cNvSpPr txBox="1"/>
          <p:nvPr/>
        </p:nvSpPr>
        <p:spPr>
          <a:xfrm>
            <a:off x="9113697" y="6370966"/>
            <a:ext cx="4059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(Wallack et al. in prep)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4EDF2-39E2-CB40-8FFA-FF035F1487A9}"/>
              </a:ext>
            </a:extLst>
          </p:cNvPr>
          <p:cNvSpPr/>
          <p:nvPr/>
        </p:nvSpPr>
        <p:spPr>
          <a:xfrm>
            <a:off x="3064235" y="1677331"/>
            <a:ext cx="527484" cy="56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C90F13-8FEB-1541-8578-5D243F7A735F}"/>
              </a:ext>
            </a:extLst>
          </p:cNvPr>
          <p:cNvSpPr txBox="1"/>
          <p:nvPr/>
        </p:nvSpPr>
        <p:spPr>
          <a:xfrm>
            <a:off x="151659" y="5128324"/>
            <a:ext cx="219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 Rich</a:t>
            </a:r>
          </a:p>
          <a:p>
            <a:r>
              <a:rPr lang="en-US" sz="3200" b="1" dirty="0"/>
              <a:t>CH</a:t>
            </a:r>
            <a:r>
              <a:rPr lang="en-US" sz="3200" b="1" baseline="-25000" dirty="0"/>
              <a:t>4</a:t>
            </a:r>
            <a:r>
              <a:rPr lang="en-US" sz="3200" b="1" dirty="0"/>
              <a:t> Poor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4661B-85DE-814F-84AE-D29BF821054C}"/>
              </a:ext>
            </a:extLst>
          </p:cNvPr>
          <p:cNvSpPr txBox="1"/>
          <p:nvPr/>
        </p:nvSpPr>
        <p:spPr>
          <a:xfrm>
            <a:off x="92166" y="1531538"/>
            <a:ext cx="2663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</a:t>
            </a:r>
            <a:r>
              <a:rPr lang="en-US" sz="3200" b="1" baseline="-25000" dirty="0">
                <a:solidFill>
                  <a:srgbClr val="FF0000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Rich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 Poor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7D918A-E3A9-254C-971E-63A658DE9D23}"/>
              </a:ext>
            </a:extLst>
          </p:cNvPr>
          <p:cNvCxnSpPr>
            <a:cxnSpLocks/>
          </p:cNvCxnSpPr>
          <p:nvPr/>
        </p:nvCxnSpPr>
        <p:spPr>
          <a:xfrm>
            <a:off x="899886" y="2485177"/>
            <a:ext cx="0" cy="2720090"/>
          </a:xfrm>
          <a:prstGeom prst="straightConnector1">
            <a:avLst/>
          </a:prstGeom>
          <a:ln w="120650">
            <a:gradFill flip="none" rotWithShape="1">
              <a:gsLst>
                <a:gs pos="0">
                  <a:scrgbClr r="0" g="0" b="0"/>
                </a:gs>
                <a:gs pos="100000">
                  <a:schemeClr val="tx1"/>
                </a:gs>
                <a:gs pos="0">
                  <a:srgbClr val="FF0000"/>
                </a:gs>
              </a:gsLst>
              <a:path path="circle">
                <a:fillToRect l="100000" b="100000"/>
              </a:path>
              <a:tileRect t="-100000" r="-100000"/>
            </a:gra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5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2349D-F91E-1D4F-8A10-56AAB507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04" y="964439"/>
            <a:ext cx="7703288" cy="5760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05F0B-EA4E-C243-A216-88279A6D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3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Evidence for a Trend in Atmospheric Composition With Stellar Metallicity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E94683-61E3-2B40-A137-1D9B7645BA10}"/>
              </a:ext>
            </a:extLst>
          </p:cNvPr>
          <p:cNvSpPr txBox="1"/>
          <p:nvPr/>
        </p:nvSpPr>
        <p:spPr>
          <a:xfrm>
            <a:off x="5034163" y="2249066"/>
            <a:ext cx="2369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HAT-P-26b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FC2C9-A25B-FA43-9FE6-18EB918A5E65}"/>
              </a:ext>
            </a:extLst>
          </p:cNvPr>
          <p:cNvSpPr txBox="1"/>
          <p:nvPr/>
        </p:nvSpPr>
        <p:spPr>
          <a:xfrm>
            <a:off x="4363473" y="3198468"/>
            <a:ext cx="2179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GJ 3470b</a:t>
            </a:r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3B250AF7-0891-E64E-8FBF-19CCB819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6377" y="1218750"/>
            <a:ext cx="1566862" cy="1600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2B6D4C-6990-0B4E-B715-7D4C7BC945DF}"/>
              </a:ext>
            </a:extLst>
          </p:cNvPr>
          <p:cNvSpPr/>
          <p:nvPr/>
        </p:nvSpPr>
        <p:spPr>
          <a:xfrm>
            <a:off x="9276753" y="1859616"/>
            <a:ext cx="2466109" cy="502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7DF3EC93-FEFE-F348-8D31-9B0EDFB5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77331"/>
            <a:ext cx="447675" cy="4572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2404B7F-3768-B540-85A4-EC792B1FF76D}"/>
              </a:ext>
            </a:extLst>
          </p:cNvPr>
          <p:cNvSpPr/>
          <p:nvPr/>
        </p:nvSpPr>
        <p:spPr>
          <a:xfrm>
            <a:off x="9739747" y="1712114"/>
            <a:ext cx="1463346" cy="3524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CB252AD-BE1D-5340-A5D3-F927B71C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078" y="1680099"/>
            <a:ext cx="178162" cy="60193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4848A2E-2213-4143-9FC8-91B2DB4E562E}"/>
              </a:ext>
            </a:extLst>
          </p:cNvPr>
          <p:cNvSpPr txBox="1"/>
          <p:nvPr/>
        </p:nvSpPr>
        <p:spPr>
          <a:xfrm>
            <a:off x="4106372" y="5205267"/>
            <a:ext cx="1177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GJ 436b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E6F5-CCD3-8247-A7BC-6CA7C0DE6AE1}"/>
              </a:ext>
            </a:extLst>
          </p:cNvPr>
          <p:cNvSpPr txBox="1"/>
          <p:nvPr/>
        </p:nvSpPr>
        <p:spPr>
          <a:xfrm>
            <a:off x="9113697" y="6370966"/>
            <a:ext cx="4059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(Wallack et al. in prep)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963AF-69F8-8746-8894-DF2A4763A6F9}"/>
              </a:ext>
            </a:extLst>
          </p:cNvPr>
          <p:cNvSpPr/>
          <p:nvPr/>
        </p:nvSpPr>
        <p:spPr>
          <a:xfrm>
            <a:off x="3064235" y="1677331"/>
            <a:ext cx="527484" cy="56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16D672-676A-F342-85D5-5DBBF0287FD1}"/>
              </a:ext>
            </a:extLst>
          </p:cNvPr>
          <p:cNvSpPr txBox="1"/>
          <p:nvPr/>
        </p:nvSpPr>
        <p:spPr>
          <a:xfrm>
            <a:off x="151659" y="5128324"/>
            <a:ext cx="219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 Rich</a:t>
            </a:r>
          </a:p>
          <a:p>
            <a:r>
              <a:rPr lang="en-US" sz="3200" b="1" dirty="0"/>
              <a:t>CH</a:t>
            </a:r>
            <a:r>
              <a:rPr lang="en-US" sz="3200" b="1" baseline="-25000" dirty="0"/>
              <a:t>4</a:t>
            </a:r>
            <a:r>
              <a:rPr lang="en-US" sz="3200" b="1" dirty="0"/>
              <a:t> Poor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3AFEAE-7060-0C40-9BF2-4324472981EF}"/>
              </a:ext>
            </a:extLst>
          </p:cNvPr>
          <p:cNvSpPr txBox="1"/>
          <p:nvPr/>
        </p:nvSpPr>
        <p:spPr>
          <a:xfrm>
            <a:off x="92166" y="1531538"/>
            <a:ext cx="2663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</a:t>
            </a:r>
            <a:r>
              <a:rPr lang="en-US" sz="3200" b="1" baseline="-25000" dirty="0">
                <a:solidFill>
                  <a:srgbClr val="FF0000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Rich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 Poor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0E5133-AC3D-774E-BDCE-9D392A38253C}"/>
              </a:ext>
            </a:extLst>
          </p:cNvPr>
          <p:cNvCxnSpPr>
            <a:cxnSpLocks/>
          </p:cNvCxnSpPr>
          <p:nvPr/>
        </p:nvCxnSpPr>
        <p:spPr>
          <a:xfrm>
            <a:off x="899886" y="2485177"/>
            <a:ext cx="0" cy="2720090"/>
          </a:xfrm>
          <a:prstGeom prst="straightConnector1">
            <a:avLst/>
          </a:prstGeom>
          <a:ln w="120650">
            <a:gradFill flip="none" rotWithShape="1">
              <a:gsLst>
                <a:gs pos="0">
                  <a:scrgbClr r="0" g="0" b="0"/>
                </a:gs>
                <a:gs pos="100000">
                  <a:schemeClr val="tx1"/>
                </a:gs>
                <a:gs pos="0">
                  <a:srgbClr val="FF0000"/>
                </a:gs>
              </a:gsLst>
              <a:path path="circle">
                <a:fillToRect l="100000" b="100000"/>
              </a:path>
              <a:tileRect t="-100000" r="-100000"/>
            </a:gra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1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35300</TotalTime>
  <Words>403</Words>
  <Application>Microsoft Macintosh PowerPoint</Application>
  <PresentationFormat>Widescreen</PresentationFormat>
  <Paragraphs>94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Lucida Sans</vt:lpstr>
      <vt:lpstr>Times New Roman</vt:lpstr>
      <vt:lpstr>Office Theme</vt:lpstr>
      <vt:lpstr>1_Office Theme</vt:lpstr>
      <vt:lpstr>Investigating Trends in Atmospheric Compositions of Cool Gas Giant Planets Using Spitzer Secondary Eclipses</vt:lpstr>
      <vt:lpstr>Using Solar System Trends to Probe Planet Evolution</vt:lpstr>
      <vt:lpstr>Clouds Affect Our Ability to Detect an Atmospheric Composition-Planet Mass Trend from Transmission Spectra </vt:lpstr>
      <vt:lpstr>Using Spitzer Secondary Eclipses to Determine Atmospheric Composition</vt:lpstr>
      <vt:lpstr>Secondary Eclipses of Cool (T&lt; ~1000 K) Planets</vt:lpstr>
      <vt:lpstr>No Trend in Atmospheric Composition With Temperature</vt:lpstr>
      <vt:lpstr>No Trend in Atmospheric Composition With Planet Mass</vt:lpstr>
      <vt:lpstr>Possible Trend in Atmospheric Composition With Bulk Metallicity</vt:lpstr>
      <vt:lpstr>Evidence for a Trend in Atmospheric Composition With Stellar Metallicity</vt:lpstr>
      <vt:lpstr>JWST Will Allow Us to Better Constrain Atmospheric Compositions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Relationship Between Planetary Mass and Atmospheric Metallicity Using Spitzer Secondary Eclipses </dc:title>
  <dc:creator>Microsoft Office User</dc:creator>
  <cp:lastModifiedBy>Microsoft Office User</cp:lastModifiedBy>
  <cp:revision>125</cp:revision>
  <dcterms:created xsi:type="dcterms:W3CDTF">2018-06-12T21:59:10Z</dcterms:created>
  <dcterms:modified xsi:type="dcterms:W3CDTF">2018-09-18T19:02:05Z</dcterms:modified>
</cp:coreProperties>
</file>