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67" r:id="rId3"/>
    <p:sldId id="257" r:id="rId4"/>
    <p:sldId id="263" r:id="rId5"/>
    <p:sldId id="259" r:id="rId6"/>
    <p:sldId id="268" r:id="rId7"/>
    <p:sldId id="271" r:id="rId8"/>
    <p:sldId id="272" r:id="rId9"/>
    <p:sldId id="273" r:id="rId10"/>
    <p:sldId id="27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B4B"/>
    <a:srgbClr val="FFCD20"/>
    <a:srgbClr val="EE2200"/>
    <a:srgbClr val="EE5401"/>
    <a:srgbClr val="ABF1FF"/>
    <a:srgbClr val="7FD4FF"/>
    <a:srgbClr val="12C5FF"/>
    <a:srgbClr val="1AA7FF"/>
    <a:srgbClr val="1AA4FB"/>
    <a:srgbClr val="ED0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552F7-A157-974F-A2E7-DDF239DCA10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B63BA-2036-9E4A-A2AF-551E2753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7CFE-BB0F-E446-8A48-596882CBC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Construct model stellar atmospheres, model radiative transfer of photons as they pass through the photosphere towards observer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>
                <a:solidFill>
                  <a:schemeClr val="bg1"/>
                </a:solidFill>
                <a:latin typeface="Gill Sans Light"/>
                <a:cs typeface="Gill Sans Light"/>
              </a:rPr>
              <a:t>Synthetic</a:t>
            </a:r>
            <a:r>
              <a:rPr lang="en-US" sz="1200" i="0" baseline="0" dirty="0" smtClean="0">
                <a:solidFill>
                  <a:schemeClr val="bg1"/>
                </a:solidFill>
                <a:latin typeface="Gill Sans Light"/>
                <a:cs typeface="Gill Sans Light"/>
              </a:rPr>
              <a:t> spectra generated from </a:t>
            </a:r>
            <a:r>
              <a:rPr lang="en-US" sz="1200" i="0" baseline="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SpecMatch-Syn</a:t>
            </a:r>
            <a:r>
              <a:rPr lang="en-US" sz="1200" i="0" baseline="0" dirty="0" smtClean="0">
                <a:solidFill>
                  <a:schemeClr val="bg1"/>
                </a:solidFill>
                <a:latin typeface="Gill Sans Light"/>
                <a:cs typeface="Gill Sans Light"/>
              </a:rPr>
              <a:t> – they all have identical input parameters other than </a:t>
            </a:r>
            <a:endParaRPr lang="en-US" sz="1200" i="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63BA-2036-9E4A-A2AF-551E27534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M dwarfs a popular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choice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exoplanet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host stars?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“Coolest stars, in particular, offer observational advantages: larger reflex motions, deeper transits (for well-aligned systems), and better star-planet contrast ratios.”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91B80-2F0E-D246-9B24-9669936B9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6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Makes no use of synthetic spectral models / libraries – good for K and</a:t>
            </a:r>
            <a:r>
              <a:rPr lang="en-US" sz="1200" baseline="0" dirty="0" smtClean="0">
                <a:solidFill>
                  <a:schemeClr val="bg1"/>
                </a:solidFill>
                <a:latin typeface="Gill Sans Light"/>
                <a:cs typeface="Gill Sans Light"/>
              </a:rPr>
              <a:t> M dwarfs!</a:t>
            </a:r>
            <a:endParaRPr lang="en-US" sz="1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63BA-2036-9E4A-A2AF-551E27534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Avenir Next Regular"/>
              <a:cs typeface="Avenir Next 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7CFE-BB0F-E446-8A48-596882CBC2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3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C7E3-232D-C047-9580-A00E2D6DB83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B319-FC0B-AE45-AE66-B0A40050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1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079" y="488843"/>
            <a:ext cx="8241962" cy="1470025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rgbClr val="FF6600"/>
                </a:solidFill>
                <a:latin typeface="Ayuthaya"/>
                <a:cs typeface="Ayuthaya"/>
              </a:rPr>
              <a:t>HiCannon</a:t>
            </a:r>
            <a:r>
              <a:rPr lang="en-US" dirty="0" smtClean="0">
                <a:solidFill>
                  <a:srgbClr val="FF6600"/>
                </a:solidFill>
                <a:latin typeface="Gill Sans Light"/>
                <a:cs typeface="Gill Sans Light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Gill Sans Light"/>
                <a:cs typeface="Gill Sans Light"/>
              </a:rPr>
              <a:t> Data</a:t>
            </a:r>
            <a:r>
              <a:rPr lang="en-US" dirty="0">
                <a:solidFill>
                  <a:schemeClr val="bg1"/>
                </a:solidFill>
                <a:latin typeface="Gill Sans Light"/>
                <a:cs typeface="Gill Sans Light"/>
              </a:rPr>
              <a:t>-driven spectroscopy of cool </a:t>
            </a:r>
            <a:r>
              <a:rPr lang="en-US" dirty="0" smtClean="0">
                <a:solidFill>
                  <a:schemeClr val="bg1"/>
                </a:solidFill>
                <a:latin typeface="Gill Sans Light"/>
                <a:cs typeface="Gill Sans Light"/>
              </a:rPr>
              <a:t>stars at high spectral resolution</a:t>
            </a:r>
            <a:endParaRPr lang="en-US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5723" y="6485666"/>
            <a:ext cx="3510470" cy="347176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ExSoCal</a:t>
            </a:r>
            <a:r>
              <a:rPr lang="en-US" sz="16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: Sept. 18 2018</a:t>
            </a:r>
            <a:endParaRPr lang="en-US" sz="16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33775" y="3419051"/>
            <a:ext cx="2950634" cy="2977045"/>
          </a:xfrm>
          <a:prstGeom prst="ellipse">
            <a:avLst/>
          </a:prstGeom>
          <a:solidFill>
            <a:srgbClr val="DB4516"/>
          </a:solidFill>
          <a:ln>
            <a:solidFill>
              <a:srgbClr val="DB45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03667" y="3923368"/>
            <a:ext cx="5756568" cy="2276564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 w="38100" cmpd="sng"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811745" y="0"/>
            <a:ext cx="324448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1</a:t>
            </a:r>
            <a:endParaRPr lang="en-US" sz="18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077" y="2429810"/>
            <a:ext cx="730618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Aida Behmard</a:t>
            </a:r>
            <a:r>
              <a:rPr lang="en-US" sz="2800" i="1" baseline="30000" dirty="0" smtClean="0">
                <a:solidFill>
                  <a:srgbClr val="1AA7FF"/>
                </a:solidFill>
                <a:latin typeface="Gill Sans Light"/>
                <a:cs typeface="Gill Sans Light"/>
              </a:rPr>
              <a:t>1</a:t>
            </a:r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, Erik Petigura</a:t>
            </a:r>
            <a:r>
              <a:rPr lang="en-US" sz="2800" i="1" baseline="30000" dirty="0" smtClean="0">
                <a:solidFill>
                  <a:srgbClr val="1AA7FF"/>
                </a:solidFill>
                <a:latin typeface="Gill Sans Light"/>
                <a:cs typeface="Gill Sans Light"/>
              </a:rPr>
              <a:t>2,3</a:t>
            </a:r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, Andrew Howard</a:t>
            </a:r>
            <a:r>
              <a:rPr lang="en-US" sz="2800" i="1" baseline="30000" dirty="0" smtClean="0">
                <a:solidFill>
                  <a:srgbClr val="1AA7FF"/>
                </a:solidFill>
                <a:latin typeface="Gill Sans Light"/>
                <a:cs typeface="Gill Sans Light"/>
              </a:rPr>
              <a:t>2</a:t>
            </a:r>
          </a:p>
          <a:p>
            <a:endParaRPr lang="en-US" sz="2800" i="1" baseline="300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r>
              <a:rPr lang="en-US" i="1" baseline="30000" dirty="0" smtClean="0">
                <a:solidFill>
                  <a:srgbClr val="1AA7FF"/>
                </a:solidFill>
                <a:latin typeface="Gill Sans Light"/>
                <a:cs typeface="Gill Sans Light"/>
              </a:rPr>
              <a:t>1</a:t>
            </a:r>
            <a:r>
              <a:rPr lang="en-US" i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Division of Geological and Planetary Science, Caltech</a:t>
            </a:r>
          </a:p>
          <a:p>
            <a:r>
              <a:rPr lang="en-US" i="1" baseline="30000" dirty="0" smtClean="0">
                <a:solidFill>
                  <a:srgbClr val="1AA7FF"/>
                </a:solidFill>
                <a:latin typeface="Gill Sans Light"/>
                <a:cs typeface="Gill Sans Light"/>
              </a:rPr>
              <a:t>2</a:t>
            </a:r>
            <a:r>
              <a:rPr lang="en-US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Cahill Center for Astrophysics, Caltech</a:t>
            </a:r>
          </a:p>
          <a:p>
            <a:r>
              <a:rPr lang="en-US" i="1" baseline="30000" dirty="0" smtClean="0">
                <a:solidFill>
                  <a:srgbClr val="1AA7FF"/>
                </a:solidFill>
                <a:latin typeface="Gill Sans Light"/>
                <a:cs typeface="Gill Sans Light"/>
              </a:rPr>
              <a:t>3</a:t>
            </a:r>
            <a:r>
              <a:rPr lang="en-US" i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Hubble Fellow</a:t>
            </a:r>
            <a:endParaRPr lang="en-US" i="1" baseline="300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64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291"/>
            <a:ext cx="4981647" cy="3738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490" y="321681"/>
            <a:ext cx="327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Results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734525" y="0"/>
            <a:ext cx="489256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10</a:t>
            </a:r>
            <a:endParaRPr lang="en-US" sz="18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8" name="Picture 7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64" y="1402516"/>
            <a:ext cx="4978682" cy="37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8734525" y="0"/>
            <a:ext cx="489256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mtClean="0">
                <a:solidFill>
                  <a:srgbClr val="FFFFFF"/>
                </a:solidFill>
                <a:latin typeface="Gill Sans Light"/>
                <a:cs typeface="Gill Sans Light"/>
              </a:rPr>
              <a:t>11</a:t>
            </a:r>
            <a:endParaRPr lang="en-US" sz="18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490" y="321681"/>
            <a:ext cx="327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Future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913" y="1254554"/>
            <a:ext cx="8063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Adapt </a:t>
            </a:r>
            <a:r>
              <a:rPr lang="en-US" sz="2400" dirty="0" err="1">
                <a:solidFill>
                  <a:srgbClr val="FF6600"/>
                </a:solidFill>
                <a:latin typeface="Ayuthaya"/>
                <a:cs typeface="Ayuthaya"/>
              </a:rPr>
              <a:t>HiCannon</a:t>
            </a:r>
            <a:r>
              <a:rPr lang="en-US" sz="2800" i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 to include prior information (line lists, etc.) – Bayesian framework?</a:t>
            </a:r>
          </a:p>
          <a:p>
            <a:pPr marL="342900" indent="-342900">
              <a:buFont typeface="+mj-lt"/>
              <a:buAutoNum type="arabicPeriod"/>
            </a:pPr>
            <a:endParaRPr lang="en-US" sz="2800" i="1" dirty="0" smtClean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r>
              <a:rPr lang="en-US" sz="2800" i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Elemental abundance studies: C/O? </a:t>
            </a:r>
          </a:p>
        </p:txBody>
      </p:sp>
      <p:sp>
        <p:nvSpPr>
          <p:cNvPr id="6" name="Oval 5"/>
          <p:cNvSpPr/>
          <p:nvPr/>
        </p:nvSpPr>
        <p:spPr>
          <a:xfrm>
            <a:off x="6102771" y="4270597"/>
            <a:ext cx="2079464" cy="2125499"/>
          </a:xfrm>
          <a:prstGeom prst="ellipse">
            <a:avLst/>
          </a:prstGeom>
          <a:solidFill>
            <a:srgbClr val="DB4516"/>
          </a:solidFill>
          <a:ln>
            <a:solidFill>
              <a:srgbClr val="DB45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01111" y="4865245"/>
            <a:ext cx="3610933" cy="1196996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 w="38100" cmpd="sng"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12746" y="2630706"/>
            <a:ext cx="2153559" cy="2102523"/>
          </a:xfrm>
          <a:prstGeom prst="ellipse">
            <a:avLst/>
          </a:prstGeom>
          <a:solidFill>
            <a:srgbClr val="FF9400"/>
          </a:solidFill>
          <a:ln>
            <a:solidFill>
              <a:srgbClr val="FF9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07" y="1612634"/>
            <a:ext cx="609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Synthetic spectral libraries</a:t>
            </a:r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811745" y="0"/>
            <a:ext cx="324448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FFFFFF"/>
                </a:solidFill>
                <a:latin typeface="Gill Sans Light"/>
                <a:cs typeface="Gill Sans Light"/>
              </a:rPr>
              <a:t>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97289" y="2630706"/>
            <a:ext cx="569016" cy="558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23972" y="2152780"/>
            <a:ext cx="84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FF00"/>
                </a:solidFill>
                <a:latin typeface="Cambria"/>
                <a:cs typeface="Cambria"/>
              </a:rPr>
              <a:t>hv</a:t>
            </a:r>
            <a:endParaRPr lang="en-US" sz="2800" i="1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4250" y="1824061"/>
            <a:ext cx="48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pic>
        <p:nvPicPr>
          <p:cNvPr id="15" name="Picture 14" descr="fig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3" y="1739633"/>
            <a:ext cx="5854700" cy="439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807" y="127817"/>
            <a:ext cx="9326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How do we determine stellar parameters / abundances before?</a:t>
            </a:r>
            <a:endParaRPr lang="en-US" sz="3200" i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endParaRPr lang="en-US" sz="32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00927" y="1612634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SpecMatch-Syn</a:t>
            </a:r>
            <a:r>
              <a:rPr lang="en-US" sz="2400" i="1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 </a:t>
            </a:r>
            <a:r>
              <a:rPr lang="en-US" sz="2400" i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(Petigura+2015</a:t>
            </a:r>
            <a:r>
              <a:rPr lang="en-US" sz="2400" i="1" dirty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)</a:t>
            </a:r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6925" y="2247790"/>
            <a:ext cx="188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lang="en-US" i="1" baseline="-25000" dirty="0" err="1" smtClean="0">
                <a:solidFill>
                  <a:schemeClr val="bg1"/>
                </a:solidFill>
                <a:latin typeface="Cambria"/>
                <a:cs typeface="Cambria"/>
              </a:rPr>
              <a:t>eff</a:t>
            </a:r>
            <a:r>
              <a:rPr lang="en-US" i="1" baseline="-25000" dirty="0" smtClean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i="1" dirty="0" smtClean="0">
                <a:solidFill>
                  <a:schemeClr val="bg1"/>
                </a:solidFill>
                <a:latin typeface="Cambria"/>
                <a:cs typeface="Cambria"/>
              </a:rPr>
              <a:t>= 5600 K</a:t>
            </a:r>
            <a:r>
              <a:rPr lang="en-US" i="1" baseline="-250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06925" y="3296996"/>
            <a:ext cx="188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lang="en-US" i="1" baseline="-25000" dirty="0" err="1" smtClean="0">
                <a:solidFill>
                  <a:schemeClr val="bg1"/>
                </a:solidFill>
                <a:latin typeface="Cambria"/>
                <a:cs typeface="Cambria"/>
              </a:rPr>
              <a:t>eff</a:t>
            </a:r>
            <a:r>
              <a:rPr lang="en-US" i="1" baseline="-25000" dirty="0" smtClean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i="1" dirty="0" smtClean="0">
                <a:solidFill>
                  <a:schemeClr val="bg1"/>
                </a:solidFill>
                <a:latin typeface="Cambria"/>
                <a:cs typeface="Cambria"/>
              </a:rPr>
              <a:t>= 4800 K</a:t>
            </a:r>
            <a:r>
              <a:rPr lang="en-US" i="1" baseline="-250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6925" y="4440994"/>
            <a:ext cx="188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lang="en-US" i="1" baseline="-25000" dirty="0" err="1" smtClean="0">
                <a:solidFill>
                  <a:schemeClr val="bg1"/>
                </a:solidFill>
                <a:latin typeface="Cambria"/>
                <a:cs typeface="Cambria"/>
              </a:rPr>
              <a:t>eff</a:t>
            </a:r>
            <a:r>
              <a:rPr lang="en-US" i="1" baseline="-25000" dirty="0" smtClean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en-US" i="1" dirty="0" smtClean="0">
                <a:solidFill>
                  <a:schemeClr val="bg1"/>
                </a:solidFill>
                <a:latin typeface="Cambria"/>
                <a:cs typeface="Cambria"/>
              </a:rPr>
              <a:t>= 4000 K</a:t>
            </a:r>
            <a:r>
              <a:rPr lang="en-US" i="1" baseline="-250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1201008" y="2009981"/>
            <a:ext cx="27610" cy="37965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01008" y="5806559"/>
            <a:ext cx="486974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518750" y="2134225"/>
            <a:ext cx="690029" cy="676908"/>
          </a:xfrm>
          <a:prstGeom prst="ellipse">
            <a:avLst/>
          </a:prstGeom>
          <a:solidFill>
            <a:srgbClr val="1AA4FB"/>
          </a:solidFill>
          <a:ln>
            <a:solidFill>
              <a:srgbClr val="12C5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03245" y="5039144"/>
            <a:ext cx="93250" cy="78736"/>
          </a:xfrm>
          <a:prstGeom prst="ellipse">
            <a:avLst/>
          </a:prstGeom>
          <a:solidFill>
            <a:srgbClr val="ABF1FF"/>
          </a:solidFill>
          <a:ln>
            <a:solidFill>
              <a:srgbClr val="ABF1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50855" y="4762840"/>
            <a:ext cx="276819" cy="254264"/>
          </a:xfrm>
          <a:prstGeom prst="ellipse">
            <a:avLst/>
          </a:prstGeom>
          <a:solidFill>
            <a:srgbClr val="EE2200"/>
          </a:solidFill>
          <a:ln>
            <a:solidFill>
              <a:srgbClr val="EE22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16380" y="5239593"/>
            <a:ext cx="211294" cy="203682"/>
          </a:xfrm>
          <a:prstGeom prst="ellipse">
            <a:avLst/>
          </a:prstGeom>
          <a:solidFill>
            <a:srgbClr val="BB1102"/>
          </a:solidFill>
          <a:ln>
            <a:solidFill>
              <a:srgbClr val="BB11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24419" y="5364863"/>
            <a:ext cx="215386" cy="205544"/>
          </a:xfrm>
          <a:prstGeom prst="ellipse">
            <a:avLst/>
          </a:prstGeom>
          <a:solidFill>
            <a:srgbClr val="BB1102"/>
          </a:solidFill>
          <a:ln>
            <a:solidFill>
              <a:srgbClr val="BB11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05152" y="3137699"/>
            <a:ext cx="574837" cy="554652"/>
          </a:xfrm>
          <a:prstGeom prst="ellipse">
            <a:avLst/>
          </a:prstGeom>
          <a:solidFill>
            <a:srgbClr val="ABF1FF"/>
          </a:solidFill>
          <a:ln>
            <a:solidFill>
              <a:srgbClr val="ABF1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23947" y="4325743"/>
            <a:ext cx="426908" cy="38166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61998" y="3972298"/>
            <a:ext cx="426908" cy="381667"/>
          </a:xfrm>
          <a:prstGeom prst="ellipse">
            <a:avLst/>
          </a:prstGeom>
          <a:solidFill>
            <a:srgbClr val="FFCD20"/>
          </a:solidFill>
          <a:ln>
            <a:solidFill>
              <a:srgbClr val="FFC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8022" y="3460799"/>
            <a:ext cx="426908" cy="38166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89114" y="2378737"/>
            <a:ext cx="574837" cy="554652"/>
          </a:xfrm>
          <a:prstGeom prst="ellipse">
            <a:avLst/>
          </a:prstGeom>
          <a:solidFill>
            <a:srgbClr val="7FD4FF"/>
          </a:solidFill>
          <a:ln>
            <a:solidFill>
              <a:srgbClr val="7FD4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63951" y="3137699"/>
            <a:ext cx="574837" cy="5546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89472" y="2933389"/>
            <a:ext cx="426908" cy="38166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52386" y="2860373"/>
            <a:ext cx="574837" cy="554652"/>
          </a:xfrm>
          <a:prstGeom prst="ellipse">
            <a:avLst/>
          </a:prstGeom>
          <a:solidFill>
            <a:srgbClr val="EE2200"/>
          </a:solidFill>
          <a:ln>
            <a:solidFill>
              <a:srgbClr val="ED06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11367" y="1948171"/>
            <a:ext cx="690029" cy="676908"/>
          </a:xfrm>
          <a:prstGeom prst="ellipse">
            <a:avLst/>
          </a:prstGeom>
          <a:solidFill>
            <a:srgbClr val="BB1102"/>
          </a:solidFill>
          <a:ln>
            <a:solidFill>
              <a:srgbClr val="BB11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15245" y="5129740"/>
            <a:ext cx="93250" cy="78736"/>
          </a:xfrm>
          <a:prstGeom prst="ellipse">
            <a:avLst/>
          </a:prstGeom>
          <a:solidFill>
            <a:srgbClr val="ABF1FF"/>
          </a:solidFill>
          <a:ln>
            <a:solidFill>
              <a:srgbClr val="ABF1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39688" y="4839591"/>
            <a:ext cx="93250" cy="78736"/>
          </a:xfrm>
          <a:prstGeom prst="ellipse">
            <a:avLst/>
          </a:prstGeom>
          <a:solidFill>
            <a:srgbClr val="1AA4FB"/>
          </a:solidFill>
          <a:ln>
            <a:solidFill>
              <a:srgbClr val="1AA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61870" y="5274512"/>
            <a:ext cx="93250" cy="78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2176" y="5262712"/>
            <a:ext cx="93250" cy="78736"/>
          </a:xfrm>
          <a:prstGeom prst="ellipse">
            <a:avLst/>
          </a:prstGeom>
          <a:solidFill>
            <a:srgbClr val="ABF1FF"/>
          </a:solidFill>
          <a:ln>
            <a:solidFill>
              <a:srgbClr val="ABF1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55466" y="4762840"/>
            <a:ext cx="93250" cy="78736"/>
          </a:xfrm>
          <a:prstGeom prst="ellipse">
            <a:avLst/>
          </a:prstGeom>
          <a:solidFill>
            <a:srgbClr val="1AA4FB"/>
          </a:solidFill>
          <a:ln>
            <a:solidFill>
              <a:srgbClr val="1AA7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A4FB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13047" y="5314024"/>
            <a:ext cx="93250" cy="78736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20140" y="3581295"/>
            <a:ext cx="426908" cy="381667"/>
          </a:xfrm>
          <a:prstGeom prst="ellipse">
            <a:avLst/>
          </a:prstGeom>
          <a:solidFill>
            <a:srgbClr val="FFCD20"/>
          </a:solidFill>
          <a:ln>
            <a:solidFill>
              <a:srgbClr val="FFC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01007" y="5806559"/>
            <a:ext cx="585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Light"/>
                <a:cs typeface="Gill Sans Light"/>
              </a:rPr>
              <a:t>O         B         A          F         G        K        M</a:t>
            </a:r>
            <a:endParaRPr lang="en-US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7403" y="6121075"/>
            <a:ext cx="573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35000    20000    11000     7500     5900     5200    3800</a:t>
            </a:r>
            <a:endParaRPr lang="en-US" sz="16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4056" y="5596841"/>
            <a:ext cx="123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lang="en-US" sz="2000" i="1" baseline="-25000" dirty="0" err="1" smtClean="0">
                <a:solidFill>
                  <a:srgbClr val="FFFFFF"/>
                </a:solidFill>
                <a:latin typeface="Cambria"/>
                <a:cs typeface="Cambria"/>
              </a:rPr>
              <a:t>eff</a:t>
            </a:r>
            <a:r>
              <a:rPr lang="en-US" sz="2000" i="1" baseline="-250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000" i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mbria"/>
                <a:cs typeface="Cambria"/>
              </a:rPr>
              <a:t>[K]</a:t>
            </a:r>
          </a:p>
          <a:p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03054" y="1880131"/>
            <a:ext cx="7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10</a:t>
            </a:r>
            <a:r>
              <a:rPr lang="en-US" baseline="30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6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7503" y="5443275"/>
            <a:ext cx="7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10</a:t>
            </a:r>
            <a:r>
              <a:rPr lang="en-US" baseline="30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-4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754" y="3485005"/>
            <a:ext cx="7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ill Sans Light"/>
                <a:cs typeface="Gill Sans Light"/>
              </a:rPr>
              <a:t>10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2178577" y="3527462"/>
            <a:ext cx="579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Luminosity (compared to Sun)</a:t>
            </a:r>
            <a:endParaRPr lang="en-US" sz="2000" dirty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712" y="273481"/>
            <a:ext cx="721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Synthetic spectral libraries make good abundance / parameter predictions for these stars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5939" y="3989050"/>
            <a:ext cx="6585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ill Sans Light"/>
                <a:cs typeface="Gill Sans Light"/>
              </a:rPr>
              <a:t>These? Not so much.</a:t>
            </a:r>
            <a:endParaRPr lang="en-US" sz="28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46" name="Oval 45"/>
          <p:cNvSpPr/>
          <p:nvPr/>
        </p:nvSpPr>
        <p:spPr>
          <a:xfrm rot="1388592">
            <a:off x="1119640" y="2014744"/>
            <a:ext cx="4201210" cy="2334882"/>
          </a:xfrm>
          <a:prstGeom prst="ellipse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308495" y="1227588"/>
            <a:ext cx="0" cy="450139"/>
          </a:xfrm>
          <a:prstGeom prst="straightConnector1">
            <a:avLst/>
          </a:prstGeom>
          <a:ln w="57150" cmpd="sng">
            <a:solidFill>
              <a:srgbClr val="31859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 rot="20402322">
            <a:off x="5088208" y="4590447"/>
            <a:ext cx="877676" cy="1187207"/>
          </a:xfrm>
          <a:prstGeom prst="ellipse">
            <a:avLst/>
          </a:prstGeom>
          <a:noFill/>
          <a:ln w="38100" cmpd="sng">
            <a:solidFill>
              <a:srgbClr val="3185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6070752" y="4523356"/>
            <a:ext cx="468384" cy="394971"/>
          </a:xfrm>
          <a:prstGeom prst="straightConnector1">
            <a:avLst/>
          </a:prstGeom>
          <a:ln w="57150" cmpd="sng">
            <a:solidFill>
              <a:srgbClr val="31859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ubtitle 2"/>
          <p:cNvSpPr txBox="1">
            <a:spLocks/>
          </p:cNvSpPr>
          <p:nvPr/>
        </p:nvSpPr>
        <p:spPr>
          <a:xfrm>
            <a:off x="8811745" y="0"/>
            <a:ext cx="324448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FFFFFF"/>
                </a:solidFill>
                <a:latin typeface="Gill Sans Light"/>
                <a:cs typeface="Gill Sans Ligh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34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2979" y="25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i="1" dirty="0" smtClean="0">
                <a:solidFill>
                  <a:srgbClr val="1AA7FF"/>
                </a:solidFill>
              </a:rPr>
              <a:t>The Cannon </a:t>
            </a:r>
            <a:endParaRPr lang="en-US" sz="6600" i="1" dirty="0">
              <a:solidFill>
                <a:srgbClr val="1AA7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53" y="1066536"/>
            <a:ext cx="8636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Gill Sans Light"/>
                <a:cs typeface="Gill Sans Light"/>
              </a:rPr>
              <a:t>D</a:t>
            </a:r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ata-driven (ML) approach </a:t>
            </a:r>
            <a:r>
              <a:rPr lang="en-US" sz="2800" i="1" dirty="0">
                <a:solidFill>
                  <a:schemeClr val="bg1"/>
                </a:solidFill>
                <a:latin typeface="Gill Sans Light"/>
                <a:cs typeface="Gill Sans Light"/>
              </a:rPr>
              <a:t>for </a:t>
            </a:r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predicting </a:t>
            </a:r>
            <a:r>
              <a:rPr lang="en-US" sz="2800" i="1" dirty="0">
                <a:solidFill>
                  <a:schemeClr val="bg1"/>
                </a:solidFill>
                <a:latin typeface="Gill Sans Light"/>
                <a:cs typeface="Gill Sans Light"/>
              </a:rPr>
              <a:t>stellar </a:t>
            </a:r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parameters + elemental abundances from spectra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811745" y="0"/>
            <a:ext cx="324448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FFFFFF"/>
                </a:solidFill>
                <a:latin typeface="Gill Sans Light"/>
                <a:cs typeface="Gill Sans Light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410160" y="2885390"/>
            <a:ext cx="2417767" cy="2392432"/>
          </a:xfrm>
          <a:prstGeom prst="ellipse">
            <a:avLst/>
          </a:prstGeom>
          <a:solidFill>
            <a:srgbClr val="FF9400"/>
          </a:solidFill>
          <a:ln>
            <a:solidFill>
              <a:srgbClr val="FF94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28543" y="3354784"/>
            <a:ext cx="4716966" cy="1726873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83559" y="3172345"/>
            <a:ext cx="42708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Temperature </a:t>
            </a:r>
            <a:r>
              <a:rPr lang="en-US" sz="2800" i="1" dirty="0" err="1" smtClean="0">
                <a:solidFill>
                  <a:srgbClr val="3CCEF8"/>
                </a:solidFill>
                <a:latin typeface="Cambria"/>
                <a:cs typeface="Cambria"/>
              </a:rPr>
              <a:t>T</a:t>
            </a:r>
            <a:r>
              <a:rPr lang="en-US" sz="2800" i="1" baseline="-25000" dirty="0" err="1" smtClean="0">
                <a:solidFill>
                  <a:srgbClr val="3CCEF8"/>
                </a:solidFill>
                <a:latin typeface="Cambria"/>
                <a:cs typeface="Cambria"/>
              </a:rPr>
              <a:t>eff</a:t>
            </a:r>
            <a:endParaRPr lang="en-US" sz="2800" i="1" baseline="-25000" dirty="0" smtClean="0">
              <a:solidFill>
                <a:srgbClr val="3CCEF8"/>
              </a:solidFill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Bulk metallicity </a:t>
            </a:r>
            <a:r>
              <a:rPr lang="en-US" sz="2800" i="1" dirty="0" smtClean="0">
                <a:solidFill>
                  <a:srgbClr val="3CCEF8"/>
                </a:solidFill>
                <a:latin typeface="Cambria"/>
                <a:cs typeface="Cambria"/>
              </a:rPr>
              <a:t>[Fe/H]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Stellar radius </a:t>
            </a:r>
            <a:r>
              <a:rPr lang="en-US" sz="2800" i="1" dirty="0" smtClean="0">
                <a:solidFill>
                  <a:srgbClr val="3CCEF8"/>
                </a:solidFill>
                <a:latin typeface="Cambria"/>
                <a:cs typeface="Cambria"/>
              </a:rPr>
              <a:t>R</a:t>
            </a:r>
            <a:r>
              <a:rPr lang="en-US" sz="2800" i="1" baseline="-25000" dirty="0" smtClean="0">
                <a:solidFill>
                  <a:srgbClr val="3CCEF8"/>
                </a:solidFill>
                <a:latin typeface="Cambria"/>
                <a:cs typeface="Cambria"/>
              </a:rPr>
              <a:t>*</a:t>
            </a:r>
            <a:r>
              <a:rPr lang="en-US" sz="2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endParaRPr lang="en-US" sz="28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3314" y="2498840"/>
            <a:ext cx="31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Example labels: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13" name="Picture 12" descr="Annie_Jump_Cannon_1922_Portra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40" y="2128680"/>
            <a:ext cx="3239237" cy="45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9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0254E-6 -3.85932E-6 L 0.07695 -0.53933 " pathEditMode="relative" rAng="0" ptsTypes="AA">
                                      <p:cBhvr>
                                        <p:cTn id="1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" y="-26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79" y="259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i="1" dirty="0" smtClean="0">
                <a:solidFill>
                  <a:srgbClr val="1AA7FF"/>
                </a:solidFill>
              </a:rPr>
              <a:t>The Cannon </a:t>
            </a:r>
            <a:endParaRPr lang="en-US" sz="6600" i="1" dirty="0">
              <a:solidFill>
                <a:srgbClr val="1AA7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36717" y="2169818"/>
            <a:ext cx="685386" cy="667144"/>
          </a:xfrm>
          <a:prstGeom prst="ellipse">
            <a:avLst/>
          </a:prstGeom>
          <a:solidFill>
            <a:srgbClr val="DB4516"/>
          </a:solidFill>
          <a:ln>
            <a:solidFill>
              <a:srgbClr val="DB45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6018" y="2273925"/>
            <a:ext cx="1626181" cy="594270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5255" y="2432974"/>
            <a:ext cx="685386" cy="667144"/>
          </a:xfrm>
          <a:prstGeom prst="ellipse">
            <a:avLst/>
          </a:prstGeom>
          <a:solidFill>
            <a:srgbClr val="DB4516"/>
          </a:solidFill>
          <a:ln>
            <a:solidFill>
              <a:srgbClr val="DB45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72786" y="2537081"/>
            <a:ext cx="1626181" cy="594270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4120" y="2953075"/>
            <a:ext cx="685386" cy="667144"/>
          </a:xfrm>
          <a:prstGeom prst="ellipse">
            <a:avLst/>
          </a:prstGeom>
          <a:solidFill>
            <a:srgbClr val="DB4516"/>
          </a:solidFill>
          <a:ln>
            <a:solidFill>
              <a:srgbClr val="DB45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23313" y="3079293"/>
            <a:ext cx="1626181" cy="594270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90505" y="4758629"/>
            <a:ext cx="1751990" cy="0"/>
          </a:xfrm>
          <a:prstGeom prst="straightConnector1">
            <a:avLst/>
          </a:prstGeom>
          <a:ln>
            <a:solidFill>
              <a:srgbClr val="F205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345396" y="1500876"/>
            <a:ext cx="4537660" cy="81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20559"/>
                </a:solidFill>
                <a:latin typeface="Gill Sans Light"/>
                <a:cs typeface="Gill Sans Light"/>
              </a:rPr>
              <a:t>“Training Step”</a:t>
            </a:r>
            <a:endParaRPr lang="en-US" sz="2400" dirty="0">
              <a:solidFill>
                <a:srgbClr val="F20559"/>
              </a:solidFill>
              <a:latin typeface="Gill Sans Light"/>
              <a:cs typeface="Gill Sans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46071" y="2260504"/>
            <a:ext cx="3279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Construct flux model</a:t>
            </a:r>
          </a:p>
          <a:p>
            <a:r>
              <a:rPr lang="en-US" sz="2400" i="1" dirty="0" err="1" smtClean="0">
                <a:solidFill>
                  <a:schemeClr val="bg1"/>
                </a:solidFill>
                <a:latin typeface="+mj-lt"/>
                <a:cs typeface="Athelas Regular"/>
              </a:rPr>
              <a:t>f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+mj-lt"/>
                <a:cs typeface="Athelas Regular"/>
              </a:rPr>
              <a:t>jn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  <a:cs typeface="Athelas Regular"/>
              </a:rPr>
              <a:t> = V(</a:t>
            </a:r>
            <a:r>
              <a:rPr lang="en-US" sz="2400" i="1" dirty="0" err="1" smtClean="0">
                <a:solidFill>
                  <a:schemeClr val="bg1"/>
                </a:solidFill>
                <a:latin typeface="Garamond"/>
                <a:cs typeface="Garamond"/>
              </a:rPr>
              <a:t>l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+mj-lt"/>
                <a:cs typeface="Athelas Regular"/>
              </a:rPr>
              <a:t>n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  <a:cs typeface="Athelas Regular"/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  <a:ea typeface="Wingdings"/>
                <a:cs typeface="Athelas Regular"/>
                <a:sym typeface="Wingdings"/>
              </a:rPr>
              <a:t>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  <a:cs typeface="Athelas Regular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Athelas Regular"/>
              </a:rPr>
              <a:t>θ</a:t>
            </a:r>
            <a:r>
              <a:rPr lang="en-US" sz="2400" i="1" baseline="-25000" dirty="0" err="1">
                <a:solidFill>
                  <a:schemeClr val="bg1"/>
                </a:solidFill>
                <a:cs typeface="Athelas Regular"/>
              </a:rPr>
              <a:t>j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  <a:cs typeface="Athelas Regular"/>
              </a:rPr>
              <a:t> + noise  </a:t>
            </a:r>
            <a:endParaRPr lang="en-US" sz="2400" i="1" dirty="0">
              <a:solidFill>
                <a:schemeClr val="bg1"/>
              </a:solidFill>
              <a:latin typeface="+mj-lt"/>
              <a:cs typeface="Athelas Regula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808" y="4491006"/>
            <a:ext cx="2804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Apply</a:t>
            </a:r>
            <a:r>
              <a:rPr lang="en-US" sz="2400" i="1" dirty="0" smtClean="0">
                <a:solidFill>
                  <a:schemeClr val="bg1"/>
                </a:solidFill>
                <a:cs typeface="Athelas Regular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cs typeface="Athelas Regular"/>
              </a:rPr>
              <a:t>f</a:t>
            </a:r>
            <a:r>
              <a:rPr lang="en-US" sz="2400" i="1" baseline="-25000" dirty="0" err="1" smtClean="0">
                <a:solidFill>
                  <a:schemeClr val="bg1"/>
                </a:solidFill>
                <a:cs typeface="Athelas Regular"/>
              </a:rPr>
              <a:t>jn</a:t>
            </a:r>
            <a:r>
              <a:rPr lang="en-US" sz="2400" i="1" baseline="-25000" dirty="0" smtClean="0">
                <a:solidFill>
                  <a:schemeClr val="bg1"/>
                </a:solidFill>
                <a:cs typeface="Athelas Regular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to test set spectra</a:t>
            </a:r>
            <a:endParaRPr lang="en-US" sz="24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19036" y="3587662"/>
            <a:ext cx="685386" cy="667144"/>
          </a:xfrm>
          <a:prstGeom prst="ellipse">
            <a:avLst/>
          </a:prstGeom>
          <a:solidFill>
            <a:srgbClr val="DB4516"/>
          </a:solidFill>
          <a:ln>
            <a:solidFill>
              <a:srgbClr val="E43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688337" y="3691769"/>
            <a:ext cx="1626181" cy="594270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27574" y="3850818"/>
            <a:ext cx="685386" cy="667144"/>
          </a:xfrm>
          <a:prstGeom prst="ellipse">
            <a:avLst/>
          </a:prstGeom>
          <a:solidFill>
            <a:srgbClr val="DB4516"/>
          </a:solidFill>
          <a:ln>
            <a:solidFill>
              <a:srgbClr val="E43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055105" y="3954925"/>
            <a:ext cx="1626181" cy="594270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86439" y="4370919"/>
            <a:ext cx="685386" cy="667144"/>
          </a:xfrm>
          <a:prstGeom prst="ellipse">
            <a:avLst/>
          </a:prstGeom>
          <a:solidFill>
            <a:srgbClr val="DB4516"/>
          </a:solidFill>
          <a:ln>
            <a:solidFill>
              <a:srgbClr val="E43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805632" y="4497137"/>
            <a:ext cx="1626181" cy="594270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590786" y="4719656"/>
            <a:ext cx="685386" cy="667144"/>
          </a:xfrm>
          <a:prstGeom prst="ellipse">
            <a:avLst/>
          </a:prstGeom>
          <a:solidFill>
            <a:srgbClr val="DB4516"/>
          </a:solidFill>
          <a:ln>
            <a:solidFill>
              <a:srgbClr val="E43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207505" y="4794272"/>
            <a:ext cx="1626181" cy="594270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71663" y="4987300"/>
            <a:ext cx="685386" cy="667144"/>
          </a:xfrm>
          <a:prstGeom prst="ellipse">
            <a:avLst/>
          </a:prstGeom>
          <a:solidFill>
            <a:srgbClr val="DB4516"/>
          </a:solidFill>
          <a:ln>
            <a:solidFill>
              <a:srgbClr val="E43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861449" y="5116311"/>
            <a:ext cx="1626181" cy="594270"/>
          </a:xfrm>
          <a:custGeom>
            <a:avLst/>
            <a:gdLst>
              <a:gd name="connsiteX0" fmla="*/ 0 w 2222473"/>
              <a:gd name="connsiteY0" fmla="*/ 50920 h 952331"/>
              <a:gd name="connsiteX1" fmla="*/ 282218 w 2222473"/>
              <a:gd name="connsiteY1" fmla="*/ 50920 h 952331"/>
              <a:gd name="connsiteX2" fmla="*/ 440966 w 2222473"/>
              <a:gd name="connsiteY2" fmla="*/ 580104 h 952331"/>
              <a:gd name="connsiteX3" fmla="*/ 599715 w 2222473"/>
              <a:gd name="connsiteY3" fmla="*/ 15641 h 952331"/>
              <a:gd name="connsiteX4" fmla="*/ 687908 w 2222473"/>
              <a:gd name="connsiteY4" fmla="*/ 950533 h 952331"/>
              <a:gd name="connsiteX5" fmla="*/ 776101 w 2222473"/>
              <a:gd name="connsiteY5" fmla="*/ 33280 h 952331"/>
              <a:gd name="connsiteX6" fmla="*/ 811379 w 2222473"/>
              <a:gd name="connsiteY6" fmla="*/ 244954 h 952331"/>
              <a:gd name="connsiteX7" fmla="*/ 864295 w 2222473"/>
              <a:gd name="connsiteY7" fmla="*/ 33280 h 952331"/>
              <a:gd name="connsiteX8" fmla="*/ 899572 w 2222473"/>
              <a:gd name="connsiteY8" fmla="*/ 438988 h 952331"/>
              <a:gd name="connsiteX9" fmla="*/ 934849 w 2222473"/>
              <a:gd name="connsiteY9" fmla="*/ 156756 h 952331"/>
              <a:gd name="connsiteX10" fmla="*/ 1005404 w 2222473"/>
              <a:gd name="connsiteY10" fmla="*/ 597744 h 952331"/>
              <a:gd name="connsiteX11" fmla="*/ 1058320 w 2222473"/>
              <a:gd name="connsiteY11" fmla="*/ 68559 h 952331"/>
              <a:gd name="connsiteX12" fmla="*/ 1093598 w 2222473"/>
              <a:gd name="connsiteY12" fmla="*/ 580104 h 952331"/>
              <a:gd name="connsiteX13" fmla="*/ 1146514 w 2222473"/>
              <a:gd name="connsiteY13" fmla="*/ 15641 h 952331"/>
              <a:gd name="connsiteX14" fmla="*/ 1199430 w 2222473"/>
              <a:gd name="connsiteY14" fmla="*/ 703581 h 952331"/>
              <a:gd name="connsiteX15" fmla="*/ 1322900 w 2222473"/>
              <a:gd name="connsiteY15" fmla="*/ 315512 h 952331"/>
              <a:gd name="connsiteX16" fmla="*/ 1411094 w 2222473"/>
              <a:gd name="connsiteY16" fmla="*/ 668302 h 952331"/>
              <a:gd name="connsiteX17" fmla="*/ 1464010 w 2222473"/>
              <a:gd name="connsiteY17" fmla="*/ 227314 h 952331"/>
              <a:gd name="connsiteX18" fmla="*/ 1534564 w 2222473"/>
              <a:gd name="connsiteY18" fmla="*/ 650662 h 952331"/>
              <a:gd name="connsiteX19" fmla="*/ 1552203 w 2222473"/>
              <a:gd name="connsiteY19" fmla="*/ 33280 h 952331"/>
              <a:gd name="connsiteX20" fmla="*/ 1622758 w 2222473"/>
              <a:gd name="connsiteY20" fmla="*/ 950533 h 952331"/>
              <a:gd name="connsiteX21" fmla="*/ 1658035 w 2222473"/>
              <a:gd name="connsiteY21" fmla="*/ 262593 h 952331"/>
              <a:gd name="connsiteX22" fmla="*/ 1834422 w 2222473"/>
              <a:gd name="connsiteY22" fmla="*/ 86199 h 952331"/>
              <a:gd name="connsiteX23" fmla="*/ 2222473 w 2222473"/>
              <a:gd name="connsiteY23" fmla="*/ 86199 h 95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2473" h="952331">
                <a:moveTo>
                  <a:pt x="0" y="50920"/>
                </a:moveTo>
                <a:cubicBezTo>
                  <a:pt x="104362" y="6821"/>
                  <a:pt x="208724" y="-37277"/>
                  <a:pt x="282218" y="50920"/>
                </a:cubicBezTo>
                <a:cubicBezTo>
                  <a:pt x="355712" y="139117"/>
                  <a:pt x="388050" y="585984"/>
                  <a:pt x="440966" y="580104"/>
                </a:cubicBezTo>
                <a:cubicBezTo>
                  <a:pt x="493882" y="574224"/>
                  <a:pt x="558558" y="-46097"/>
                  <a:pt x="599715" y="15641"/>
                </a:cubicBezTo>
                <a:cubicBezTo>
                  <a:pt x="640872" y="77379"/>
                  <a:pt x="658510" y="947593"/>
                  <a:pt x="687908" y="950533"/>
                </a:cubicBezTo>
                <a:cubicBezTo>
                  <a:pt x="717306" y="953473"/>
                  <a:pt x="755523" y="150876"/>
                  <a:pt x="776101" y="33280"/>
                </a:cubicBezTo>
                <a:cubicBezTo>
                  <a:pt x="796679" y="-84316"/>
                  <a:pt x="796680" y="244954"/>
                  <a:pt x="811379" y="244954"/>
                </a:cubicBezTo>
                <a:cubicBezTo>
                  <a:pt x="826078" y="244954"/>
                  <a:pt x="849596" y="941"/>
                  <a:pt x="864295" y="33280"/>
                </a:cubicBezTo>
                <a:cubicBezTo>
                  <a:pt x="878994" y="65619"/>
                  <a:pt x="887813" y="418409"/>
                  <a:pt x="899572" y="438988"/>
                </a:cubicBezTo>
                <a:cubicBezTo>
                  <a:pt x="911331" y="459567"/>
                  <a:pt x="917210" y="130297"/>
                  <a:pt x="934849" y="156756"/>
                </a:cubicBezTo>
                <a:cubicBezTo>
                  <a:pt x="952488" y="183215"/>
                  <a:pt x="984826" y="612443"/>
                  <a:pt x="1005404" y="597744"/>
                </a:cubicBezTo>
                <a:cubicBezTo>
                  <a:pt x="1025982" y="583045"/>
                  <a:pt x="1043621" y="71499"/>
                  <a:pt x="1058320" y="68559"/>
                </a:cubicBezTo>
                <a:cubicBezTo>
                  <a:pt x="1073019" y="65619"/>
                  <a:pt x="1078899" y="588924"/>
                  <a:pt x="1093598" y="580104"/>
                </a:cubicBezTo>
                <a:cubicBezTo>
                  <a:pt x="1108297" y="571284"/>
                  <a:pt x="1128875" y="-4938"/>
                  <a:pt x="1146514" y="15641"/>
                </a:cubicBezTo>
                <a:cubicBezTo>
                  <a:pt x="1164153" y="36220"/>
                  <a:pt x="1170032" y="653603"/>
                  <a:pt x="1199430" y="703581"/>
                </a:cubicBezTo>
                <a:cubicBezTo>
                  <a:pt x="1228828" y="753559"/>
                  <a:pt x="1287623" y="321392"/>
                  <a:pt x="1322900" y="315512"/>
                </a:cubicBezTo>
                <a:cubicBezTo>
                  <a:pt x="1358177" y="309632"/>
                  <a:pt x="1387576" y="683002"/>
                  <a:pt x="1411094" y="668302"/>
                </a:cubicBezTo>
                <a:cubicBezTo>
                  <a:pt x="1434612" y="653602"/>
                  <a:pt x="1443432" y="230254"/>
                  <a:pt x="1464010" y="227314"/>
                </a:cubicBezTo>
                <a:cubicBezTo>
                  <a:pt x="1484588" y="224374"/>
                  <a:pt x="1519865" y="683001"/>
                  <a:pt x="1534564" y="650662"/>
                </a:cubicBezTo>
                <a:cubicBezTo>
                  <a:pt x="1549263" y="618323"/>
                  <a:pt x="1537504" y="-16698"/>
                  <a:pt x="1552203" y="33280"/>
                </a:cubicBezTo>
                <a:cubicBezTo>
                  <a:pt x="1566902" y="83258"/>
                  <a:pt x="1605119" y="912314"/>
                  <a:pt x="1622758" y="950533"/>
                </a:cubicBezTo>
                <a:cubicBezTo>
                  <a:pt x="1640397" y="988752"/>
                  <a:pt x="1622758" y="406648"/>
                  <a:pt x="1658035" y="262593"/>
                </a:cubicBezTo>
                <a:cubicBezTo>
                  <a:pt x="1693312" y="118538"/>
                  <a:pt x="1740349" y="115598"/>
                  <a:pt x="1834422" y="86199"/>
                </a:cubicBezTo>
                <a:cubicBezTo>
                  <a:pt x="1928495" y="56800"/>
                  <a:pt x="2222473" y="86199"/>
                  <a:pt x="2222473" y="86199"/>
                </a:cubicBezTo>
              </a:path>
            </a:pathLst>
          </a:custGeom>
          <a:ln>
            <a:solidFill>
              <a:srgbClr val="4EB9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85089" y="2645974"/>
            <a:ext cx="1587728" cy="0"/>
          </a:xfrm>
          <a:prstGeom prst="straightConnector1">
            <a:avLst/>
          </a:prstGeom>
          <a:ln>
            <a:solidFill>
              <a:srgbClr val="F205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345396" y="3889461"/>
            <a:ext cx="4765339" cy="81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20559"/>
                </a:solidFill>
                <a:latin typeface="Gill Sans Light"/>
                <a:cs typeface="Gill Sans Light"/>
              </a:rPr>
              <a:t>“Test Step”</a:t>
            </a:r>
            <a:endParaRPr lang="en-US" sz="2400" dirty="0">
              <a:solidFill>
                <a:srgbClr val="F20559"/>
              </a:solidFill>
              <a:latin typeface="Gill Sans Light"/>
              <a:cs typeface="Gill Sans Light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8823621" y="0"/>
            <a:ext cx="317521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5</a:t>
            </a:r>
            <a:endParaRPr lang="en-US" sz="1800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14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140" y="227494"/>
            <a:ext cx="8351910" cy="1143000"/>
          </a:xfrm>
        </p:spPr>
        <p:txBody>
          <a:bodyPr>
            <a:noAutofit/>
          </a:bodyPr>
          <a:lstStyle/>
          <a:p>
            <a:pPr algn="l"/>
            <a:r>
              <a:rPr lang="en-US" sz="40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High Resolution </a:t>
            </a:r>
            <a:r>
              <a:rPr lang="en-US" sz="4000" i="1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Echelle</a:t>
            </a:r>
            <a:r>
              <a:rPr lang="en-US" sz="40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 Spectrometer (HIRES) sample</a:t>
            </a:r>
            <a:endParaRPr lang="en-US" sz="40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88" y="2637537"/>
            <a:ext cx="38509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Cambria"/>
                <a:cs typeface="Cambria"/>
              </a:rPr>
              <a:t>eff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&lt; 5200 K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No giants (</a:t>
            </a:r>
            <a:r>
              <a:rPr lang="en-US" sz="2400" i="1" dirty="0" smtClean="0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lang="en-US" sz="2400" i="1" baseline="-25000" dirty="0" smtClean="0">
                <a:solidFill>
                  <a:schemeClr val="bg1"/>
                </a:solidFill>
                <a:latin typeface="Cambria"/>
                <a:cs typeface="Cambria"/>
              </a:rPr>
              <a:t>*</a:t>
            </a:r>
            <a:r>
              <a:rPr lang="en-US" sz="2400" baseline="-25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&lt; 1 </a:t>
            </a:r>
            <a:r>
              <a:rPr lang="en-US" sz="2400" i="1" dirty="0" smtClean="0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lang="en-US" i="1" baseline="-25000" dirty="0" smtClean="0">
                <a:solidFill>
                  <a:schemeClr val="bg1"/>
                </a:solidFill>
                <a:latin typeface="Cambria"/>
                <a:ea typeface="Wingdings"/>
                <a:cs typeface="Cambria"/>
                <a:sym typeface="Wingdings"/>
              </a:rPr>
              <a:t>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  <a:sym typeface="Wingdings"/>
              </a:rPr>
              <a:t>)</a:t>
            </a:r>
          </a:p>
          <a:p>
            <a:endParaRPr lang="en-US" sz="2400" dirty="0" smtClean="0">
              <a:solidFill>
                <a:schemeClr val="bg1"/>
              </a:solidFill>
              <a:latin typeface="Gill Sans Light"/>
              <a:cs typeface="Gill Sans Light"/>
              <a:sym typeface="Wingdings"/>
            </a:endParaRPr>
          </a:p>
          <a:p>
            <a:r>
              <a:rPr lang="en-US" sz="2400" i="1" dirty="0" err="1" smtClean="0">
                <a:solidFill>
                  <a:srgbClr val="1AA7FF"/>
                </a:solidFill>
                <a:latin typeface="Cambria"/>
                <a:cs typeface="Cambria"/>
                <a:sym typeface="Wingdings"/>
              </a:rPr>
              <a:t>T</a:t>
            </a:r>
            <a:r>
              <a:rPr lang="en-US" sz="2400" i="1" baseline="-25000" dirty="0" err="1" smtClean="0">
                <a:solidFill>
                  <a:srgbClr val="1AA7FF"/>
                </a:solidFill>
                <a:latin typeface="Cambria"/>
                <a:cs typeface="Cambria"/>
                <a:sym typeface="Wingdings"/>
              </a:rPr>
              <a:t>eff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  <a:sym typeface="Wingdings"/>
              </a:rPr>
              <a:t>, </a:t>
            </a:r>
            <a:r>
              <a:rPr lang="en-US" sz="2400" i="1" dirty="0" smtClean="0">
                <a:solidFill>
                  <a:srgbClr val="1AA7FF"/>
                </a:solidFill>
                <a:latin typeface="Cambria"/>
                <a:cs typeface="Cambria"/>
                <a:sym typeface="Wingdings"/>
              </a:rPr>
              <a:t>R</a:t>
            </a:r>
            <a:r>
              <a:rPr lang="en-US" sz="2400" i="1" baseline="-25000" dirty="0" smtClean="0">
                <a:solidFill>
                  <a:srgbClr val="1AA7FF"/>
                </a:solidFill>
                <a:latin typeface="Cambria"/>
                <a:cs typeface="Cambria"/>
                <a:sym typeface="Wingdings"/>
              </a:rPr>
              <a:t>*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  <a:sym typeface="Wingdings"/>
              </a:rPr>
              <a:t>, </a:t>
            </a:r>
            <a:r>
              <a:rPr lang="en-US" sz="2400" i="1" dirty="0" smtClean="0">
                <a:solidFill>
                  <a:srgbClr val="1AA7FF"/>
                </a:solidFill>
                <a:latin typeface="Cambria"/>
                <a:cs typeface="Cambria"/>
                <a:sym typeface="Wingdings"/>
              </a:rPr>
              <a:t>[Fe/H]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  <a:sym typeface="Wingdings"/>
              </a:rPr>
              <a:t>:</a:t>
            </a:r>
          </a:p>
          <a:p>
            <a:endParaRPr lang="en-US" sz="1600" dirty="0">
              <a:solidFill>
                <a:schemeClr val="bg1"/>
              </a:solidFill>
              <a:latin typeface="Gill Sans Light"/>
              <a:cs typeface="Gill Sans Light"/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Interferometry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SED Modeling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Gaia Parallaxes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14" y="1901583"/>
            <a:ext cx="922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141 stars, K and M dwarfs:</a:t>
            </a:r>
            <a:endParaRPr lang="en-US" sz="2400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endParaRPr lang="en-US" sz="24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pic>
        <p:nvPicPr>
          <p:cNvPr id="2" name="Picture 1" descr="fig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1370494"/>
            <a:ext cx="6075943" cy="45602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814612" y="0"/>
            <a:ext cx="292208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FFFFFF"/>
                </a:solidFill>
                <a:latin typeface="Gill Sans Light"/>
                <a:cs typeface="Gill Sans Ligh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6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08180"/>
            <a:ext cx="8788400" cy="4394200"/>
          </a:xfrm>
          <a:prstGeom prst="rect">
            <a:avLst/>
          </a:prstGeom>
        </p:spPr>
      </p:pic>
      <p:pic>
        <p:nvPicPr>
          <p:cNvPr id="5" name="Picture 4" descr="Screen Shot 2018-09-04 at 8.13.3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49" y="2318544"/>
            <a:ext cx="2045657" cy="668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12" y="273481"/>
            <a:ext cx="8593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1AA7FF"/>
                </a:solidFill>
                <a:latin typeface="+mj-lt"/>
                <a:cs typeface="Gill Sans Light"/>
              </a:rPr>
              <a:t>The Cannon</a:t>
            </a:r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 cannot make predictions for spectra not well-represented in training set!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264" y="1680540"/>
            <a:ext cx="721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ED0B4B"/>
                </a:solidFill>
                <a:latin typeface="Gill Sans Light"/>
                <a:cs typeface="Gill Sans Light"/>
              </a:rPr>
              <a:t>GL896A: </a:t>
            </a:r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a fast rotator?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803171" y="0"/>
            <a:ext cx="315089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FFFFFF"/>
                </a:solidFill>
                <a:latin typeface="Gill Sans Light"/>
                <a:cs typeface="Gill Sans Ligh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993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16" y="856772"/>
            <a:ext cx="7573760" cy="56007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3290" y="969151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SpecMatch-Syn</a:t>
            </a:r>
            <a:r>
              <a:rPr lang="en-US" sz="2400" i="1" dirty="0" smtClean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 (Petigura+2015</a:t>
            </a:r>
            <a:r>
              <a:rPr lang="en-US" sz="2400" i="1" dirty="0">
                <a:solidFill>
                  <a:srgbClr val="FFFFFF"/>
                </a:solidFill>
                <a:latin typeface="Gill Sans Light"/>
                <a:cs typeface="Gill Sans Light"/>
                <a:sym typeface="Wingdings"/>
              </a:rPr>
              <a:t>)</a:t>
            </a:r>
            <a:endParaRPr lang="en-US" sz="2400" i="1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712" y="273481"/>
            <a:ext cx="859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…diversify the training set!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5348" y="1577101"/>
            <a:ext cx="25629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Copy each spectrum in training set and artificially broaden </a:t>
            </a:r>
          </a:p>
          <a:p>
            <a:endParaRPr lang="en-US" sz="2600" i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Here:</a:t>
            </a:r>
            <a:endParaRPr lang="en-US" sz="2600" i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+0-20 km/s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803171" y="0"/>
            <a:ext cx="315089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FFFFFF"/>
                </a:solidFill>
                <a:latin typeface="Gill Sans Light"/>
                <a:cs typeface="Gill Sans Ligh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835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0" y="242433"/>
            <a:ext cx="7929522" cy="5922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3472" y="410920"/>
            <a:ext cx="288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ED0B4B"/>
                </a:solidFill>
                <a:latin typeface="Gill Sans Light"/>
                <a:cs typeface="Gill Sans Light"/>
              </a:rPr>
              <a:t>GL896A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763" y="904725"/>
            <a:ext cx="146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Before: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763" y="3391219"/>
            <a:ext cx="108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After:</a:t>
            </a:r>
            <a:endParaRPr lang="en-US" sz="2800" i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826053" y="0"/>
            <a:ext cx="303648" cy="34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FFFFFF"/>
                </a:solidFill>
                <a:latin typeface="Gill Sans Light"/>
                <a:cs typeface="Gill Sans Ligh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29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394</Words>
  <Application>Microsoft Macintosh PowerPoint</Application>
  <PresentationFormat>On-screen Show (4:3)</PresentationFormat>
  <Paragraphs>87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Athelas Regular</vt:lpstr>
      <vt:lpstr>Avenir Next Regular</vt:lpstr>
      <vt:lpstr>Ayuthaya</vt:lpstr>
      <vt:lpstr>Calibri</vt:lpstr>
      <vt:lpstr>Cambria</vt:lpstr>
      <vt:lpstr>Garamond</vt:lpstr>
      <vt:lpstr>Gill Sans Light</vt:lpstr>
      <vt:lpstr>Wingdings</vt:lpstr>
      <vt:lpstr>Office Theme</vt:lpstr>
      <vt:lpstr>HiCannon: Data-driven spectroscopy of cool stars at high spectral resolution</vt:lpstr>
      <vt:lpstr>PowerPoint Presentation</vt:lpstr>
      <vt:lpstr>PowerPoint Presentation</vt:lpstr>
      <vt:lpstr>PowerPoint Presentation</vt:lpstr>
      <vt:lpstr>The Cannon </vt:lpstr>
      <vt:lpstr>High Resolution Echelle Spectrometer (HIRES) sample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Behmard</dc:creator>
  <cp:lastModifiedBy>Microsoft Office User</cp:lastModifiedBy>
  <cp:revision>283</cp:revision>
  <cp:lastPrinted>2018-09-04T22:35:41Z</cp:lastPrinted>
  <dcterms:created xsi:type="dcterms:W3CDTF">2018-08-30T05:24:20Z</dcterms:created>
  <dcterms:modified xsi:type="dcterms:W3CDTF">2018-09-18T04:41:56Z</dcterms:modified>
</cp:coreProperties>
</file>