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78" r:id="rId5"/>
    <p:sldId id="287" r:id="rId6"/>
    <p:sldId id="260" r:id="rId7"/>
    <p:sldId id="261" r:id="rId8"/>
    <p:sldId id="285" r:id="rId9"/>
    <p:sldId id="283" r:id="rId10"/>
    <p:sldId id="264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/>
    <p:restoredTop sz="80419"/>
  </p:normalViewPr>
  <p:slideViewPr>
    <p:cSldViewPr snapToGrid="0" snapToObjects="1">
      <p:cViewPr>
        <p:scale>
          <a:sx n="101" d="100"/>
          <a:sy n="101" d="100"/>
        </p:scale>
        <p:origin x="2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9798-4018-F540-9EC6-D8DD907670A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EB523-B953-B142-BAAA-2784CE85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AGB carbon star</a:t>
            </a:r>
          </a:p>
          <a:p>
            <a:r>
              <a:rPr lang="en-US" dirty="0" smtClean="0"/>
              <a:t>Radius ~ 2 AU</a:t>
            </a:r>
          </a:p>
          <a:p>
            <a:r>
              <a:rPr lang="en-US" dirty="0" smtClean="0"/>
              <a:t>Mass ~ 1-2 solar masses</a:t>
            </a:r>
          </a:p>
          <a:p>
            <a:r>
              <a:rPr lang="en-US" dirty="0" smtClean="0"/>
              <a:t>D ~ 400 pc</a:t>
            </a:r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why bullets are ejected =&gt; transient jets from transient accretion disks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EF0D5-8284-F044-81FF-4F8210023D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EF0D5-8284-F044-81FF-4F8210023DF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8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two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even if the 3-body model proposed here is not the correct explanation for the real V </a:t>
            </a:r>
            <a:r>
              <a:rPr lang="en-US" dirty="0" err="1" smtClean="0"/>
              <a:t>Hya</a:t>
            </a:r>
            <a:r>
              <a:rPr lang="en-US" dirty="0" smtClean="0"/>
              <a:t> system, this model could still provide a framework to explain the mechanism behind similar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EB523-B953-B142-BAAA-2784CE854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EAA-A079-0948-9B50-16A10AE545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2AE-6258-5742-AA0D-03968A036A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6BA-119A-E445-ACAA-1957083856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95C-46CC-2B47-8739-FF60D622B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F0D3-EE27-DA46-83EB-2B0B71C96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651-83D9-CD46-8230-6B29D9F41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258-2CDF-C548-8C8D-5F01C70F52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6052-3229-6C40-A313-36C299CB1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0878-F6BA-8442-9CF8-38415249A4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3FFF-240D-1D48-9878-68E24FBB2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E021-4AFD-5E47-BA70-92970EA4E6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8DAC-8462-C142-84B8-B4D1B50B9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hyperlink" Target="http://www.nasa.gov/" TargetMode="External"/><Relationship Id="rId6" Type="http://schemas.openxmlformats.org/officeDocument/2006/relationships/hyperlink" Target="http://www.spacetelescope.org/" TargetMode="External"/><Relationship Id="rId7" Type="http://schemas.openxmlformats.org/officeDocument/2006/relationships/hyperlink" Target="http://www.stsci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2031999"/>
            <a:ext cx="6502400" cy="92804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Unseen companions of V-</a:t>
            </a:r>
            <a:r>
              <a:rPr lang="en-US" sz="4800" b="1" dirty="0" err="1" smtClean="0"/>
              <a:t>Hya</a:t>
            </a:r>
            <a:r>
              <a:rPr lang="en-US" sz="4800" b="1" dirty="0" smtClean="0"/>
              <a:t> inferred from periodic ejections</a:t>
            </a:r>
            <a:endParaRPr lang="en-US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2274" y="3644900"/>
            <a:ext cx="5873750" cy="1960806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Jesus M. Salas</a:t>
            </a:r>
          </a:p>
          <a:p>
            <a:r>
              <a:rPr lang="en-US" sz="2000" b="1" dirty="0" smtClean="0"/>
              <a:t>Advisors: </a:t>
            </a:r>
            <a:r>
              <a:rPr lang="en-US" sz="2000" b="1" dirty="0" err="1" smtClean="0"/>
              <a:t>Smadar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Naoz</a:t>
            </a:r>
            <a:r>
              <a:rPr lang="en-US" sz="2000" b="1" dirty="0" smtClean="0"/>
              <a:t> &amp; Mark Morris</a:t>
            </a:r>
          </a:p>
          <a:p>
            <a:r>
              <a:rPr lang="en-US" b="1" dirty="0"/>
              <a:t>UCLA Department of Physics and </a:t>
            </a:r>
            <a:r>
              <a:rPr lang="en-US" b="1" dirty="0" smtClean="0"/>
              <a:t>Astronomy</a:t>
            </a:r>
          </a:p>
          <a:p>
            <a:r>
              <a:rPr lang="en-US" b="1" dirty="0" err="1" smtClean="0"/>
              <a:t>ExoCal</a:t>
            </a:r>
            <a:r>
              <a:rPr lang="en-US" b="1" dirty="0" smtClean="0"/>
              <a:t> 2018</a:t>
            </a:r>
            <a:endParaRPr lang="en-US" b="1" dirty="0"/>
          </a:p>
        </p:txBody>
      </p:sp>
      <p:pic>
        <p:nvPicPr>
          <p:cNvPr id="1026" name="Picture 2" descr="https://brand.ucla.edu/wp-content/uploads/2013/08/ucla-seal-main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86769"/>
            <a:ext cx="1597819" cy="13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sf.gov/images/logos/nsf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7" y="275586"/>
            <a:ext cx="1185863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93" y="5864347"/>
            <a:ext cx="1852613" cy="4920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bullet ejections from V </a:t>
            </a:r>
            <a:r>
              <a:rPr lang="en-US" dirty="0" err="1" smtClean="0"/>
              <a:t>Hya</a:t>
            </a:r>
            <a:r>
              <a:rPr lang="en-US" dirty="0" smtClean="0"/>
              <a:t> may be </a:t>
            </a:r>
            <a:r>
              <a:rPr lang="en-US" dirty="0"/>
              <a:t>the result </a:t>
            </a:r>
            <a:r>
              <a:rPr lang="en-US" dirty="0" smtClean="0"/>
              <a:t>of Jovian planet (or brown dwarf) whose eccentricity was excited by a far away companion and achieved Roche limit crossing.</a:t>
            </a:r>
          </a:p>
        </p:txBody>
      </p:sp>
    </p:spTree>
    <p:extLst>
      <p:ext uri="{BB962C8B-B14F-4D97-AF65-F5344CB8AC3E}">
        <p14:creationId xmlns:p14="http://schemas.microsoft.com/office/powerpoint/2010/main" val="7426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THIRD BODY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40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247"/>
            <a:ext cx="9144000" cy="11509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BULLET EJECTIONS FROM V-HYA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78928"/>
            <a:ext cx="4973127" cy="4445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0" y="4460057"/>
                <a:ext cx="3429000" cy="163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Model suggests a subsolar companion (M &lt; 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000" dirty="0" smtClean="0"/>
                  <a:t>) in an eccentric orbit </a:t>
                </a:r>
              </a:p>
              <a:p>
                <a:r>
                  <a:rPr lang="en-US" sz="2000" dirty="0" smtClean="0"/>
                  <a:t>(e ~ 0.6), with an </a:t>
                </a:r>
              </a:p>
              <a:p>
                <a:r>
                  <a:rPr lang="en-US" sz="2000" dirty="0" smtClean="0"/>
                  <a:t>8.5 year period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60057"/>
                <a:ext cx="3429000" cy="1637628"/>
              </a:xfrm>
              <a:prstGeom prst="rect">
                <a:avLst/>
              </a:prstGeom>
              <a:blipFill rotWithShape="0">
                <a:blip r:embed="rId4"/>
                <a:stretch>
                  <a:fillRect l="-1776" t="-2239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500" y="6538914"/>
            <a:ext cx="3467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Artist's Illustration Credit: </a:t>
            </a:r>
            <a:r>
              <a:rPr lang="en-US" sz="1100" dirty="0">
                <a:hlinkClick r:id="rId5"/>
              </a:rPr>
              <a:t>NASA</a:t>
            </a:r>
            <a:r>
              <a:rPr lang="en-US" sz="1100" dirty="0"/>
              <a:t>, </a:t>
            </a:r>
            <a:r>
              <a:rPr lang="en-US" sz="1100" dirty="0">
                <a:hlinkClick r:id="rId6"/>
              </a:rPr>
              <a:t>ESA</a:t>
            </a:r>
            <a:r>
              <a:rPr lang="en-US" sz="1100" dirty="0"/>
              <a:t>, and A. </a:t>
            </a:r>
            <a:r>
              <a:rPr lang="en-US" sz="1100" dirty="0" err="1"/>
              <a:t>Feild</a:t>
            </a:r>
            <a:r>
              <a:rPr lang="en-US" sz="1100" dirty="0"/>
              <a:t> (</a:t>
            </a:r>
            <a:r>
              <a:rPr lang="en-US" sz="1100" dirty="0">
                <a:hlinkClick r:id="rId7"/>
              </a:rPr>
              <a:t>STScI</a:t>
            </a:r>
            <a:r>
              <a:rPr lang="en-US" sz="11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1678928"/>
            <a:ext cx="350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Recent </a:t>
            </a:r>
            <a:r>
              <a:rPr lang="en-US" sz="2000" dirty="0"/>
              <a:t>study by </a:t>
            </a:r>
            <a:r>
              <a:rPr lang="en-US" sz="2000" b="1" dirty="0" err="1"/>
              <a:t>Sahai</a:t>
            </a:r>
            <a:r>
              <a:rPr lang="en-US" sz="2000" b="1" dirty="0"/>
              <a:t> et al (2016)</a:t>
            </a:r>
            <a:r>
              <a:rPr lang="en-US" sz="2000" dirty="0"/>
              <a:t> present observations of periodic (~8.5 </a:t>
            </a:r>
            <a:r>
              <a:rPr lang="en-US" sz="2000" dirty="0" err="1"/>
              <a:t>yrs</a:t>
            </a:r>
            <a:r>
              <a:rPr lang="en-US" sz="2000" dirty="0"/>
              <a:t>), high-speed (~200 km/s), collimated plasma ejections (“bullets”)</a:t>
            </a:r>
          </a:p>
        </p:txBody>
      </p:sp>
    </p:spTree>
    <p:extLst>
      <p:ext uri="{BB962C8B-B14F-4D97-AF65-F5344CB8AC3E}">
        <p14:creationId xmlns:p14="http://schemas.microsoft.com/office/powerpoint/2010/main" val="14870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OUR MODEL: V-HYA AS PART OF A TRIPLE SYSTEM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365125"/>
          </a:xfrm>
        </p:spPr>
        <p:txBody>
          <a:bodyPr/>
          <a:lstStyle/>
          <a:p>
            <a:fld id="{74DD0086-EB3C-4400-AF8F-B95F7543B5B3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01900"/>
            <a:ext cx="8115300" cy="340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Tides can circularize orbits and even cause mergers, thus we wouldn’t expect an initial high eccentricity.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Solution: </a:t>
            </a:r>
          </a:p>
          <a:p>
            <a:pPr marL="0" indent="0">
              <a:buNone/>
            </a:pPr>
            <a:r>
              <a:rPr lang="en-US" sz="2800" dirty="0" smtClean="0"/>
              <a:t>We propose a model in which V-</a:t>
            </a:r>
            <a:r>
              <a:rPr lang="en-US" sz="2800" dirty="0" err="1" smtClean="0"/>
              <a:t>hya</a:t>
            </a:r>
            <a:r>
              <a:rPr lang="en-US" sz="2800" dirty="0" smtClean="0"/>
              <a:t> is part of a triple system</a:t>
            </a:r>
          </a:p>
        </p:txBody>
      </p:sp>
    </p:spTree>
    <p:extLst>
      <p:ext uri="{BB962C8B-B14F-4D97-AF65-F5344CB8AC3E}">
        <p14:creationId xmlns:p14="http://schemas.microsoft.com/office/powerpoint/2010/main" val="19477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TRIPLE SYSTEMS: </a:t>
            </a:r>
            <a:br>
              <a:rPr lang="en-US" dirty="0" smtClean="0"/>
            </a:br>
            <a:r>
              <a:rPr lang="en-US" dirty="0" smtClean="0"/>
              <a:t>ECCENTRIC KOZAI-LIDOV (EKL)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2802930"/>
            <a:ext cx="5435600" cy="3516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200" y="1311245"/>
            <a:ext cx="835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 smtClean="0"/>
              <a:t>Kozai</a:t>
            </a:r>
            <a:r>
              <a:rPr lang="en-US" sz="2000" dirty="0" smtClean="0"/>
              <a:t> (1962) and </a:t>
            </a:r>
            <a:r>
              <a:rPr lang="en-US" sz="2000" dirty="0" err="1" smtClean="0"/>
              <a:t>Lidov</a:t>
            </a:r>
            <a:r>
              <a:rPr lang="en-US" sz="2000" dirty="0" smtClean="0"/>
              <a:t> (1962), then expanded by Naoz (2013) and others.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Inner orbit’s inclination and eccentricity oscillations on timescales larger than orbital period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0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Goal</a:t>
            </a:r>
            <a:r>
              <a:rPr lang="en-US" dirty="0" smtClean="0"/>
              <a:t>: </a:t>
            </a:r>
            <a:r>
              <a:rPr lang="en-US" sz="3200" dirty="0" smtClean="0"/>
              <a:t>to test if EKL, </a:t>
            </a:r>
            <a:r>
              <a:rPr lang="en-US" sz="3200" dirty="0"/>
              <a:t>combined </a:t>
            </a:r>
            <a:r>
              <a:rPr lang="en-US" sz="3200" dirty="0" smtClean="0"/>
              <a:t>with post-main-sequence </a:t>
            </a:r>
            <a:r>
              <a:rPr lang="en-US" sz="3200" dirty="0"/>
              <a:t>stellar </a:t>
            </a:r>
            <a:r>
              <a:rPr lang="en-US" sz="3200" dirty="0" smtClean="0"/>
              <a:t>evolution, </a:t>
            </a:r>
            <a:r>
              <a:rPr lang="en-US" sz="3200" dirty="0"/>
              <a:t>can drive the inner </a:t>
            </a:r>
            <a:r>
              <a:rPr lang="en-US" sz="3200" dirty="0" smtClean="0"/>
              <a:t>binary </a:t>
            </a:r>
            <a:r>
              <a:rPr lang="en-US" sz="3200" dirty="0"/>
              <a:t>to </a:t>
            </a:r>
            <a:r>
              <a:rPr lang="en-US" sz="3200" dirty="0" smtClean="0"/>
              <a:t>achieve very </a:t>
            </a:r>
            <a:r>
              <a:rPr lang="en-US" sz="3200" dirty="0"/>
              <a:t>high eccentricities and </a:t>
            </a:r>
            <a:r>
              <a:rPr lang="en-US" sz="3200" dirty="0" smtClean="0"/>
              <a:t>undergo </a:t>
            </a:r>
            <a:r>
              <a:rPr lang="en-US" sz="3200" dirty="0"/>
              <a:t>Roche </a:t>
            </a:r>
            <a:r>
              <a:rPr lang="en-US" sz="3200" dirty="0" smtClean="0"/>
              <a:t>lobe crossing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This would cause </a:t>
            </a:r>
            <a:r>
              <a:rPr lang="en-US" sz="3200" dirty="0"/>
              <a:t>the </a:t>
            </a:r>
            <a:r>
              <a:rPr lang="en-US" sz="3200" dirty="0" smtClean="0"/>
              <a:t>inner companion to </a:t>
            </a:r>
            <a:r>
              <a:rPr lang="en-US" sz="3200" dirty="0"/>
              <a:t>accrete </a:t>
            </a:r>
            <a:r>
              <a:rPr lang="en-US" sz="3200" dirty="0" smtClean="0"/>
              <a:t>material from </a:t>
            </a:r>
            <a:r>
              <a:rPr lang="en-US" sz="3200" dirty="0"/>
              <a:t>its companion, and perhaps eject some of this </a:t>
            </a:r>
            <a:r>
              <a:rPr lang="en-US" sz="3200" dirty="0" smtClean="0"/>
              <a:t>material from </a:t>
            </a:r>
            <a:r>
              <a:rPr lang="en-US" sz="3200" dirty="0"/>
              <a:t>it's accretion disk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tested a scenario where V-</a:t>
            </a:r>
            <a:r>
              <a:rPr lang="en-US" dirty="0" err="1" smtClean="0"/>
              <a:t>Hya</a:t>
            </a:r>
            <a:r>
              <a:rPr lang="en-US" dirty="0" smtClean="0"/>
              <a:t> is part of a triple system. Our code includes:</a:t>
            </a:r>
          </a:p>
          <a:p>
            <a:r>
              <a:rPr lang="en-US" dirty="0"/>
              <a:t>H</a:t>
            </a:r>
            <a:r>
              <a:rPr lang="en-US" dirty="0" smtClean="0"/>
              <a:t>ierarchical </a:t>
            </a:r>
            <a:r>
              <a:rPr lang="en-US" dirty="0"/>
              <a:t>triple secular equations up to </a:t>
            </a:r>
            <a:r>
              <a:rPr lang="en-US" dirty="0" smtClean="0"/>
              <a:t>the </a:t>
            </a:r>
            <a:r>
              <a:rPr lang="en-US" dirty="0" err="1" smtClean="0"/>
              <a:t>octupole</a:t>
            </a:r>
            <a:r>
              <a:rPr lang="en-US" dirty="0" smtClean="0"/>
              <a:t> </a:t>
            </a:r>
            <a:r>
              <a:rPr lang="en-US" dirty="0"/>
              <a:t>level of </a:t>
            </a:r>
            <a:r>
              <a:rPr lang="en-US" dirty="0" smtClean="0"/>
              <a:t>approximation (Naoz 2016)</a:t>
            </a:r>
          </a:p>
          <a:p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 smtClean="0"/>
              <a:t>stellar evolution </a:t>
            </a:r>
            <a:r>
              <a:rPr lang="en-US" dirty="0"/>
              <a:t>on stellar radii and masses, following </a:t>
            </a:r>
            <a:r>
              <a:rPr lang="en-US" dirty="0" smtClean="0"/>
              <a:t>the code </a:t>
            </a:r>
            <a:r>
              <a:rPr lang="en-US" i="1" dirty="0" smtClean="0"/>
              <a:t>SSE</a:t>
            </a:r>
            <a:r>
              <a:rPr lang="en-US" dirty="0" smtClean="0"/>
              <a:t> </a:t>
            </a:r>
            <a:r>
              <a:rPr lang="en-US" dirty="0"/>
              <a:t>by Hurley et al. (2000)</a:t>
            </a:r>
          </a:p>
          <a:p>
            <a:r>
              <a:rPr lang="en-US" dirty="0"/>
              <a:t>S</a:t>
            </a:r>
            <a:r>
              <a:rPr lang="en-US" dirty="0" smtClean="0"/>
              <a:t>tatic </a:t>
            </a:r>
            <a:r>
              <a:rPr lang="en-US" dirty="0"/>
              <a:t>tides for both members of the stellar </a:t>
            </a:r>
            <a:r>
              <a:rPr lang="en-US" dirty="0" smtClean="0"/>
              <a:t>binary (</a:t>
            </a:r>
            <a:r>
              <a:rPr lang="nb-NO" dirty="0" err="1" smtClean="0"/>
              <a:t>Eggleton</a:t>
            </a:r>
            <a:r>
              <a:rPr lang="nb-NO" dirty="0" smtClean="0"/>
              <a:t> </a:t>
            </a:r>
            <a:r>
              <a:rPr lang="nb-NO" dirty="0"/>
              <a:t>et al. 1998; Hut </a:t>
            </a:r>
            <a:r>
              <a:rPr lang="nb-NO" dirty="0" smtClean="0"/>
              <a:t>1980)</a:t>
            </a:r>
            <a:endParaRPr lang="nb-NO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The interaction between </a:t>
            </a:r>
            <a:r>
              <a:rPr lang="en-US" sz="1800" dirty="0"/>
              <a:t>the EKL mechanism and post-main-sequence </a:t>
            </a:r>
            <a:r>
              <a:rPr lang="en-US" sz="1800" dirty="0" smtClean="0"/>
              <a:t>stellar </a:t>
            </a:r>
            <a:r>
              <a:rPr lang="en-US" sz="1800" dirty="0"/>
              <a:t>evolution has been demonstrated to play an </a:t>
            </a:r>
            <a:r>
              <a:rPr lang="en-US" sz="1800" dirty="0" smtClean="0"/>
              <a:t>important role </a:t>
            </a:r>
            <a:r>
              <a:rPr lang="en-US" sz="1800" dirty="0"/>
              <a:t>in three-body dynamical evolution </a:t>
            </a:r>
            <a:r>
              <a:rPr lang="en-US" sz="1800" dirty="0" smtClean="0"/>
              <a:t>(</a:t>
            </a:r>
            <a:r>
              <a:rPr lang="en-US" sz="1200" dirty="0" smtClean="0"/>
              <a:t>Stephan </a:t>
            </a:r>
            <a:r>
              <a:rPr lang="en-US" sz="1200" dirty="0"/>
              <a:t>et </a:t>
            </a:r>
            <a:r>
              <a:rPr lang="en-US" sz="1200" dirty="0" smtClean="0"/>
              <a:t>al. 2018</a:t>
            </a:r>
            <a:r>
              <a:rPr lang="en-US" sz="1200" dirty="0"/>
              <a:t>, 2017, 2016; Naoz et al. 2016</a:t>
            </a:r>
            <a:r>
              <a:rPr lang="en-US" sz="18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 smtClean="0"/>
              <a:t>EKL COMBINED WITH STELLAR EVOLUTION AND 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398" y="-26755"/>
            <a:ext cx="8229600" cy="817562"/>
          </a:xfrm>
        </p:spPr>
        <p:txBody>
          <a:bodyPr/>
          <a:lstStyle/>
          <a:p>
            <a:r>
              <a:rPr lang="en-US" dirty="0" smtClean="0"/>
              <a:t>INITIAL CONDITIONS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96" y="790807"/>
            <a:ext cx="6189604" cy="4122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8848" y="5373338"/>
            <a:ext cx="486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Run simulations for 1.2 </a:t>
            </a:r>
            <a:r>
              <a:rPr lang="en-US" sz="2800" dirty="0" err="1" smtClean="0"/>
              <a:t>Gyrs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2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16" y="0"/>
            <a:ext cx="8229600" cy="774877"/>
          </a:xfrm>
        </p:spPr>
        <p:txBody>
          <a:bodyPr/>
          <a:lstStyle/>
          <a:p>
            <a:r>
              <a:rPr lang="en-US" dirty="0" smtClean="0"/>
              <a:t>ROCHE CROSSING WITHOUT MERGING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7007" r="34321" b="4280"/>
          <a:stretch/>
        </p:blipFill>
        <p:spPr>
          <a:xfrm>
            <a:off x="-63884" y="1528586"/>
            <a:ext cx="9017000" cy="37260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254626"/>
            <a:ext cx="4863333" cy="110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216" y="5410200"/>
            <a:ext cx="295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RL</a:t>
            </a:r>
            <a:r>
              <a:rPr lang="en-US" baseline="-25000" dirty="0" err="1" smtClean="0"/>
              <a:t>VHya</a:t>
            </a:r>
            <a:r>
              <a:rPr lang="en-US" dirty="0" smtClean="0"/>
              <a:t> = V-</a:t>
            </a:r>
            <a:r>
              <a:rPr lang="en-US" dirty="0" err="1" smtClean="0"/>
              <a:t>Hya’s</a:t>
            </a:r>
            <a:r>
              <a:rPr lang="en-US" dirty="0" smtClean="0"/>
              <a:t> Roche Limit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VHya</a:t>
            </a:r>
            <a:r>
              <a:rPr lang="en-US" dirty="0" smtClean="0"/>
              <a:t> = V-</a:t>
            </a:r>
            <a:r>
              <a:rPr lang="en-US" dirty="0" err="1" smtClean="0"/>
              <a:t>Hya’s</a:t>
            </a:r>
            <a:r>
              <a:rPr lang="en-US" dirty="0" smtClean="0"/>
              <a:t> radius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VHya</a:t>
            </a:r>
            <a:r>
              <a:rPr lang="en-US" dirty="0" smtClean="0"/>
              <a:t> = V-</a:t>
            </a:r>
            <a:r>
              <a:rPr lang="en-US" dirty="0" err="1" smtClean="0"/>
              <a:t>Hya’s</a:t>
            </a:r>
            <a:r>
              <a:rPr lang="en-US" dirty="0" smtClean="0"/>
              <a:t> mass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companion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400" y="1155700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Salas et al </a:t>
            </a:r>
            <a:r>
              <a:rPr lang="en-US" sz="1600" smtClean="0"/>
              <a:t>2018 (</a:t>
            </a:r>
            <a:r>
              <a:rPr lang="en-US" sz="1600"/>
              <a:t>i</a:t>
            </a:r>
            <a:r>
              <a:rPr lang="en-US" sz="1600" smtClean="0"/>
              <a:t>n prep)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310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36"/>
            <a:ext cx="8229600" cy="1143000"/>
          </a:xfrm>
        </p:spPr>
        <p:txBody>
          <a:bodyPr/>
          <a:lstStyle/>
          <a:p>
            <a:r>
              <a:rPr lang="en-US" dirty="0" smtClean="0"/>
              <a:t>NEPTUNES ACHIEVE HIGHEST ECCENTRICITIES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807720"/>
            <a:ext cx="7708900" cy="55486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Jesus M. Salas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086-EB3C-4400-AF8F-B95F7543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630977" y="3083713"/>
            <a:ext cx="285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periastron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roche</a:t>
            </a:r>
            <a:r>
              <a:rPr lang="en-US" sz="2000" dirty="0" smtClean="0"/>
              <a:t> limit)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3699" y="6320424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Salas et al </a:t>
            </a:r>
            <a:r>
              <a:rPr lang="en-US" sz="1600" smtClean="0"/>
              <a:t>2018 (</a:t>
            </a:r>
            <a:r>
              <a:rPr lang="en-US" sz="1600"/>
              <a:t>i</a:t>
            </a:r>
            <a:r>
              <a:rPr lang="en-US" sz="1600" smtClean="0"/>
              <a:t>n prep)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701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566</Words>
  <Application>Microsoft Macintosh PowerPoint</Application>
  <PresentationFormat>On-screen Show (4:3)</PresentationFormat>
  <Paragraphs>86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Mangal</vt:lpstr>
      <vt:lpstr>Tema de Office</vt:lpstr>
      <vt:lpstr>Unseen companions of V-Hya inferred from periodic ejections</vt:lpstr>
      <vt:lpstr>BULLET EJECTIONS FROM V-HYA</vt:lpstr>
      <vt:lpstr>OUR MODEL: V-HYA AS PART OF A TRIPLE SYSTEM</vt:lpstr>
      <vt:lpstr>HIERARCHICAL TRIPLE SYSTEMS:  ECCENTRIC KOZAI-LIDOV (EKL) MECHANISM</vt:lpstr>
      <vt:lpstr>PowerPoint Presentation</vt:lpstr>
      <vt:lpstr>EKL COMBINED WITH STELLAR EVOLUTION AND TIDES</vt:lpstr>
      <vt:lpstr>INITIAL CONDITIONS </vt:lpstr>
      <vt:lpstr>ROCHE CROSSING WITHOUT MERGING</vt:lpstr>
      <vt:lpstr>NEPTUNES ACHIEVE HIGHEST ECCENTRICITIES</vt:lpstr>
      <vt:lpstr>CONCLUSION</vt:lpstr>
      <vt:lpstr>PROPERTIES OF THIRD BODY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unseen companions of V-Hya</dc:title>
  <dc:creator>Microsoft Office User</dc:creator>
  <cp:lastModifiedBy>Microsoft Office User</cp:lastModifiedBy>
  <cp:revision>74</cp:revision>
  <dcterms:created xsi:type="dcterms:W3CDTF">2017-11-08T01:59:19Z</dcterms:created>
  <dcterms:modified xsi:type="dcterms:W3CDTF">2018-09-18T17:26:55Z</dcterms:modified>
</cp:coreProperties>
</file>