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86" r:id="rId3"/>
    <p:sldId id="294" r:id="rId4"/>
    <p:sldId id="289" r:id="rId5"/>
    <p:sldId id="300" r:id="rId6"/>
    <p:sldId id="293" r:id="rId7"/>
    <p:sldId id="291" r:id="rId8"/>
    <p:sldId id="299" r:id="rId9"/>
    <p:sldId id="29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3" autoAdjust="0"/>
    <p:restoredTop sz="82314" autoAdjust="0"/>
  </p:normalViewPr>
  <p:slideViewPr>
    <p:cSldViewPr snapToGrid="0" snapToObjects="1">
      <p:cViewPr>
        <p:scale>
          <a:sx n="88" d="100"/>
          <a:sy n="88" d="100"/>
        </p:scale>
        <p:origin x="1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AF42C-F1D0-C146-B577-83928A15588D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B50C9-8E36-5B45-8636-E81731C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0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E2351-5255-484E-89B1-4C6E8FD3475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985D8-0602-A643-8827-867A8D799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35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disclaimer: all results still sort of preliminary, exact numbers we publish may fluctuate a 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Long time baseline</a:t>
            </a:r>
          </a:p>
          <a:p>
            <a:pPr marL="171450" indent="-171450">
              <a:buFontTx/>
              <a:buChar char="-"/>
            </a:pPr>
            <a:r>
              <a:rPr lang="en-US" dirty="0"/>
              <a:t>Multiple instruments involved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45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Longest-period RV planet discovered to-date</a:t>
            </a:r>
          </a:p>
          <a:p>
            <a:pPr marL="171450" indent="-171450">
              <a:buFontTx/>
              <a:buChar char="-"/>
            </a:pPr>
            <a:r>
              <a:rPr lang="en-US" dirty="0"/>
              <a:t>Potentially seeing the outcome of young multi-planet systems that went unstable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15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synergy between two packages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A16F-6D04-8C4D-9DE8-83EB1DCA456D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36EF-6783-5545-98D3-90B133DAD912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B659-FB1F-8D4D-A784-741A100822EB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06A9-A48F-6C49-8E33-65A930108921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8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FD506-793B-3745-A862-2B3646A7F8D7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4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0F80-11B3-6741-9951-3DE69FF9B30F}" type="datetime1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A0ED-9151-664A-8BAB-FC23B327345F}" type="datetime1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C1C9-36AD-6A4B-81F2-0618C366222E}" type="datetime1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3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AE6-BBB4-B34A-92DF-72F407FE81AC}" type="datetime1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6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F492-7052-BE44-8A91-DD031DDBB825}" type="datetime1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5A68-E8B5-8F4F-83E3-9517630B1CF9}" type="datetime1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3D9D3-8E8E-6B4B-A9F0-378FD11D328E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3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1652" y="2410035"/>
            <a:ext cx="842072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Helvetica" pitchFamily="2" charset="0"/>
              </a:rPr>
              <a:t>HD 120066 b:</a:t>
            </a:r>
          </a:p>
          <a:p>
            <a:pPr algn="r"/>
            <a:endParaRPr lang="en-US" sz="1500" b="1" dirty="0">
              <a:latin typeface="Helvetica" pitchFamily="2" charset="0"/>
            </a:endParaRPr>
          </a:p>
          <a:p>
            <a:pPr algn="ctr"/>
            <a:r>
              <a:rPr lang="en-US" sz="3200" b="1" dirty="0">
                <a:latin typeface="Helvetica" pitchFamily="2" charset="0"/>
              </a:rPr>
              <a:t>a long-period, highly eccentric </a:t>
            </a:r>
          </a:p>
          <a:p>
            <a:pPr algn="ctr"/>
            <a:r>
              <a:rPr lang="en-US" sz="3200" b="1" dirty="0">
                <a:latin typeface="Helvetica" pitchFamily="2" charset="0"/>
              </a:rPr>
              <a:t>planet discovered with RVs</a:t>
            </a:r>
            <a:endParaRPr lang="en-US" sz="2800" dirty="0">
              <a:latin typeface="Helvetic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652" y="5090259"/>
            <a:ext cx="74817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Sarah Blunt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Caltech -&gt; Harvard-Smithsonian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CfA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NSF Graduate Research Fellow</a:t>
            </a:r>
            <a:endParaRPr lang="en-US" sz="100" b="1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endParaRPr lang="en-US" sz="1600" b="1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200" b="1" u="sng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Collaborators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: Mike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Endl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Lauren Weiss, Bill Cochran, Molly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Kosiarek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BJ Fulton, Howard Isaacson, 		    Erik Petigura, Andrew Howard, Glenn Schneider, Kellen Lawson, John Wisniewski, 		    Eric Nielsen, Vanessa Bailey, Bruce Macintosh, and the California Planet Search Team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1</a:t>
            </a:fld>
            <a:endParaRPr lang="en-US" dirty="0"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9E2F6-60C1-5041-9764-C812C4B96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29" y="739562"/>
            <a:ext cx="869455" cy="8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074B9-8619-7045-B940-040CD1CA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2</a:t>
            </a:fld>
            <a:endParaRPr lang="en-US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471D1-2FCC-DA46-99DE-1DD7DCA01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73"/>
          <a:stretch/>
        </p:blipFill>
        <p:spPr>
          <a:xfrm>
            <a:off x="240420" y="1579421"/>
            <a:ext cx="8911601" cy="41307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2B15C5-3335-934C-8675-32D325FA1573}"/>
              </a:ext>
            </a:extLst>
          </p:cNvPr>
          <p:cNvSpPr txBox="1">
            <a:spLocks/>
          </p:cNvSpPr>
          <p:nvPr/>
        </p:nvSpPr>
        <p:spPr>
          <a:xfrm>
            <a:off x="0" y="15240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we found a planet with long-term RV monitoring!</a:t>
            </a:r>
            <a:endParaRPr lang="en-US" sz="1000" b="1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9BD42-27E9-1C4B-84FC-E3B45972F75A}"/>
              </a:ext>
            </a:extLst>
          </p:cNvPr>
          <p:cNvSpPr txBox="1"/>
          <p:nvPr/>
        </p:nvSpPr>
        <p:spPr>
          <a:xfrm>
            <a:off x="6978690" y="2354862"/>
            <a:ext cx="1450832" cy="651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91541-113D-654F-B196-85FE2EDCAFD4}"/>
              </a:ext>
            </a:extLst>
          </p:cNvPr>
          <p:cNvSpPr txBox="1"/>
          <p:nvPr/>
        </p:nvSpPr>
        <p:spPr>
          <a:xfrm>
            <a:off x="5833242" y="2339096"/>
            <a:ext cx="567558" cy="33553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2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AC88F17-33B3-454C-82D0-C0D814E51A4E}"/>
              </a:ext>
            </a:extLst>
          </p:cNvPr>
          <p:cNvSpPr txBox="1">
            <a:spLocks/>
          </p:cNvSpPr>
          <p:nvPr/>
        </p:nvSpPr>
        <p:spPr>
          <a:xfrm>
            <a:off x="-13855" y="342185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periastron passage was in January</a:t>
            </a:r>
          </a:p>
          <a:p>
            <a:r>
              <a:rPr lang="en-US" sz="2800" b="1" dirty="0">
                <a:latin typeface="Helvetica" pitchFamily="2" charset="0"/>
              </a:rPr>
              <a:t> </a:t>
            </a:r>
            <a:r>
              <a:rPr lang="en-US" sz="1800" b="1" dirty="0">
                <a:latin typeface="Helvetica" pitchFamily="2" charset="0"/>
              </a:rPr>
              <a:t>high-cadence monitoring near peri allowed us to </a:t>
            </a:r>
          </a:p>
          <a:p>
            <a:r>
              <a:rPr lang="en-US" sz="1800" b="1" dirty="0">
                <a:latin typeface="Helvetica" pitchFamily="2" charset="0"/>
              </a:rPr>
              <a:t>precisely constrain orbital properties</a:t>
            </a:r>
            <a:endParaRPr lang="en-US" sz="10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1FE33-1E3B-184F-80DA-9F8D5D7A8539}"/>
              </a:ext>
            </a:extLst>
          </p:cNvPr>
          <p:cNvSpPr txBox="1"/>
          <p:nvPr/>
        </p:nvSpPr>
        <p:spPr>
          <a:xfrm>
            <a:off x="5595920" y="4151951"/>
            <a:ext cx="1429186" cy="535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E04FBBF-B64C-7545-9D24-6DF8C874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3</a:t>
            </a:fld>
            <a:endParaRPr lang="en-US" dirty="0"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8D89CD-9B19-0E42-9973-2C4093101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" t="59645" r="-90" b="5381"/>
          <a:stretch/>
        </p:blipFill>
        <p:spPr>
          <a:xfrm>
            <a:off x="240420" y="1769203"/>
            <a:ext cx="8911601" cy="39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426-434E-714B-9302-DA666450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4</a:t>
            </a:fld>
            <a:endParaRPr lang="en-US">
              <a:latin typeface="Helvetica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F0583E-4B0D-974A-8998-AF6C5E62AB75}"/>
              </a:ext>
            </a:extLst>
          </p:cNvPr>
          <p:cNvSpPr txBox="1">
            <a:spLocks/>
          </p:cNvSpPr>
          <p:nvPr/>
        </p:nvSpPr>
        <p:spPr>
          <a:xfrm>
            <a:off x="0" y="15240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the orbital parameters are </a:t>
            </a:r>
            <a:r>
              <a:rPr lang="en-US" sz="2800" b="1" dirty="0" err="1">
                <a:latin typeface="Helvetica" pitchFamily="2" charset="0"/>
              </a:rPr>
              <a:t>wack</a:t>
            </a:r>
            <a:r>
              <a:rPr lang="en-US" sz="2800" b="1" dirty="0">
                <a:latin typeface="Helvetica" pitchFamily="2" charset="0"/>
              </a:rPr>
              <a:t>!</a:t>
            </a:r>
            <a:endParaRPr lang="en-US" sz="1000" b="1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8A6F0-B0A5-A24F-A770-E58ADB0BE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8" t="12404" r="24347" b="14014"/>
          <a:stretch/>
        </p:blipFill>
        <p:spPr>
          <a:xfrm>
            <a:off x="2114550" y="1295399"/>
            <a:ext cx="5010150" cy="50609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AC94BF-EA23-5C46-AC0E-70F1EE82B6A2}"/>
              </a:ext>
            </a:extLst>
          </p:cNvPr>
          <p:cNvSpPr/>
          <p:nvPr/>
        </p:nvSpPr>
        <p:spPr>
          <a:xfrm>
            <a:off x="4473575" y="3739793"/>
            <a:ext cx="257674" cy="2568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7A4D4-D697-F64C-B5E5-DF9685A1ED9E}"/>
              </a:ext>
            </a:extLst>
          </p:cNvPr>
          <p:cNvSpPr txBox="1"/>
          <p:nvPr/>
        </p:nvSpPr>
        <p:spPr>
          <a:xfrm>
            <a:off x="209550" y="180975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Best-fit </a:t>
            </a:r>
            <a:r>
              <a:rPr lang="en-US" b="1" dirty="0" err="1"/>
              <a:t>Params</a:t>
            </a:r>
            <a:r>
              <a:rPr lang="en-US" b="1" dirty="0"/>
              <a:t>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D1360-FDAC-EC44-A40C-7F727914C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84" t="7486" r="7614" b="86315"/>
          <a:stretch/>
        </p:blipFill>
        <p:spPr>
          <a:xfrm>
            <a:off x="467622" y="2160304"/>
            <a:ext cx="1579355" cy="703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9F1C32-316D-C744-B2A9-A8773D6E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674" y="3467779"/>
            <a:ext cx="656204" cy="6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61D50C-6A78-214F-974B-32F16595B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249" y="3374668"/>
            <a:ext cx="557994" cy="326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238063-C19B-1C48-A9BA-8BA911F5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990" y="2125165"/>
            <a:ext cx="1062530" cy="10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426-434E-714B-9302-DA666450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5</a:t>
            </a:fld>
            <a:endParaRPr lang="en-US">
              <a:latin typeface="Helvetica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F0583E-4B0D-974A-8998-AF6C5E62AB75}"/>
              </a:ext>
            </a:extLst>
          </p:cNvPr>
          <p:cNvSpPr txBox="1">
            <a:spLocks/>
          </p:cNvSpPr>
          <p:nvPr/>
        </p:nvSpPr>
        <p:spPr>
          <a:xfrm>
            <a:off x="0" y="15240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our fit is mostly agnostic to prior choice</a:t>
            </a:r>
          </a:p>
          <a:p>
            <a:r>
              <a:rPr lang="en-US" sz="1800" b="1" dirty="0">
                <a:latin typeface="Helvetica" pitchFamily="2" charset="0"/>
              </a:rPr>
              <a:t>this means our data is constraining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247A9-4D8A-DE44-BD3F-D17EB9914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86" y="1396859"/>
            <a:ext cx="7713081" cy="51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94D46-B5A9-C045-8604-E89FB4ED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11" y="1067528"/>
            <a:ext cx="7349556" cy="55281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426-434E-714B-9302-DA666450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6</a:t>
            </a:fld>
            <a:endParaRPr lang="en-US">
              <a:latin typeface="Helvetica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F0583E-4B0D-974A-8998-AF6C5E62AB75}"/>
              </a:ext>
            </a:extLst>
          </p:cNvPr>
          <p:cNvSpPr txBox="1">
            <a:spLocks/>
          </p:cNvSpPr>
          <p:nvPr/>
        </p:nvSpPr>
        <p:spPr>
          <a:xfrm>
            <a:off x="0" y="15240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planet pi(rate) occupies a unique place </a:t>
            </a:r>
          </a:p>
          <a:p>
            <a:r>
              <a:rPr lang="en-US" sz="2800" b="1" dirty="0">
                <a:latin typeface="Helvetica" pitchFamily="2" charset="0"/>
              </a:rPr>
              <a:t>in parameter space</a:t>
            </a:r>
            <a:endParaRPr lang="en-US" sz="1000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9AD8F-689E-FE42-828F-3B08B61AD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537" y="2068642"/>
            <a:ext cx="599607" cy="9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8A70E-1EDF-D54D-95F5-51D05FBA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>
                <a:latin typeface="Helvetica" pitchFamily="2" charset="0"/>
              </a:rPr>
              <a:t>7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739B-55C3-C148-9FA9-9BF805683498}"/>
              </a:ext>
            </a:extLst>
          </p:cNvPr>
          <p:cNvSpPr txBox="1">
            <a:spLocks/>
          </p:cNvSpPr>
          <p:nvPr/>
        </p:nvSpPr>
        <p:spPr>
          <a:xfrm>
            <a:off x="0" y="2361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planet pi(rate) is poised for </a:t>
            </a:r>
          </a:p>
          <a:p>
            <a:r>
              <a:rPr lang="en-US" sz="2800" b="1" dirty="0">
                <a:latin typeface="Helvetica" pitchFamily="2" charset="0"/>
              </a:rPr>
              <a:t>multi-method detections</a:t>
            </a:r>
            <a:endParaRPr lang="en-US" sz="1000" dirty="0">
              <a:solidFill>
                <a:srgbClr val="7F7F7F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F4EB9-F848-1743-8C9B-B963D980C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740" y="1647092"/>
            <a:ext cx="5794131" cy="3862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0F459-22E9-1643-AC4E-132BE06EC899}"/>
              </a:ext>
            </a:extLst>
          </p:cNvPr>
          <p:cNvSpPr txBox="1"/>
          <p:nvPr/>
        </p:nvSpPr>
        <p:spPr>
          <a:xfrm>
            <a:off x="1270000" y="5777751"/>
            <a:ext cx="28944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~10% of orbits detectable in Gaia DR3 alone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601B8-F042-904E-BCC3-DC7BC6F47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19"/>
          <a:stretch/>
        </p:blipFill>
        <p:spPr>
          <a:xfrm>
            <a:off x="4578927" y="1836824"/>
            <a:ext cx="4231182" cy="348329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F7C109-CFFE-ED41-8513-D87DB6C0633D}"/>
              </a:ext>
            </a:extLst>
          </p:cNvPr>
          <p:cNvCxnSpPr/>
          <p:nvPr/>
        </p:nvCxnSpPr>
        <p:spPr>
          <a:xfrm flipV="1">
            <a:off x="8740587" y="2384617"/>
            <a:ext cx="0" cy="19722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25B4D4-C040-F249-A4FF-95D52FBBBA7D}"/>
              </a:ext>
            </a:extLst>
          </p:cNvPr>
          <p:cNvSpPr txBox="1"/>
          <p:nvPr/>
        </p:nvSpPr>
        <p:spPr>
          <a:xfrm rot="5400000">
            <a:off x="8349096" y="2981101"/>
            <a:ext cx="116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probability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2BB0B-FBF4-044A-ADB7-F42180019C0A}"/>
              </a:ext>
            </a:extLst>
          </p:cNvPr>
          <p:cNvSpPr txBox="1"/>
          <p:nvPr/>
        </p:nvSpPr>
        <p:spPr>
          <a:xfrm>
            <a:off x="5384800" y="5777750"/>
            <a:ext cx="28944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imaging possible with next-generation instruments</a:t>
            </a:r>
          </a:p>
        </p:txBody>
      </p:sp>
    </p:spTree>
    <p:extLst>
      <p:ext uri="{BB962C8B-B14F-4D97-AF65-F5344CB8AC3E}">
        <p14:creationId xmlns:p14="http://schemas.microsoft.com/office/powerpoint/2010/main" val="166836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805DBA-D629-5048-BB7F-7B74C6980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41" y="2267671"/>
            <a:ext cx="1613419" cy="1113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FE349-96F2-504A-BC81-7AB50E54A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t="10986" r="6897" b="14108"/>
          <a:stretch/>
        </p:blipFill>
        <p:spPr>
          <a:xfrm>
            <a:off x="5325581" y="2209615"/>
            <a:ext cx="1431702" cy="109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274B0-56EC-8747-8505-9968223E1F38}"/>
              </a:ext>
            </a:extLst>
          </p:cNvPr>
          <p:cNvSpPr txBox="1"/>
          <p:nvPr/>
        </p:nvSpPr>
        <p:spPr>
          <a:xfrm>
            <a:off x="5222546" y="3905309"/>
            <a:ext cx="163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Helvetica" pitchFamily="2" charset="0"/>
              </a:rPr>
              <a:t>orbitize</a:t>
            </a:r>
            <a:r>
              <a:rPr lang="en-US" sz="2800" dirty="0">
                <a:latin typeface="Helvetica" pitchFamily="2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E8CBF-56B8-164D-B6F8-4A52577C2227}"/>
              </a:ext>
            </a:extLst>
          </p:cNvPr>
          <p:cNvSpPr txBox="1"/>
          <p:nvPr/>
        </p:nvSpPr>
        <p:spPr>
          <a:xfrm>
            <a:off x="2269009" y="3905309"/>
            <a:ext cx="176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Helvetica" pitchFamily="2" charset="0"/>
              </a:rPr>
              <a:t>radvel</a:t>
            </a:r>
            <a:endParaRPr lang="en-US" sz="2800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EF22A-E7EC-954B-9ECC-2F083E08F64E}"/>
              </a:ext>
            </a:extLst>
          </p:cNvPr>
          <p:cNvSpPr txBox="1"/>
          <p:nvPr/>
        </p:nvSpPr>
        <p:spPr>
          <a:xfrm>
            <a:off x="2102872" y="4365374"/>
            <a:ext cx="209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for radial velocity 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orbit-fitting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05809-58DF-3E45-B028-282F39B33E0B}"/>
              </a:ext>
            </a:extLst>
          </p:cNvPr>
          <p:cNvSpPr txBox="1"/>
          <p:nvPr/>
        </p:nvSpPr>
        <p:spPr>
          <a:xfrm>
            <a:off x="4798196" y="4360168"/>
            <a:ext cx="2504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for imaging astrometry 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orbit-fitting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2A3FA-FE43-BF44-B661-A0AB30FDD5AE}"/>
              </a:ext>
            </a:extLst>
          </p:cNvPr>
          <p:cNvSpPr txBox="1"/>
          <p:nvPr/>
        </p:nvSpPr>
        <p:spPr>
          <a:xfrm>
            <a:off x="4798196" y="5071985"/>
            <a:ext cx="25042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with Jason Wang, Henry Ngo, </a:t>
            </a:r>
          </a:p>
          <a:p>
            <a:pPr algn="ctr"/>
            <a:r>
              <a:rPr lang="en-US" sz="900" dirty="0">
                <a:latin typeface="Helvetica" pitchFamily="2" charset="0"/>
              </a:rPr>
              <a:t>Isabel Angelo, Devin Cody, </a:t>
            </a:r>
          </a:p>
          <a:p>
            <a:pPr algn="ctr"/>
            <a:r>
              <a:rPr lang="en-US" sz="900" dirty="0">
                <a:latin typeface="Helvetica" pitchFamily="2" charset="0"/>
              </a:rPr>
              <a:t>Rob De Rosa, and Logan Pearce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30933C-0E84-174D-A3A8-93D0129C9CAD}"/>
              </a:ext>
            </a:extLst>
          </p:cNvPr>
          <p:cNvSpPr txBox="1"/>
          <p:nvPr/>
        </p:nvSpPr>
        <p:spPr>
          <a:xfrm>
            <a:off x="1900248" y="5141235"/>
            <a:ext cx="250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with BJ Fulton, Erik Petigura, </a:t>
            </a:r>
          </a:p>
          <a:p>
            <a:pPr algn="ctr"/>
            <a:r>
              <a:rPr lang="en-US" sz="900" dirty="0">
                <a:latin typeface="Helvetica" pitchFamily="2" charset="0"/>
              </a:rPr>
              <a:t>Sean Mills, and Evan Sinukoff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6142E5-3159-5C4C-82D5-CBE139468001}"/>
              </a:ext>
            </a:extLst>
          </p:cNvPr>
          <p:cNvSpPr/>
          <p:nvPr/>
        </p:nvSpPr>
        <p:spPr>
          <a:xfrm>
            <a:off x="837028" y="5339006"/>
            <a:ext cx="405247" cy="391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43926C-C59E-5A45-9532-C83B6D950E99}"/>
              </a:ext>
            </a:extLst>
          </p:cNvPr>
          <p:cNvSpPr/>
          <p:nvPr/>
        </p:nvSpPr>
        <p:spPr>
          <a:xfrm rot="2056745">
            <a:off x="661667" y="5295253"/>
            <a:ext cx="907240" cy="407253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DBBBC1-EB5F-C04F-B3D6-6238C08C0215}"/>
              </a:ext>
            </a:extLst>
          </p:cNvPr>
          <p:cNvSpPr/>
          <p:nvPr/>
        </p:nvSpPr>
        <p:spPr>
          <a:xfrm flipV="1">
            <a:off x="1242275" y="5739506"/>
            <a:ext cx="85594" cy="869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44B301-65BF-DC42-807E-3FFF0DE729A0}"/>
              </a:ext>
            </a:extLst>
          </p:cNvPr>
          <p:cNvSpPr/>
          <p:nvPr/>
        </p:nvSpPr>
        <p:spPr>
          <a:xfrm rot="19949020" flipV="1">
            <a:off x="6146100" y="5682325"/>
            <a:ext cx="2664928" cy="32442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941694-7036-0E49-A8D9-A7EF52D46275}"/>
              </a:ext>
            </a:extLst>
          </p:cNvPr>
          <p:cNvSpPr/>
          <p:nvPr/>
        </p:nvSpPr>
        <p:spPr>
          <a:xfrm flipV="1">
            <a:off x="6687754" y="5938466"/>
            <a:ext cx="172564" cy="18246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1564696-3601-0F43-8BF8-D2956513EF21}"/>
              </a:ext>
            </a:extLst>
          </p:cNvPr>
          <p:cNvSpPr txBox="1">
            <a:spLocks/>
          </p:cNvSpPr>
          <p:nvPr/>
        </p:nvSpPr>
        <p:spPr>
          <a:xfrm>
            <a:off x="0" y="2361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advertisement: extensible, object-oriented </a:t>
            </a:r>
          </a:p>
          <a:p>
            <a:r>
              <a:rPr lang="en-US" sz="2800" b="1" dirty="0">
                <a:latin typeface="Helvetica" pitchFamily="2" charset="0"/>
              </a:rPr>
              <a:t>Python packages for orbit-fitting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6E04B1-1E3D-AC47-A5ED-53487526BA49}"/>
              </a:ext>
            </a:extLst>
          </p:cNvPr>
          <p:cNvSpPr/>
          <p:nvPr/>
        </p:nvSpPr>
        <p:spPr>
          <a:xfrm>
            <a:off x="7735279" y="5286318"/>
            <a:ext cx="405247" cy="391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C5FA1-8BC4-2040-8234-9A6F938EB70E}"/>
              </a:ext>
            </a:extLst>
          </p:cNvPr>
          <p:cNvSpPr txBox="1"/>
          <p:nvPr/>
        </p:nvSpPr>
        <p:spPr>
          <a:xfrm>
            <a:off x="582229" y="6386286"/>
            <a:ext cx="147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sblunt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AD98D-8DDA-F148-9A31-510E0D363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26" y="6384287"/>
            <a:ext cx="385845" cy="385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E58F-771A-3947-8F3E-BB85A56290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112" t="41647" b="19457"/>
          <a:stretch/>
        </p:blipFill>
        <p:spPr>
          <a:xfrm>
            <a:off x="7043395" y="2782538"/>
            <a:ext cx="2007544" cy="11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97DE1-35AF-4F4C-A36E-7155AB3E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7E10E6-E86C-2C4A-A1A5-9246605F1F28}"/>
              </a:ext>
            </a:extLst>
          </p:cNvPr>
          <p:cNvSpPr txBox="1">
            <a:spLocks/>
          </p:cNvSpPr>
          <p:nvPr/>
        </p:nvSpPr>
        <p:spPr>
          <a:xfrm>
            <a:off x="0" y="23613"/>
            <a:ext cx="9157855" cy="142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Summary</a:t>
            </a:r>
            <a:endParaRPr lang="en-US" sz="1000" dirty="0">
              <a:solidFill>
                <a:srgbClr val="7F7F7F"/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420F3-267B-634D-98C4-21F4BAD23467}"/>
              </a:ext>
            </a:extLst>
          </p:cNvPr>
          <p:cNvSpPr txBox="1"/>
          <p:nvPr/>
        </p:nvSpPr>
        <p:spPr>
          <a:xfrm>
            <a:off x="1900518" y="1309955"/>
            <a:ext cx="640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</a:t>
            </a:r>
            <a:r>
              <a:rPr lang="en-US" dirty="0" err="1"/>
              <a:t>ya</a:t>
            </a:r>
            <a:r>
              <a:rPr lang="en-US" dirty="0"/>
              <a:t> ready kids?</a:t>
            </a:r>
          </a:p>
          <a:p>
            <a:endParaRPr lang="en-US" dirty="0"/>
          </a:p>
          <a:p>
            <a:r>
              <a:rPr lang="en-US" dirty="0" err="1"/>
              <a:t>Oooooh</a:t>
            </a:r>
            <a:r>
              <a:rPr lang="en-US" dirty="0"/>
              <a:t>…..</a:t>
            </a:r>
          </a:p>
          <a:p>
            <a:endParaRPr lang="en-US" dirty="0"/>
          </a:p>
          <a:p>
            <a:r>
              <a:rPr lang="en-US" dirty="0"/>
              <a:t>Who lives round a solar-type star; min mass pi?</a:t>
            </a:r>
          </a:p>
          <a:p>
            <a:r>
              <a:rPr lang="en-US" dirty="0"/>
              <a:t>Eccentric and wide-</a:t>
            </a:r>
            <a:r>
              <a:rPr lang="en-US" dirty="0" err="1"/>
              <a:t>sep</a:t>
            </a:r>
            <a:r>
              <a:rPr lang="en-US" dirty="0"/>
              <a:t> and massive am I?</a:t>
            </a:r>
          </a:p>
          <a:p>
            <a:r>
              <a:rPr lang="en-US" dirty="0"/>
              <a:t>If more RV </a:t>
            </a:r>
            <a:r>
              <a:rPr lang="en-US" dirty="0" err="1"/>
              <a:t>meas’ments</a:t>
            </a:r>
            <a:r>
              <a:rPr lang="en-US" dirty="0"/>
              <a:t> be something you wish…</a:t>
            </a:r>
          </a:p>
          <a:p>
            <a:r>
              <a:rPr lang="en-US" dirty="0"/>
              <a:t>Then drop what you’re doing– my star’s magnitude 6</a:t>
            </a:r>
            <a:r>
              <a:rPr lang="en-US" baseline="30000" dirty="0"/>
              <a:t>th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Ready?</a:t>
            </a:r>
          </a:p>
          <a:p>
            <a:endParaRPr lang="en-US" dirty="0"/>
          </a:p>
          <a:p>
            <a:r>
              <a:rPr lang="en-US" dirty="0"/>
              <a:t>HD 120066 b! HD 120066 b! HD 120066 b!</a:t>
            </a:r>
          </a:p>
          <a:p>
            <a:r>
              <a:rPr lang="en-US" dirty="0"/>
              <a:t>HD 1 22222222222 0066 </a:t>
            </a:r>
            <a:r>
              <a:rPr lang="en-US" dirty="0" err="1"/>
              <a:t>beeeeeee</a:t>
            </a:r>
            <a:r>
              <a:rPr lang="en-US" dirty="0"/>
              <a:t>!!!!!</a:t>
            </a:r>
          </a:p>
        </p:txBody>
      </p:sp>
      <p:pic>
        <p:nvPicPr>
          <p:cNvPr id="1026" name="Picture 2" descr="Image result for spongebob pirate">
            <a:extLst>
              <a:ext uri="{FF2B5EF4-FFF2-40B4-BE49-F238E27FC236}">
                <a16:creationId xmlns:a16="http://schemas.microsoft.com/office/drawing/2014/main" id="{32B9AFCB-FBA9-A841-8944-2A7CDEE29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5438" r="10475" b="6448"/>
          <a:stretch/>
        </p:blipFill>
        <p:spPr bwMode="auto">
          <a:xfrm>
            <a:off x="6777240" y="225565"/>
            <a:ext cx="2131542" cy="179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F8C32-6D4B-5F4E-A23A-8DD5275D9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73"/>
          <a:stretch/>
        </p:blipFill>
        <p:spPr>
          <a:xfrm>
            <a:off x="651212" y="5108607"/>
            <a:ext cx="2930306" cy="1358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33B3D5-C125-0246-9CB6-1CBC8F050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88" t="12404" r="24347" b="14014"/>
          <a:stretch/>
        </p:blipFill>
        <p:spPr>
          <a:xfrm>
            <a:off x="4253355" y="5339744"/>
            <a:ext cx="1227179" cy="1239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401543-914F-5E47-847A-D1569A209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371" y="5140836"/>
            <a:ext cx="1922460" cy="14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8163</TotalTime>
  <Words>311</Words>
  <Application>Microsoft Macintosh PowerPoint</Application>
  <PresentationFormat>On-screen Show (4:3)</PresentationFormat>
  <Paragraphs>73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Mamaroneck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Blunt</dc:creator>
  <cp:lastModifiedBy>Blunt, Sarah</cp:lastModifiedBy>
  <cp:revision>400</cp:revision>
  <cp:lastPrinted>2018-03-05T20:59:22Z</cp:lastPrinted>
  <dcterms:created xsi:type="dcterms:W3CDTF">2017-04-27T04:40:30Z</dcterms:created>
  <dcterms:modified xsi:type="dcterms:W3CDTF">2018-09-18T17:52:18Z</dcterms:modified>
</cp:coreProperties>
</file>