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7"/>
  </p:notesMasterIdLst>
  <p:sldIdLst>
    <p:sldId id="386" r:id="rId2"/>
    <p:sldId id="392" r:id="rId3"/>
    <p:sldId id="389" r:id="rId4"/>
    <p:sldId id="337" r:id="rId5"/>
    <p:sldId id="257" r:id="rId6"/>
    <p:sldId id="371" r:id="rId7"/>
    <p:sldId id="385" r:id="rId8"/>
    <p:sldId id="390" r:id="rId9"/>
    <p:sldId id="372" r:id="rId10"/>
    <p:sldId id="374" r:id="rId11"/>
    <p:sldId id="393" r:id="rId12"/>
    <p:sldId id="373" r:id="rId13"/>
    <p:sldId id="391" r:id="rId14"/>
    <p:sldId id="375" r:id="rId15"/>
    <p:sldId id="37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582C"/>
    <a:srgbClr val="E483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678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6729D-7BEA-41C8-96CA-2D8C17359E6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EC33-5661-4DDF-BCA3-05E09913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3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8383138-1777-4B65-98A1-1F01A2BDEAA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E709-594C-4F5E-8267-D347508BF98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9843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3138-1777-4B65-98A1-1F01A2BDEAA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E709-594C-4F5E-8267-D347508B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3138-1777-4B65-98A1-1F01A2BDEAA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E709-594C-4F5E-8267-D347508BF98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530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3138-1777-4B65-98A1-1F01A2BDEAA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E709-594C-4F5E-8267-D347508B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70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3138-1777-4B65-98A1-1F01A2BDEAA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E709-594C-4F5E-8267-D347508BF98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421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3138-1777-4B65-98A1-1F01A2BDEAA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E709-594C-4F5E-8267-D347508B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91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3138-1777-4B65-98A1-1F01A2BDEAA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E709-594C-4F5E-8267-D347508B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4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3138-1777-4B65-98A1-1F01A2BDEAA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E709-594C-4F5E-8267-D347508B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69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3138-1777-4B65-98A1-1F01A2BDEAA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E709-594C-4F5E-8267-D347508B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3138-1777-4B65-98A1-1F01A2BDEAA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E709-594C-4F5E-8267-D347508B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07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3138-1777-4B65-98A1-1F01A2BDEAA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2E709-594C-4F5E-8267-D347508BF98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44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8383138-1777-4B65-98A1-1F01A2BDEAA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422E709-594C-4F5E-8267-D347508BF98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7176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F833-3894-4910-AE96-A07B50A582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Planet occurrence rate across radii, periods, and metallicity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7AA8F-A9CE-4816-AFFA-7F1D98B510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Eve J. Lee (Caltech)</a:t>
            </a:r>
          </a:p>
          <a:p>
            <a:r>
              <a:rPr lang="en-US" dirty="0" err="1"/>
              <a:t>ExSoCal</a:t>
            </a:r>
            <a:r>
              <a:rPr lang="en-US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526594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9A40D6-3ACF-45D8-A033-8F66814B1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618" y="0"/>
            <a:ext cx="524476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CB99D2-D695-488E-B15B-833889A3B5CF}"/>
              </a:ext>
            </a:extLst>
          </p:cNvPr>
          <p:cNvSpPr txBox="1"/>
          <p:nvPr/>
        </p:nvSpPr>
        <p:spPr>
          <a:xfrm>
            <a:off x="1913400" y="6550223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EJL (submitted)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E0474D-0E7A-4011-8A56-F2A38F9AA642}"/>
              </a:ext>
            </a:extLst>
          </p:cNvPr>
          <p:cNvSpPr/>
          <p:nvPr/>
        </p:nvSpPr>
        <p:spPr>
          <a:xfrm rot="5400000">
            <a:off x="5979594" y="5335436"/>
            <a:ext cx="2737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Data from California Kepler Survey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D257207-DD2B-46BB-942F-04FF50DCC1F9}"/>
              </a:ext>
            </a:extLst>
          </p:cNvPr>
          <p:cNvSpPr/>
          <p:nvPr/>
        </p:nvSpPr>
        <p:spPr>
          <a:xfrm>
            <a:off x="691602" y="594128"/>
            <a:ext cx="798359" cy="55235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A6A246-2C3D-482D-9B77-2ABE49616003}"/>
              </a:ext>
            </a:extLst>
          </p:cNvPr>
          <p:cNvSpPr txBox="1"/>
          <p:nvPr/>
        </p:nvSpPr>
        <p:spPr>
          <a:xfrm>
            <a:off x="266869" y="6145510"/>
            <a:ext cx="1647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metal-rich</a:t>
            </a:r>
          </a:p>
        </p:txBody>
      </p:sp>
    </p:spTree>
    <p:extLst>
      <p:ext uri="{BB962C8B-B14F-4D97-AF65-F5344CB8AC3E}">
        <p14:creationId xmlns:p14="http://schemas.microsoft.com/office/powerpoint/2010/main" val="1318406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9A40D6-3ACF-45D8-A033-8F66814B1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618" y="0"/>
            <a:ext cx="524476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CB99D2-D695-488E-B15B-833889A3B5CF}"/>
              </a:ext>
            </a:extLst>
          </p:cNvPr>
          <p:cNvSpPr txBox="1"/>
          <p:nvPr/>
        </p:nvSpPr>
        <p:spPr>
          <a:xfrm>
            <a:off x="1913400" y="6550223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EJL (submitted)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E0474D-0E7A-4011-8A56-F2A38F9AA642}"/>
              </a:ext>
            </a:extLst>
          </p:cNvPr>
          <p:cNvSpPr/>
          <p:nvPr/>
        </p:nvSpPr>
        <p:spPr>
          <a:xfrm rot="5400000">
            <a:off x="5979594" y="5335436"/>
            <a:ext cx="2737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Data from California Kepler Survey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D257207-DD2B-46BB-942F-04FF50DCC1F9}"/>
              </a:ext>
            </a:extLst>
          </p:cNvPr>
          <p:cNvSpPr/>
          <p:nvPr/>
        </p:nvSpPr>
        <p:spPr>
          <a:xfrm>
            <a:off x="691602" y="594128"/>
            <a:ext cx="798359" cy="55235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A6A246-2C3D-482D-9B77-2ABE49616003}"/>
              </a:ext>
            </a:extLst>
          </p:cNvPr>
          <p:cNvSpPr txBox="1"/>
          <p:nvPr/>
        </p:nvSpPr>
        <p:spPr>
          <a:xfrm>
            <a:off x="266869" y="6145510"/>
            <a:ext cx="1647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metal-rich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D7D3F2-10C9-4B7F-B331-4E0A10AD6E45}"/>
              </a:ext>
            </a:extLst>
          </p:cNvPr>
          <p:cNvSpPr/>
          <p:nvPr/>
        </p:nvSpPr>
        <p:spPr>
          <a:xfrm>
            <a:off x="4873706" y="5467834"/>
            <a:ext cx="473445" cy="445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C27794-B764-41A9-AD1B-5F5DC7BDB7A2}"/>
              </a:ext>
            </a:extLst>
          </p:cNvPr>
          <p:cNvSpPr/>
          <p:nvPr/>
        </p:nvSpPr>
        <p:spPr>
          <a:xfrm>
            <a:off x="4873705" y="1428847"/>
            <a:ext cx="473445" cy="445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02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DC4B9-4F35-46BD-9BC8-835250420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4900"/>
            <a:ext cx="9144000" cy="4424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0F6242-144B-4B4A-896E-FBD4BB186656}"/>
              </a:ext>
            </a:extLst>
          </p:cNvPr>
          <p:cNvSpPr txBox="1"/>
          <p:nvPr/>
        </p:nvSpPr>
        <p:spPr>
          <a:xfrm>
            <a:off x="148532" y="236723"/>
            <a:ext cx="7420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Excess of short-period super-Earths around metal-rich stars:</a:t>
            </a:r>
          </a:p>
          <a:p>
            <a:r>
              <a:rPr lang="en-US" sz="2400" dirty="0"/>
              <a:t>Stripped cores of excess short-period sub-</a:t>
            </a:r>
            <a:r>
              <a:rPr lang="en-US" sz="2400" dirty="0" err="1"/>
              <a:t>Neptunes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B65FD-9732-4909-ADCD-C82068EB2998}"/>
              </a:ext>
            </a:extLst>
          </p:cNvPr>
          <p:cNvSpPr txBox="1"/>
          <p:nvPr/>
        </p:nvSpPr>
        <p:spPr>
          <a:xfrm>
            <a:off x="4953429" y="6294043"/>
            <a:ext cx="4190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Data from </a:t>
            </a:r>
            <a:r>
              <a:rPr lang="en-US" sz="1400" dirty="0" err="1"/>
              <a:t>Petigura</a:t>
            </a:r>
            <a:r>
              <a:rPr lang="en-US" sz="1400" dirty="0"/>
              <a:t> et al. (2018)</a:t>
            </a:r>
          </a:p>
          <a:p>
            <a:pPr algn="r"/>
            <a:r>
              <a:rPr lang="en-US" sz="1400" dirty="0"/>
              <a:t>See also Mulders et al. (2015) and Wilson et al. (2018)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3264CB-FE7E-47DE-9A06-B827AE9F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1158"/>
            <a:ext cx="9144000" cy="4498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159B49-08A3-4945-B554-B41AB23BA10A}"/>
              </a:ext>
            </a:extLst>
          </p:cNvPr>
          <p:cNvSpPr txBox="1"/>
          <p:nvPr/>
        </p:nvSpPr>
        <p:spPr>
          <a:xfrm>
            <a:off x="-36082" y="5551639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EJL (submitted)</a:t>
            </a:r>
          </a:p>
        </p:txBody>
      </p:sp>
    </p:spTree>
    <p:extLst>
      <p:ext uri="{BB962C8B-B14F-4D97-AF65-F5344CB8AC3E}">
        <p14:creationId xmlns:p14="http://schemas.microsoft.com/office/powerpoint/2010/main" val="2600201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DC4B9-4F35-46BD-9BC8-835250420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4900"/>
            <a:ext cx="9144000" cy="4424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0F6242-144B-4B4A-896E-FBD4BB186656}"/>
              </a:ext>
            </a:extLst>
          </p:cNvPr>
          <p:cNvSpPr txBox="1"/>
          <p:nvPr/>
        </p:nvSpPr>
        <p:spPr>
          <a:xfrm>
            <a:off x="148532" y="236723"/>
            <a:ext cx="7420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Excess of short-period super-Earths around metal-rich stars:</a:t>
            </a:r>
          </a:p>
          <a:p>
            <a:r>
              <a:rPr lang="en-US" sz="2400" dirty="0"/>
              <a:t>Stripped cores of excess short-period sub-</a:t>
            </a:r>
            <a:r>
              <a:rPr lang="en-US" sz="2400" dirty="0" err="1"/>
              <a:t>Neptunes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B65FD-9732-4909-ADCD-C82068EB2998}"/>
              </a:ext>
            </a:extLst>
          </p:cNvPr>
          <p:cNvSpPr txBox="1"/>
          <p:nvPr/>
        </p:nvSpPr>
        <p:spPr>
          <a:xfrm>
            <a:off x="4953429" y="6294043"/>
            <a:ext cx="4190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Data from </a:t>
            </a:r>
            <a:r>
              <a:rPr lang="en-US" sz="1400" dirty="0" err="1"/>
              <a:t>Petigura</a:t>
            </a:r>
            <a:r>
              <a:rPr lang="en-US" sz="1400" dirty="0"/>
              <a:t> et al. (2018)</a:t>
            </a:r>
          </a:p>
          <a:p>
            <a:pPr algn="r"/>
            <a:r>
              <a:rPr lang="en-US" sz="1400" dirty="0"/>
              <a:t>See also Mulders et al. (2015) and Wilson et al. (2018)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3CEFB-2314-479E-8748-682440633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9050"/>
            <a:ext cx="9144000" cy="442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159B49-08A3-4945-B554-B41AB23BA10A}"/>
              </a:ext>
            </a:extLst>
          </p:cNvPr>
          <p:cNvSpPr txBox="1"/>
          <p:nvPr/>
        </p:nvSpPr>
        <p:spPr>
          <a:xfrm>
            <a:off x="-36082" y="5551639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EJL (submitted)</a:t>
            </a:r>
          </a:p>
        </p:txBody>
      </p:sp>
    </p:spTree>
    <p:extLst>
      <p:ext uri="{BB962C8B-B14F-4D97-AF65-F5344CB8AC3E}">
        <p14:creationId xmlns:p14="http://schemas.microsoft.com/office/powerpoint/2010/main" val="4045418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23CB7B-C633-4CA4-928C-F2518420B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94" y="0"/>
            <a:ext cx="705341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046BD-B1C3-442E-B1ED-77883A20BB73}"/>
              </a:ext>
            </a:extLst>
          </p:cNvPr>
          <p:cNvSpPr txBox="1"/>
          <p:nvPr/>
        </p:nvSpPr>
        <p:spPr>
          <a:xfrm>
            <a:off x="1036134" y="6550223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EJL (submitted)</a:t>
            </a:r>
          </a:p>
        </p:txBody>
      </p:sp>
    </p:spTree>
    <p:extLst>
      <p:ext uri="{BB962C8B-B14F-4D97-AF65-F5344CB8AC3E}">
        <p14:creationId xmlns:p14="http://schemas.microsoft.com/office/powerpoint/2010/main" val="3269066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8AB75B-89D4-492C-86F4-3154BD200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3763"/>
            <a:ext cx="9144000" cy="48304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910868-A181-4DC8-838E-E349E1989F7D}"/>
              </a:ext>
            </a:extLst>
          </p:cNvPr>
          <p:cNvSpPr/>
          <p:nvPr/>
        </p:nvSpPr>
        <p:spPr>
          <a:xfrm>
            <a:off x="0" y="5536459"/>
            <a:ext cx="1229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EJL (submitted)</a:t>
            </a:r>
          </a:p>
        </p:txBody>
      </p:sp>
    </p:spTree>
    <p:extLst>
      <p:ext uri="{BB962C8B-B14F-4D97-AF65-F5344CB8AC3E}">
        <p14:creationId xmlns:p14="http://schemas.microsoft.com/office/powerpoint/2010/main" val="2947959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F833-3894-4910-AE96-A07B50A582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Planet occurrence rate across radii, periods, and metallicity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7AA8F-A9CE-4816-AFFA-7F1D98B510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Eve J. Lee (Caltech)</a:t>
            </a:r>
          </a:p>
          <a:p>
            <a:r>
              <a:rPr lang="en-US" dirty="0" err="1"/>
              <a:t>ExSoCal</a:t>
            </a:r>
            <a:r>
              <a:rPr lang="en-US" dirty="0"/>
              <a:t> 2018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DF9472-95D7-4620-98C5-4FBBFBEE06C0}"/>
              </a:ext>
            </a:extLst>
          </p:cNvPr>
          <p:cNvCxnSpPr/>
          <p:nvPr/>
        </p:nvCxnSpPr>
        <p:spPr>
          <a:xfrm>
            <a:off x="1066703" y="2817466"/>
            <a:ext cx="233937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FB05BEA-2447-480A-BECA-527E40F13B49}"/>
              </a:ext>
            </a:extLst>
          </p:cNvPr>
          <p:cNvSpPr/>
          <p:nvPr/>
        </p:nvSpPr>
        <p:spPr>
          <a:xfrm>
            <a:off x="863342" y="1081499"/>
            <a:ext cx="2780333" cy="146302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Ahoy! I’m an 1-dimensional pirate!</a:t>
            </a:r>
          </a:p>
        </p:txBody>
      </p:sp>
    </p:spTree>
    <p:extLst>
      <p:ext uri="{BB962C8B-B14F-4D97-AF65-F5344CB8AC3E}">
        <p14:creationId xmlns:p14="http://schemas.microsoft.com/office/powerpoint/2010/main" val="354937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F833-3894-4910-AE96-A07B50A582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Planet occurrence rate across radii, periods, and metallicity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7AA8F-A9CE-4816-AFFA-7F1D98B510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Eve J. Lee (Caltech)</a:t>
            </a:r>
          </a:p>
          <a:p>
            <a:r>
              <a:rPr lang="en-US" dirty="0" err="1"/>
              <a:t>ExSoCal</a:t>
            </a:r>
            <a:r>
              <a:rPr lang="en-US" dirty="0"/>
              <a:t> 2018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3D Model 5" descr="pirate">
                <a:extLst>
                  <a:ext uri="{FF2B5EF4-FFF2-40B4-BE49-F238E27FC236}">
                    <a16:creationId xmlns:a16="http://schemas.microsoft.com/office/drawing/2014/main" id="{211AD328-F9A1-48ED-B274-1088DACFF5C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89116" y="288974"/>
              <a:ext cx="3237516" cy="415163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37516" cy="4151638"/>
                    </a:xfrm>
                    <a:prstGeom prst="rect">
                      <a:avLst/>
                    </a:prstGeom>
                  </am3d:spPr>
                  <am3d:camera>
                    <am3d:pos x="0" y="0" z="735896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124" d="1000000"/>
                    <am3d:preTrans dx="-406040" dy="1366319" dz="-180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1178226" ay="-226592" az="-8077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8749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3D Model 5" descr="pirate">
                <a:extLst>
                  <a:ext uri="{FF2B5EF4-FFF2-40B4-BE49-F238E27FC236}">
                    <a16:creationId xmlns:a16="http://schemas.microsoft.com/office/drawing/2014/main" id="{211AD328-F9A1-48ED-B274-1088DACFF5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89116" y="288974"/>
                <a:ext cx="3237516" cy="4151638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DF9472-95D7-4620-98C5-4FBBFBEE06C0}"/>
              </a:ext>
            </a:extLst>
          </p:cNvPr>
          <p:cNvCxnSpPr/>
          <p:nvPr/>
        </p:nvCxnSpPr>
        <p:spPr>
          <a:xfrm>
            <a:off x="1066703" y="2817466"/>
            <a:ext cx="233937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FB05BEA-2447-480A-BECA-527E40F13B49}"/>
              </a:ext>
            </a:extLst>
          </p:cNvPr>
          <p:cNvSpPr/>
          <p:nvPr/>
        </p:nvSpPr>
        <p:spPr>
          <a:xfrm>
            <a:off x="863342" y="1081499"/>
            <a:ext cx="2780333" cy="146302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Ahoy! I’m an 1-dimensional pirate!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32EB7AF-42EC-4150-9087-6167AE25BD64}"/>
              </a:ext>
            </a:extLst>
          </p:cNvPr>
          <p:cNvSpPr/>
          <p:nvPr/>
        </p:nvSpPr>
        <p:spPr>
          <a:xfrm>
            <a:off x="3184154" y="3248972"/>
            <a:ext cx="2437161" cy="879604"/>
          </a:xfrm>
          <a:prstGeom prst="wedgeRoundRectCallout">
            <a:avLst>
              <a:gd name="adj1" fmla="val 48021"/>
              <a:gd name="adj2" fmla="val -955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Now you see me in 3D! </a:t>
            </a:r>
            <a:r>
              <a:rPr lang="en-US" dirty="0" err="1"/>
              <a:t>Arrrr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09134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453F4F1-4CDB-4829-9C02-E59E4CDABABF}"/>
              </a:ext>
            </a:extLst>
          </p:cNvPr>
          <p:cNvSpPr/>
          <p:nvPr/>
        </p:nvSpPr>
        <p:spPr>
          <a:xfrm>
            <a:off x="352296" y="5486399"/>
            <a:ext cx="719922" cy="559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D33279-39A7-4BA3-8C11-DFA58B176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95" y="2082755"/>
            <a:ext cx="3801303" cy="3972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3D0070-2B25-4140-BF49-BDDB704E4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16" y="169419"/>
            <a:ext cx="8633422" cy="1499616"/>
          </a:xfrm>
        </p:spPr>
        <p:txBody>
          <a:bodyPr>
            <a:normAutofit/>
          </a:bodyPr>
          <a:lstStyle/>
          <a:p>
            <a:r>
              <a:rPr lang="en-US" dirty="0"/>
              <a:t>Metal-rich stars host a larger variety of planets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D1C77-5A73-4476-8004-13F9CA1DBCC3}"/>
              </a:ext>
            </a:extLst>
          </p:cNvPr>
          <p:cNvSpPr txBox="1"/>
          <p:nvPr/>
        </p:nvSpPr>
        <p:spPr>
          <a:xfrm>
            <a:off x="264573" y="6132340"/>
            <a:ext cx="196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Petigura</a:t>
            </a:r>
            <a:r>
              <a:rPr lang="en-US" sz="1600" dirty="0"/>
              <a:t> et al. (2018)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AC4BE4-3376-416B-8F76-E7CD72E43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54" y="2086780"/>
            <a:ext cx="4317181" cy="3566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774D6-FF9F-49B8-A8C6-D6B0FFFA4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595" y="2072854"/>
            <a:ext cx="3801303" cy="3972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79AA58-CEA4-4520-8515-C80BCB9245CB}"/>
              </a:ext>
            </a:extLst>
          </p:cNvPr>
          <p:cNvSpPr txBox="1"/>
          <p:nvPr/>
        </p:nvSpPr>
        <p:spPr>
          <a:xfrm>
            <a:off x="1434261" y="1639331"/>
            <a:ext cx="2316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Sub-Solar Metallicity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6EBA31-638D-40A1-BCE2-E69D34983572}"/>
              </a:ext>
            </a:extLst>
          </p:cNvPr>
          <p:cNvSpPr txBox="1"/>
          <p:nvPr/>
        </p:nvSpPr>
        <p:spPr>
          <a:xfrm>
            <a:off x="5569131" y="1650379"/>
            <a:ext cx="2522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Super-Solar Metallicity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B8C3B98A-6DE5-4CFE-8EF9-1E51EDD0F498}"/>
              </a:ext>
            </a:extLst>
          </p:cNvPr>
          <p:cNvSpPr/>
          <p:nvPr/>
        </p:nvSpPr>
        <p:spPr>
          <a:xfrm rot="10800000">
            <a:off x="5590972" y="2700337"/>
            <a:ext cx="700088" cy="1156349"/>
          </a:xfrm>
          <a:prstGeom prst="downArrow">
            <a:avLst/>
          </a:prstGeom>
          <a:solidFill>
            <a:srgbClr val="E48312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3495EB1-FE75-4F67-9C45-10CDA260B4AC}"/>
              </a:ext>
            </a:extLst>
          </p:cNvPr>
          <p:cNvSpPr/>
          <p:nvPr/>
        </p:nvSpPr>
        <p:spPr>
          <a:xfrm rot="5400000">
            <a:off x="5283738" y="4429807"/>
            <a:ext cx="700088" cy="842696"/>
          </a:xfrm>
          <a:prstGeom prst="downArrow">
            <a:avLst/>
          </a:prstGeom>
          <a:solidFill>
            <a:srgbClr val="E48312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87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3B742-6513-4A6C-BB7D-FA3415D1D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77" y="422346"/>
            <a:ext cx="7290054" cy="663381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planets are distributed differently compared to small planets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11465B-435A-407C-B5E2-C1DA05FCA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718" y="1470665"/>
            <a:ext cx="5761213" cy="4466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8AA3A0-8F93-4943-8640-C3B389C08781}"/>
              </a:ext>
            </a:extLst>
          </p:cNvPr>
          <p:cNvSpPr txBox="1"/>
          <p:nvPr/>
        </p:nvSpPr>
        <p:spPr>
          <a:xfrm>
            <a:off x="1176465" y="6020995"/>
            <a:ext cx="6690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Super-Earths / sub-</a:t>
            </a:r>
            <a:r>
              <a:rPr lang="en-US" dirty="0" err="1"/>
              <a:t>Neptunes</a:t>
            </a:r>
            <a:r>
              <a:rPr lang="en-US" dirty="0"/>
              <a:t>: rise out to ~10 days and plateau beyond</a:t>
            </a:r>
          </a:p>
          <a:p>
            <a:r>
              <a:rPr lang="en-US" dirty="0"/>
              <a:t>Sub-</a:t>
            </a:r>
            <a:r>
              <a:rPr lang="en-US" dirty="0" err="1"/>
              <a:t>Saturns</a:t>
            </a:r>
            <a:r>
              <a:rPr lang="en-US" dirty="0"/>
              <a:t> / Jupiters: continuously rise out to at least ~300 days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0CAFC3-D12A-4ED6-A8CD-D35D990768EF}"/>
              </a:ext>
            </a:extLst>
          </p:cNvPr>
          <p:cNvSpPr txBox="1"/>
          <p:nvPr/>
        </p:nvSpPr>
        <p:spPr>
          <a:xfrm>
            <a:off x="5112564" y="4743745"/>
            <a:ext cx="222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Petigura</a:t>
            </a:r>
            <a:r>
              <a:rPr lang="en-US" sz="1400" dirty="0">
                <a:solidFill>
                  <a:schemeClr val="bg1"/>
                </a:solidFill>
              </a:rPr>
              <a:t> et al. (2018) </a:t>
            </a:r>
          </a:p>
          <a:p>
            <a:r>
              <a:rPr lang="en-US" sz="1400" dirty="0">
                <a:solidFill>
                  <a:schemeClr val="bg1"/>
                </a:solidFill>
              </a:rPr>
              <a:t>See also Dong &amp; Zhu (2013)</a:t>
            </a:r>
          </a:p>
        </p:txBody>
      </p:sp>
    </p:spTree>
    <p:extLst>
      <p:ext uri="{BB962C8B-B14F-4D97-AF65-F5344CB8AC3E}">
        <p14:creationId xmlns:p14="http://schemas.microsoft.com/office/powerpoint/2010/main" val="18659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zoid 5">
            <a:extLst>
              <a:ext uri="{FF2B5EF4-FFF2-40B4-BE49-F238E27FC236}">
                <a16:creationId xmlns:a16="http://schemas.microsoft.com/office/drawing/2014/main" id="{6EACE689-82AC-4ACE-863F-A1C135974D6A}"/>
              </a:ext>
            </a:extLst>
          </p:cNvPr>
          <p:cNvSpPr/>
          <p:nvPr/>
        </p:nvSpPr>
        <p:spPr>
          <a:xfrm rot="16200000">
            <a:off x="4199369" y="-950931"/>
            <a:ext cx="1453896" cy="6400800"/>
          </a:xfrm>
          <a:prstGeom prst="trapezoid">
            <a:avLst/>
          </a:prstGeom>
          <a:gradFill>
            <a:gsLst>
              <a:gs pos="0">
                <a:schemeClr val="bg1"/>
              </a:gs>
              <a:gs pos="85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DB3BDF-CFF2-4056-A049-01B580217F22}"/>
              </a:ext>
            </a:extLst>
          </p:cNvPr>
          <p:cNvSpPr/>
          <p:nvPr/>
        </p:nvSpPr>
        <p:spPr>
          <a:xfrm>
            <a:off x="-992542" y="1250944"/>
            <a:ext cx="1997050" cy="199705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36728BB-F1A5-4337-8F26-2364C697BAD0}"/>
              </a:ext>
            </a:extLst>
          </p:cNvPr>
          <p:cNvSpPr/>
          <p:nvPr/>
        </p:nvSpPr>
        <p:spPr>
          <a:xfrm>
            <a:off x="-996031" y="4399701"/>
            <a:ext cx="1997050" cy="199705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26EEDB85-B35A-4498-83DF-5BE4CC982A5E}"/>
              </a:ext>
            </a:extLst>
          </p:cNvPr>
          <p:cNvSpPr/>
          <p:nvPr/>
        </p:nvSpPr>
        <p:spPr>
          <a:xfrm rot="16200000">
            <a:off x="4096558" y="2240266"/>
            <a:ext cx="1452180" cy="6608137"/>
          </a:xfrm>
          <a:prstGeom prst="trapezoid">
            <a:avLst/>
          </a:prstGeom>
          <a:gradFill>
            <a:gsLst>
              <a:gs pos="0">
                <a:schemeClr val="bg1"/>
              </a:gs>
              <a:gs pos="85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82BED45-D968-474A-8A50-5B20FA1FD2F7}"/>
              </a:ext>
            </a:extLst>
          </p:cNvPr>
          <p:cNvSpPr/>
          <p:nvPr/>
        </p:nvSpPr>
        <p:spPr>
          <a:xfrm>
            <a:off x="3711364" y="5363237"/>
            <a:ext cx="314271" cy="3142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3C2F269-CD32-4B04-BDD0-5A9C2B5FFC30}"/>
              </a:ext>
            </a:extLst>
          </p:cNvPr>
          <p:cNvSpPr/>
          <p:nvPr/>
        </p:nvSpPr>
        <p:spPr>
          <a:xfrm>
            <a:off x="4110033" y="5392749"/>
            <a:ext cx="314272" cy="314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01A568B-3407-430F-A627-CED751AB5EC6}"/>
              </a:ext>
            </a:extLst>
          </p:cNvPr>
          <p:cNvSpPr/>
          <p:nvPr/>
        </p:nvSpPr>
        <p:spPr>
          <a:xfrm>
            <a:off x="5261224" y="5407019"/>
            <a:ext cx="329862" cy="3298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7DE5CC8-8AA3-447C-83DE-0F895B0BBF02}"/>
              </a:ext>
            </a:extLst>
          </p:cNvPr>
          <p:cNvSpPr txBox="1"/>
          <p:nvPr/>
        </p:nvSpPr>
        <p:spPr>
          <a:xfrm>
            <a:off x="1260831" y="755894"/>
            <a:ext cx="2587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Metal-rich star: solid-heavy disk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353C49A-830E-4011-BD2A-6F8F39D39600}"/>
              </a:ext>
            </a:extLst>
          </p:cNvPr>
          <p:cNvSpPr txBox="1"/>
          <p:nvPr/>
        </p:nvSpPr>
        <p:spPr>
          <a:xfrm>
            <a:off x="1205086" y="3901490"/>
            <a:ext cx="2701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Metal-poor star: solid-poor disk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15F3BA4-A80F-41F9-93F1-080A84F0040B}"/>
              </a:ext>
            </a:extLst>
          </p:cNvPr>
          <p:cNvSpPr/>
          <p:nvPr/>
        </p:nvSpPr>
        <p:spPr>
          <a:xfrm>
            <a:off x="5748591" y="5361236"/>
            <a:ext cx="360055" cy="360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BEA8F17-A64E-417F-8C6B-BB3872AFDF87}"/>
              </a:ext>
            </a:extLst>
          </p:cNvPr>
          <p:cNvSpPr/>
          <p:nvPr/>
        </p:nvSpPr>
        <p:spPr>
          <a:xfrm>
            <a:off x="5144721" y="1956719"/>
            <a:ext cx="499998" cy="4999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7175360-10FC-4C2E-A7F2-70EB3A963AE2}"/>
              </a:ext>
            </a:extLst>
          </p:cNvPr>
          <p:cNvSpPr/>
          <p:nvPr/>
        </p:nvSpPr>
        <p:spPr>
          <a:xfrm>
            <a:off x="5831768" y="2040407"/>
            <a:ext cx="496001" cy="4960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BB6E923-4A2F-4B18-8597-7F40342DFE83}"/>
              </a:ext>
            </a:extLst>
          </p:cNvPr>
          <p:cNvSpPr/>
          <p:nvPr/>
        </p:nvSpPr>
        <p:spPr>
          <a:xfrm>
            <a:off x="3569881" y="2065335"/>
            <a:ext cx="378490" cy="3784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956EA66-F4A1-4D80-8937-38879ADB4A73}"/>
              </a:ext>
            </a:extLst>
          </p:cNvPr>
          <p:cNvSpPr/>
          <p:nvPr/>
        </p:nvSpPr>
        <p:spPr>
          <a:xfrm>
            <a:off x="3945324" y="2044025"/>
            <a:ext cx="410885" cy="4108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xplosion: 8 Points 29">
            <a:extLst>
              <a:ext uri="{FF2B5EF4-FFF2-40B4-BE49-F238E27FC236}">
                <a16:creationId xmlns:a16="http://schemas.microsoft.com/office/drawing/2014/main" id="{DD2333BE-5B53-45BD-9721-A9E8614D650D}"/>
              </a:ext>
            </a:extLst>
          </p:cNvPr>
          <p:cNvSpPr/>
          <p:nvPr/>
        </p:nvSpPr>
        <p:spPr>
          <a:xfrm rot="13499428">
            <a:off x="5298344" y="1790483"/>
            <a:ext cx="829393" cy="829393"/>
          </a:xfrm>
          <a:prstGeom prst="irregularSeal1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945B48C6-47A5-4CA5-95A6-28417596C617}"/>
              </a:ext>
            </a:extLst>
          </p:cNvPr>
          <p:cNvSpPr/>
          <p:nvPr/>
        </p:nvSpPr>
        <p:spPr>
          <a:xfrm rot="13499428">
            <a:off x="3708737" y="1947395"/>
            <a:ext cx="515567" cy="515567"/>
          </a:xfrm>
          <a:prstGeom prst="irregularSeal1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xplosion: 8 Points 31">
            <a:extLst>
              <a:ext uri="{FF2B5EF4-FFF2-40B4-BE49-F238E27FC236}">
                <a16:creationId xmlns:a16="http://schemas.microsoft.com/office/drawing/2014/main" id="{D9DC880B-4915-4AA4-90D2-7F37C52C908F}"/>
              </a:ext>
            </a:extLst>
          </p:cNvPr>
          <p:cNvSpPr/>
          <p:nvPr/>
        </p:nvSpPr>
        <p:spPr>
          <a:xfrm rot="13499428">
            <a:off x="3801960" y="5262588"/>
            <a:ext cx="515567" cy="515567"/>
          </a:xfrm>
          <a:prstGeom prst="irregularSeal1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Explosion: 8 Points 33">
            <a:extLst>
              <a:ext uri="{FF2B5EF4-FFF2-40B4-BE49-F238E27FC236}">
                <a16:creationId xmlns:a16="http://schemas.microsoft.com/office/drawing/2014/main" id="{160CEA95-4B23-4A39-9B05-2B81CD27106A}"/>
              </a:ext>
            </a:extLst>
          </p:cNvPr>
          <p:cNvSpPr/>
          <p:nvPr/>
        </p:nvSpPr>
        <p:spPr>
          <a:xfrm rot="13499428">
            <a:off x="5366575" y="5212995"/>
            <a:ext cx="614752" cy="614752"/>
          </a:xfrm>
          <a:prstGeom prst="irregularSeal1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C9D89A-3FDC-4715-BFFB-632B26C8C91F}"/>
                  </a:ext>
                </a:extLst>
              </p:cNvPr>
              <p:cNvSpPr txBox="1"/>
              <p:nvPr/>
            </p:nvSpPr>
            <p:spPr>
              <a:xfrm>
                <a:off x="4204294" y="3316887"/>
                <a:ext cx="2615011" cy="6307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𝑖𝑚𝑝𝑎𝑐𝑡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~2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𝑒𝑠𝑐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C9D89A-3FDC-4715-BFFB-632B26C8C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294" y="3316887"/>
                <a:ext cx="2615011" cy="6307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2D0749-768D-41E6-A7BF-F8F20DC032AA}"/>
                  </a:ext>
                </a:extLst>
              </p:cNvPr>
              <p:cNvSpPr txBox="1"/>
              <p:nvPr/>
            </p:nvSpPr>
            <p:spPr>
              <a:xfrm>
                <a:off x="4182000" y="4013030"/>
                <a:ext cx="3664786" cy="410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𝑖𝑚𝑝𝑎𝑐𝑡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1.50</m:t>
                          </m:r>
                        </m:sup>
                      </m:sSup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0.22</m:t>
                          </m:r>
                        </m:sup>
                      </m:sSup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−0.75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2D0749-768D-41E6-A7BF-F8F20DC03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000" y="4013030"/>
                <a:ext cx="3664786" cy="410562"/>
              </a:xfrm>
              <a:prstGeom prst="rect">
                <a:avLst/>
              </a:prstGeom>
              <a:blipFill>
                <a:blip r:embed="rId3"/>
                <a:stretch>
                  <a:fillRect l="-1165" r="-333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AAA4AE3-A115-49EC-BA60-FF347F661487}"/>
              </a:ext>
            </a:extLst>
          </p:cNvPr>
          <p:cNvSpPr txBox="1"/>
          <p:nvPr/>
        </p:nvSpPr>
        <p:spPr>
          <a:xfrm>
            <a:off x="7485789" y="6456500"/>
            <a:ext cx="1658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Schlichting</a:t>
            </a:r>
            <a:r>
              <a:rPr lang="en-US" sz="1600" dirty="0"/>
              <a:t> (2014)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26BFB6B-B570-4C64-9D69-298D8B52506E}"/>
              </a:ext>
            </a:extLst>
          </p:cNvPr>
          <p:cNvCxnSpPr/>
          <p:nvPr/>
        </p:nvCxnSpPr>
        <p:spPr>
          <a:xfrm>
            <a:off x="5005838" y="1346672"/>
            <a:ext cx="0" cy="180559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049F60C-D638-440C-887C-6935CE752B16}"/>
              </a:ext>
            </a:extLst>
          </p:cNvPr>
          <p:cNvCxnSpPr/>
          <p:nvPr/>
        </p:nvCxnSpPr>
        <p:spPr>
          <a:xfrm>
            <a:off x="6461428" y="1346672"/>
            <a:ext cx="0" cy="180559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748FDD0-CC81-4EDE-8A52-097EA87CB461}"/>
              </a:ext>
            </a:extLst>
          </p:cNvPr>
          <p:cNvCxnSpPr>
            <a:cxnSpLocks/>
          </p:cNvCxnSpPr>
          <p:nvPr/>
        </p:nvCxnSpPr>
        <p:spPr>
          <a:xfrm>
            <a:off x="4958080" y="1041859"/>
            <a:ext cx="153924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FBBC644-5B26-4D43-8691-BFCAC7E0322A}"/>
              </a:ext>
            </a:extLst>
          </p:cNvPr>
          <p:cNvSpPr/>
          <p:nvPr/>
        </p:nvSpPr>
        <p:spPr>
          <a:xfrm>
            <a:off x="5239256" y="755894"/>
            <a:ext cx="988824" cy="5474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6DF2959-47FF-48C5-8685-D05EB89F1784}"/>
                  </a:ext>
                </a:extLst>
              </p:cNvPr>
              <p:cNvSpPr txBox="1"/>
              <p:nvPr/>
            </p:nvSpPr>
            <p:spPr>
              <a:xfrm>
                <a:off x="5328552" y="870924"/>
                <a:ext cx="79829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𝑒𝑠𝑐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6DF2959-47FF-48C5-8685-D05EB89F1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552" y="870924"/>
                <a:ext cx="798295" cy="307777"/>
              </a:xfrm>
              <a:prstGeom prst="rect">
                <a:avLst/>
              </a:prstGeom>
              <a:blipFill>
                <a:blip r:embed="rId4"/>
                <a:stretch>
                  <a:fillRect l="-3053" r="-6870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D22D8AE-169E-46F7-BA84-3B01818F858C}"/>
              </a:ext>
            </a:extLst>
          </p:cNvPr>
          <p:cNvSpPr txBox="1"/>
          <p:nvPr/>
        </p:nvSpPr>
        <p:spPr>
          <a:xfrm>
            <a:off x="49383" y="32405"/>
            <a:ext cx="3552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 Late-time Core Assembly</a:t>
            </a:r>
          </a:p>
        </p:txBody>
      </p:sp>
    </p:spTree>
    <p:extLst>
      <p:ext uri="{BB962C8B-B14F-4D97-AF65-F5344CB8AC3E}">
        <p14:creationId xmlns:p14="http://schemas.microsoft.com/office/powerpoint/2010/main" val="3921341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DB162-1E8C-4D89-A4AB-EF7B3BB44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40" y="775754"/>
            <a:ext cx="7078985" cy="52318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230D5A-8B17-4D28-89B8-81484A4EEE23}"/>
              </a:ext>
            </a:extLst>
          </p:cNvPr>
          <p:cNvSpPr txBox="1"/>
          <p:nvPr/>
        </p:nvSpPr>
        <p:spPr>
          <a:xfrm>
            <a:off x="1069640" y="5484347"/>
            <a:ext cx="3186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EJL (submitted)</a:t>
            </a:r>
          </a:p>
          <a:p>
            <a:r>
              <a:rPr lang="en-US" sz="1400" dirty="0">
                <a:solidFill>
                  <a:schemeClr val="bg1"/>
                </a:solidFill>
              </a:rPr>
              <a:t>Models from EJL, Chiang, &amp; Ormel (2014)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68950E-0A7C-40D8-A5A8-2C7F060D9565}"/>
                  </a:ext>
                </a:extLst>
              </p:cNvPr>
              <p:cNvSpPr txBox="1"/>
              <p:nvPr/>
            </p:nvSpPr>
            <p:spPr>
              <a:xfrm>
                <a:off x="6787974" y="1838574"/>
                <a:ext cx="844334" cy="375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⨁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68950E-0A7C-40D8-A5A8-2C7F060D9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974" y="1838574"/>
                <a:ext cx="844334" cy="375167"/>
              </a:xfrm>
              <a:prstGeom prst="rect">
                <a:avLst/>
              </a:prstGeom>
              <a:blipFill>
                <a:blip r:embed="rId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1EBD7B-302B-4EEA-8466-D4CCC61C9B18}"/>
                  </a:ext>
                </a:extLst>
              </p:cNvPr>
              <p:cNvSpPr txBox="1"/>
              <p:nvPr/>
            </p:nvSpPr>
            <p:spPr>
              <a:xfrm>
                <a:off x="6916215" y="3016493"/>
                <a:ext cx="716093" cy="375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⨁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1EBD7B-302B-4EEA-8466-D4CCC61C9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215" y="3016493"/>
                <a:ext cx="716093" cy="375167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F146EA-FA63-41F1-9998-D9DC3452E15F}"/>
                  </a:ext>
                </a:extLst>
              </p:cNvPr>
              <p:cNvSpPr txBox="1"/>
              <p:nvPr/>
            </p:nvSpPr>
            <p:spPr>
              <a:xfrm>
                <a:off x="6922753" y="3355539"/>
                <a:ext cx="744050" cy="375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⨁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F146EA-FA63-41F1-9998-D9DC3452E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2753" y="3355539"/>
                <a:ext cx="744050" cy="375167"/>
              </a:xfrm>
              <a:prstGeom prst="rect">
                <a:avLst/>
              </a:prstGeom>
              <a:blipFill>
                <a:blip r:embed="rId5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B4B0AE5-4A94-4D97-8BB5-A58796B7043B}"/>
              </a:ext>
            </a:extLst>
          </p:cNvPr>
          <p:cNvSpPr txBox="1"/>
          <p:nvPr/>
        </p:nvSpPr>
        <p:spPr>
          <a:xfrm>
            <a:off x="2231690" y="1020844"/>
            <a:ext cx="1252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Runaway to</a:t>
            </a:r>
          </a:p>
          <a:p>
            <a:r>
              <a:rPr lang="en-US" dirty="0">
                <a:solidFill>
                  <a:schemeClr val="bg1"/>
                </a:solidFill>
              </a:rPr>
              <a:t>Gas giants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97D6E-F4A3-48EC-9C53-20EF9DDBA990}"/>
              </a:ext>
            </a:extLst>
          </p:cNvPr>
          <p:cNvSpPr txBox="1"/>
          <p:nvPr/>
        </p:nvSpPr>
        <p:spPr>
          <a:xfrm>
            <a:off x="2231690" y="1740833"/>
            <a:ext cx="126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Sub-</a:t>
            </a:r>
            <a:r>
              <a:rPr lang="en-US" dirty="0" err="1">
                <a:solidFill>
                  <a:schemeClr val="bg1"/>
                </a:solidFill>
              </a:rPr>
              <a:t>Saturns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507086-48E9-48B6-B28B-C077B201D2F5}"/>
              </a:ext>
            </a:extLst>
          </p:cNvPr>
          <p:cNvSpPr txBox="1"/>
          <p:nvPr/>
        </p:nvSpPr>
        <p:spPr>
          <a:xfrm>
            <a:off x="2231690" y="2628325"/>
            <a:ext cx="157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Sub-</a:t>
            </a:r>
            <a:r>
              <a:rPr lang="en-US" dirty="0" err="1">
                <a:solidFill>
                  <a:schemeClr val="bg1"/>
                </a:solidFill>
              </a:rPr>
              <a:t>Neptunes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  <a:p>
            <a:r>
              <a:rPr lang="en-US" dirty="0">
                <a:solidFill>
                  <a:schemeClr val="bg1"/>
                </a:solidFill>
              </a:rPr>
              <a:t>Super-Earths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6972FD-B4AD-4897-A7DB-12053EF151B7}"/>
              </a:ext>
            </a:extLst>
          </p:cNvPr>
          <p:cNvSpPr txBox="1"/>
          <p:nvPr/>
        </p:nvSpPr>
        <p:spPr>
          <a:xfrm>
            <a:off x="1514343" y="6118151"/>
            <a:ext cx="6189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More massive cores: variety of possible outcomes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A664C0-46AC-4009-90D1-C369F1CBEB52}"/>
              </a:ext>
            </a:extLst>
          </p:cNvPr>
          <p:cNvSpPr txBox="1"/>
          <p:nvPr/>
        </p:nvSpPr>
        <p:spPr>
          <a:xfrm>
            <a:off x="49383" y="32405"/>
            <a:ext cx="5233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 Gas accretion in gas-poor environment</a:t>
            </a:r>
          </a:p>
        </p:txBody>
      </p:sp>
    </p:spTree>
    <p:extLst>
      <p:ext uri="{BB962C8B-B14F-4D97-AF65-F5344CB8AC3E}">
        <p14:creationId xmlns:p14="http://schemas.microsoft.com/office/powerpoint/2010/main" val="376075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38B9FB-A3EE-49B9-9633-AE6299008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75" y="796730"/>
            <a:ext cx="5812770" cy="56852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4526EB-2191-42E8-A082-915DA99E91E7}"/>
              </a:ext>
            </a:extLst>
          </p:cNvPr>
          <p:cNvSpPr txBox="1"/>
          <p:nvPr/>
        </p:nvSpPr>
        <p:spPr>
          <a:xfrm>
            <a:off x="1759175" y="6174250"/>
            <a:ext cx="1624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Owen &amp; Wu (2017)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F1D5ED-6B10-42E1-A05E-5B3908F9D93B}"/>
              </a:ext>
            </a:extLst>
          </p:cNvPr>
          <p:cNvSpPr txBox="1"/>
          <p:nvPr/>
        </p:nvSpPr>
        <p:spPr>
          <a:xfrm>
            <a:off x="49383" y="32405"/>
            <a:ext cx="5439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3. Envelope mass loss by photoevaporation</a:t>
            </a:r>
          </a:p>
        </p:txBody>
      </p:sp>
    </p:spTree>
    <p:extLst>
      <p:ext uri="{BB962C8B-B14F-4D97-AF65-F5344CB8AC3E}">
        <p14:creationId xmlns:p14="http://schemas.microsoft.com/office/powerpoint/2010/main" val="324109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9D66E-0613-4016-9ACA-CF74ECE5A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989" y="292421"/>
            <a:ext cx="6492584" cy="5801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DFFC2C-5E36-4D16-808D-F32262C38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897" y="6093760"/>
            <a:ext cx="4638676" cy="5249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D9402A-2288-4E63-B347-AB9BABA0C1C1}"/>
              </a:ext>
            </a:extLst>
          </p:cNvPr>
          <p:cNvSpPr/>
          <p:nvPr/>
        </p:nvSpPr>
        <p:spPr>
          <a:xfrm>
            <a:off x="1314631" y="6084476"/>
            <a:ext cx="1853908" cy="5249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0C4F85-E914-4142-80C1-7B3AAD865C83}"/>
              </a:ext>
            </a:extLst>
          </p:cNvPr>
          <p:cNvSpPr txBox="1"/>
          <p:nvPr/>
        </p:nvSpPr>
        <p:spPr>
          <a:xfrm>
            <a:off x="1309989" y="6104810"/>
            <a:ext cx="2516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EJL (submitted)</a:t>
            </a:r>
          </a:p>
          <a:p>
            <a:r>
              <a:rPr lang="en-US" sz="1400" dirty="0">
                <a:solidFill>
                  <a:schemeClr val="bg1"/>
                </a:solidFill>
              </a:rPr>
              <a:t>Data from </a:t>
            </a:r>
            <a:r>
              <a:rPr lang="en-US" sz="1400" dirty="0" err="1">
                <a:solidFill>
                  <a:schemeClr val="bg1"/>
                </a:solidFill>
              </a:rPr>
              <a:t>Petigura</a:t>
            </a:r>
            <a:r>
              <a:rPr lang="en-US" sz="1400" dirty="0">
                <a:solidFill>
                  <a:schemeClr val="bg1"/>
                </a:solidFill>
              </a:rPr>
              <a:t> et al. (2018)</a:t>
            </a:r>
          </a:p>
        </p:txBody>
      </p:sp>
    </p:spTree>
    <p:extLst>
      <p:ext uri="{BB962C8B-B14F-4D97-AF65-F5344CB8AC3E}">
        <p14:creationId xmlns:p14="http://schemas.microsoft.com/office/powerpoint/2010/main" val="37027245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1636</TotalTime>
  <Words>371</Words>
  <Application>Microsoft Office PowerPoint</Application>
  <PresentationFormat>On-screen Show (4:3)</PresentationFormat>
  <Paragraphs>62</Paragraphs>
  <Slides>15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Cambria Math</vt:lpstr>
      <vt:lpstr>Tw Cen MT</vt:lpstr>
      <vt:lpstr>Tw Cen MT Condensed</vt:lpstr>
      <vt:lpstr>Wingdings 3</vt:lpstr>
      <vt:lpstr>Integral</vt:lpstr>
      <vt:lpstr>Planet occurrence rate across radii, periods, and metallicity</vt:lpstr>
      <vt:lpstr>Planet occurrence rate across radii, periods, and metallicity</vt:lpstr>
      <vt:lpstr>Planet occurrence rate across radii, periods, and metallicity</vt:lpstr>
      <vt:lpstr>Metal-rich stars host a larger variety of planets</vt:lpstr>
      <vt:lpstr>Large planets are distributed differently compared to small planets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 occurrence rate across radii, periods, and metallicity</dc:title>
  <dc:creator>Eve Lee</dc:creator>
  <cp:lastModifiedBy>Eve Lee</cp:lastModifiedBy>
  <cp:revision>133</cp:revision>
  <dcterms:created xsi:type="dcterms:W3CDTF">2018-09-11T23:16:56Z</dcterms:created>
  <dcterms:modified xsi:type="dcterms:W3CDTF">2018-09-17T16:09:30Z</dcterms:modified>
</cp:coreProperties>
</file>