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0" r:id="rId4"/>
    <p:sldMasterId id="2147483671" r:id="rId5"/>
  </p:sldMasterIdLst>
  <p:notesMasterIdLst>
    <p:notesMasterId r:id="rId6"/>
  </p:notesMasterIdLst>
  <p:sldIdLst>
    <p:sldId id="256"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427feb8602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427feb8602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Using the Kozai-Lidov mechanism, we study the dynamics of a star-Jupiter system in the presence of an additional far-away planet and investigate how the obliquity of the planet changes over time for different planetary masses when tides are introduced to the system. A planet’s obliquity largely influences the flux it receives from its host star, and thus impacts the atmospheric properties. We  run large Monte Carlo simulations and study the dependence of the resultant obliquity on the initial conditions. Our findings will determine the orbital configurations of diverse planetary obliquity systems, which will guide atmospheric modeling in the upcoming JWST observational campaigns. This plot shown here demonstrates that planets with a final semi-major axis greater than 1 AU have a larger possibility of having a final non-zero obliquity.</a:t>
            </a: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6" name="Shape 56"/>
        <p:cNvGrpSpPr/>
        <p:nvPr/>
      </p:nvGrpSpPr>
      <p:grpSpPr>
        <a:xfrm>
          <a:off x="0" y="0"/>
          <a:ext cx="0" cy="0"/>
          <a:chOff x="0" y="0"/>
          <a:chExt cx="0" cy="0"/>
        </a:xfrm>
      </p:grpSpPr>
      <p:sp>
        <p:nvSpPr>
          <p:cNvPr id="57" name="Google Shape;57;p14"/>
          <p:cNvSpPr txBox="1"/>
          <p:nvPr>
            <p:ph type="ctrTitle"/>
          </p:nvPr>
        </p:nvSpPr>
        <p:spPr>
          <a:xfrm>
            <a:off x="685800" y="1597819"/>
            <a:ext cx="7772400" cy="11025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58" name="Google Shape;58;p14"/>
          <p:cNvSpPr txBox="1"/>
          <p:nvPr>
            <p:ph idx="1" type="subTitle"/>
          </p:nvPr>
        </p:nvSpPr>
        <p:spPr>
          <a:xfrm>
            <a:off x="1371600" y="2914650"/>
            <a:ext cx="6400800" cy="1314600"/>
          </a:xfrm>
          <a:prstGeom prst="rect">
            <a:avLst/>
          </a:prstGeom>
          <a:noFill/>
          <a:ln>
            <a:noFill/>
          </a:ln>
        </p:spPr>
        <p:txBody>
          <a:bodyPr anchorCtr="0" anchor="t" bIns="45700" lIns="91400" spcFirstLastPara="1" rIns="91400" wrap="square" tIns="45700"/>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59" name="Google Shape;59;p14"/>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0" name="Google Shape;60;p14"/>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1" name="Google Shape;61;p14"/>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2" name="Shape 62"/>
        <p:cNvGrpSpPr/>
        <p:nvPr/>
      </p:nvGrpSpPr>
      <p:grpSpPr>
        <a:xfrm>
          <a:off x="0" y="0"/>
          <a:ext cx="0" cy="0"/>
          <a:chOff x="0" y="0"/>
          <a:chExt cx="0" cy="0"/>
        </a:xfrm>
      </p:grpSpPr>
      <p:sp>
        <p:nvSpPr>
          <p:cNvPr id="63" name="Google Shape;63;p15"/>
          <p:cNvSpPr txBox="1"/>
          <p:nvPr>
            <p:ph type="title"/>
          </p:nvPr>
        </p:nvSpPr>
        <p:spPr>
          <a:xfrm>
            <a:off x="457069" y="205879"/>
            <a:ext cx="82299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64" name="Google Shape;64;p15"/>
          <p:cNvSpPr txBox="1"/>
          <p:nvPr>
            <p:ph idx="1" type="body"/>
          </p:nvPr>
        </p:nvSpPr>
        <p:spPr>
          <a:xfrm>
            <a:off x="457069" y="1200052"/>
            <a:ext cx="8229900" cy="3394500"/>
          </a:xfrm>
          <a:prstGeom prst="rect">
            <a:avLst/>
          </a:prstGeom>
          <a:noFill/>
          <a:ln>
            <a:noFill/>
          </a:ln>
        </p:spPr>
        <p:txBody>
          <a:bodyPr anchorCtr="0" anchor="t" bIns="45700" lIns="91400" spcFirstLastPara="1" rIns="91400"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5" name="Google Shape;65;p15"/>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6" name="Google Shape;66;p15"/>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7" name="Google Shape;67;p15"/>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68" name="Shape 68"/>
        <p:cNvGrpSpPr/>
        <p:nvPr/>
      </p:nvGrpSpPr>
      <p:grpSpPr>
        <a:xfrm>
          <a:off x="0" y="0"/>
          <a:ext cx="0" cy="0"/>
          <a:chOff x="0" y="0"/>
          <a:chExt cx="0" cy="0"/>
        </a:xfrm>
      </p:grpSpPr>
      <p:sp>
        <p:nvSpPr>
          <p:cNvPr id="69" name="Google Shape;69;p16"/>
          <p:cNvSpPr txBox="1"/>
          <p:nvPr>
            <p:ph type="title"/>
          </p:nvPr>
        </p:nvSpPr>
        <p:spPr>
          <a:xfrm>
            <a:off x="722313" y="3305175"/>
            <a:ext cx="7772400" cy="1021500"/>
          </a:xfrm>
          <a:prstGeom prst="rect">
            <a:avLst/>
          </a:prstGeom>
          <a:noFill/>
          <a:ln>
            <a:noFill/>
          </a:ln>
        </p:spPr>
        <p:txBody>
          <a:bodyPr anchorCtr="0" anchor="t" bIns="45700" lIns="91400" spcFirstLastPara="1" rIns="91400" wrap="square" tIns="45700"/>
          <a:lstStyle>
            <a:lvl1pPr lvl="0" marR="0" rtl="0" algn="l">
              <a:spcBef>
                <a:spcPts val="0"/>
              </a:spcBef>
              <a:spcAft>
                <a:spcPts val="0"/>
              </a:spcAft>
              <a:buSzPts val="1400"/>
              <a:buNone/>
              <a:defRPr b="1" i="0" sz="40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70" name="Google Shape;70;p16"/>
          <p:cNvSpPr txBox="1"/>
          <p:nvPr>
            <p:ph idx="1" type="body"/>
          </p:nvPr>
        </p:nvSpPr>
        <p:spPr>
          <a:xfrm>
            <a:off x="722313" y="2180036"/>
            <a:ext cx="7772400" cy="1125300"/>
          </a:xfrm>
          <a:prstGeom prst="rect">
            <a:avLst/>
          </a:prstGeom>
          <a:noFill/>
          <a:ln>
            <a:noFill/>
          </a:ln>
        </p:spPr>
        <p:txBody>
          <a:bodyPr anchorCtr="0" anchor="b" bIns="45700" lIns="91400" spcFirstLastPara="1" rIns="91400" wrap="square" tIns="45700"/>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71" name="Google Shape;71;p16"/>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2" name="Google Shape;72;p16"/>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3" name="Google Shape;73;p16"/>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457069" y="205879"/>
            <a:ext cx="82299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76" name="Google Shape;76;p17"/>
          <p:cNvSpPr txBox="1"/>
          <p:nvPr>
            <p:ph idx="1" type="body"/>
          </p:nvPr>
        </p:nvSpPr>
        <p:spPr>
          <a:xfrm>
            <a:off x="2193925" y="5760244"/>
            <a:ext cx="19675500" cy="16293600"/>
          </a:xfrm>
          <a:prstGeom prst="rect">
            <a:avLst/>
          </a:prstGeom>
          <a:noFill/>
          <a:ln>
            <a:noFill/>
          </a:ln>
        </p:spPr>
        <p:txBody>
          <a:bodyPr anchorCtr="0" anchor="t" bIns="45700" lIns="91400" spcFirstLastPara="1" rIns="91400"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7" name="Google Shape;77;p17"/>
          <p:cNvSpPr txBox="1"/>
          <p:nvPr>
            <p:ph idx="2" type="body"/>
          </p:nvPr>
        </p:nvSpPr>
        <p:spPr>
          <a:xfrm>
            <a:off x="22021800" y="5760244"/>
            <a:ext cx="19675500" cy="16293600"/>
          </a:xfrm>
          <a:prstGeom prst="rect">
            <a:avLst/>
          </a:prstGeom>
          <a:noFill/>
          <a:ln>
            <a:noFill/>
          </a:ln>
        </p:spPr>
        <p:txBody>
          <a:bodyPr anchorCtr="0" anchor="t" bIns="45700" lIns="91400" spcFirstLastPara="1" rIns="91400"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8" name="Google Shape;78;p17"/>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9" name="Google Shape;79;p17"/>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0" name="Google Shape;80;p17"/>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1" name="Shape 81"/>
        <p:cNvGrpSpPr/>
        <p:nvPr/>
      </p:nvGrpSpPr>
      <p:grpSpPr>
        <a:xfrm>
          <a:off x="0" y="0"/>
          <a:ext cx="0" cy="0"/>
          <a:chOff x="0" y="0"/>
          <a:chExt cx="0" cy="0"/>
        </a:xfrm>
      </p:grpSpPr>
      <p:sp>
        <p:nvSpPr>
          <p:cNvPr id="82" name="Google Shape;82;p18"/>
          <p:cNvSpPr txBox="1"/>
          <p:nvPr>
            <p:ph type="title"/>
          </p:nvPr>
        </p:nvSpPr>
        <p:spPr>
          <a:xfrm>
            <a:off x="457200" y="205978"/>
            <a:ext cx="82296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83" name="Google Shape;83;p18"/>
          <p:cNvSpPr txBox="1"/>
          <p:nvPr>
            <p:ph idx="1" type="body"/>
          </p:nvPr>
        </p:nvSpPr>
        <p:spPr>
          <a:xfrm>
            <a:off x="457200" y="1151335"/>
            <a:ext cx="4040100" cy="480000"/>
          </a:xfrm>
          <a:prstGeom prst="rect">
            <a:avLst/>
          </a:prstGeom>
          <a:noFill/>
          <a:ln>
            <a:noFill/>
          </a:ln>
        </p:spPr>
        <p:txBody>
          <a:bodyPr anchorCtr="0" anchor="b" bIns="45700" lIns="91400" spcFirstLastPara="1" rIns="91400"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84" name="Google Shape;84;p18"/>
          <p:cNvSpPr txBox="1"/>
          <p:nvPr>
            <p:ph idx="2" type="body"/>
          </p:nvPr>
        </p:nvSpPr>
        <p:spPr>
          <a:xfrm>
            <a:off x="457200" y="1631156"/>
            <a:ext cx="4040100" cy="2963400"/>
          </a:xfrm>
          <a:prstGeom prst="rect">
            <a:avLst/>
          </a:prstGeom>
          <a:noFill/>
          <a:ln>
            <a:noFill/>
          </a:ln>
        </p:spPr>
        <p:txBody>
          <a:bodyPr anchorCtr="0" anchor="t" bIns="45700" lIns="91400" spcFirstLastPara="1" rIns="91400"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85" name="Google Shape;85;p18"/>
          <p:cNvSpPr txBox="1"/>
          <p:nvPr>
            <p:ph idx="3" type="body"/>
          </p:nvPr>
        </p:nvSpPr>
        <p:spPr>
          <a:xfrm>
            <a:off x="4645025" y="1151335"/>
            <a:ext cx="4041900" cy="480000"/>
          </a:xfrm>
          <a:prstGeom prst="rect">
            <a:avLst/>
          </a:prstGeom>
          <a:noFill/>
          <a:ln>
            <a:noFill/>
          </a:ln>
        </p:spPr>
        <p:txBody>
          <a:bodyPr anchorCtr="0" anchor="b" bIns="45700" lIns="91400" spcFirstLastPara="1" rIns="91400"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86" name="Google Shape;86;p18"/>
          <p:cNvSpPr txBox="1"/>
          <p:nvPr>
            <p:ph idx="4" type="body"/>
          </p:nvPr>
        </p:nvSpPr>
        <p:spPr>
          <a:xfrm>
            <a:off x="4645025" y="1631156"/>
            <a:ext cx="4041900" cy="2963400"/>
          </a:xfrm>
          <a:prstGeom prst="rect">
            <a:avLst/>
          </a:prstGeom>
          <a:noFill/>
          <a:ln>
            <a:noFill/>
          </a:ln>
        </p:spPr>
        <p:txBody>
          <a:bodyPr anchorCtr="0" anchor="t" bIns="45700" lIns="91400" spcFirstLastPara="1" rIns="91400"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87" name="Google Shape;87;p18"/>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8" name="Google Shape;88;p18"/>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9" name="Google Shape;89;p18"/>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0" name="Shape 90"/>
        <p:cNvGrpSpPr/>
        <p:nvPr/>
      </p:nvGrpSpPr>
      <p:grpSpPr>
        <a:xfrm>
          <a:off x="0" y="0"/>
          <a:ext cx="0" cy="0"/>
          <a:chOff x="0" y="0"/>
          <a:chExt cx="0" cy="0"/>
        </a:xfrm>
      </p:grpSpPr>
      <p:sp>
        <p:nvSpPr>
          <p:cNvPr id="91" name="Google Shape;91;p19"/>
          <p:cNvSpPr txBox="1"/>
          <p:nvPr>
            <p:ph type="title"/>
          </p:nvPr>
        </p:nvSpPr>
        <p:spPr>
          <a:xfrm>
            <a:off x="457069" y="205879"/>
            <a:ext cx="82299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92" name="Google Shape;92;p19"/>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3" name="Google Shape;93;p19"/>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4" name="Google Shape;94;p19"/>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5" name="Shape 95"/>
        <p:cNvGrpSpPr/>
        <p:nvPr/>
      </p:nvGrpSpPr>
      <p:grpSpPr>
        <a:xfrm>
          <a:off x="0" y="0"/>
          <a:ext cx="0" cy="0"/>
          <a:chOff x="0" y="0"/>
          <a:chExt cx="0" cy="0"/>
        </a:xfrm>
      </p:grpSpPr>
      <p:sp>
        <p:nvSpPr>
          <p:cNvPr id="96" name="Google Shape;96;p20"/>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7" name="Google Shape;97;p20"/>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8" name="Google Shape;98;p20"/>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457201" y="204788"/>
            <a:ext cx="3008400" cy="871500"/>
          </a:xfrm>
          <a:prstGeom prst="rect">
            <a:avLst/>
          </a:prstGeom>
          <a:noFill/>
          <a:ln>
            <a:noFill/>
          </a:ln>
        </p:spPr>
        <p:txBody>
          <a:bodyPr anchorCtr="0" anchor="b" bIns="45700" lIns="91400" spcFirstLastPara="1" rIns="91400" wrap="square" tIns="45700"/>
          <a:lstStyle>
            <a:lvl1pPr lvl="0" marR="0" rtl="0" algn="l">
              <a:spcBef>
                <a:spcPts val="0"/>
              </a:spcBef>
              <a:spcAft>
                <a:spcPts val="0"/>
              </a:spcAft>
              <a:buSzPts val="1400"/>
              <a:buNone/>
              <a:defRPr b="1" i="0" sz="20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01" name="Google Shape;101;p21"/>
          <p:cNvSpPr txBox="1"/>
          <p:nvPr>
            <p:ph idx="1" type="body"/>
          </p:nvPr>
        </p:nvSpPr>
        <p:spPr>
          <a:xfrm>
            <a:off x="3575050" y="204788"/>
            <a:ext cx="5111700" cy="4389600"/>
          </a:xfrm>
          <a:prstGeom prst="rect">
            <a:avLst/>
          </a:prstGeom>
          <a:noFill/>
          <a:ln>
            <a:noFill/>
          </a:ln>
        </p:spPr>
        <p:txBody>
          <a:bodyPr anchorCtr="0" anchor="t" bIns="45700" lIns="91400" spcFirstLastPara="1" rIns="91400"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02" name="Google Shape;102;p21"/>
          <p:cNvSpPr txBox="1"/>
          <p:nvPr>
            <p:ph idx="2" type="body"/>
          </p:nvPr>
        </p:nvSpPr>
        <p:spPr>
          <a:xfrm>
            <a:off x="457201" y="1076326"/>
            <a:ext cx="3008400" cy="3518400"/>
          </a:xfrm>
          <a:prstGeom prst="rect">
            <a:avLst/>
          </a:prstGeom>
          <a:noFill/>
          <a:ln>
            <a:noFill/>
          </a:ln>
        </p:spPr>
        <p:txBody>
          <a:bodyPr anchorCtr="0" anchor="t" bIns="45700" lIns="91400" spcFirstLastPara="1" rIns="91400"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103" name="Google Shape;103;p21"/>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4" name="Google Shape;104;p21"/>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5" name="Google Shape;105;p21"/>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1792288" y="3600450"/>
            <a:ext cx="5486400" cy="425100"/>
          </a:xfrm>
          <a:prstGeom prst="rect">
            <a:avLst/>
          </a:prstGeom>
          <a:noFill/>
          <a:ln>
            <a:noFill/>
          </a:ln>
        </p:spPr>
        <p:txBody>
          <a:bodyPr anchorCtr="0" anchor="b" bIns="45700" lIns="91400" spcFirstLastPara="1" rIns="91400" wrap="square" tIns="45700"/>
          <a:lstStyle>
            <a:lvl1pPr lvl="0" marR="0" rtl="0" algn="l">
              <a:spcBef>
                <a:spcPts val="0"/>
              </a:spcBef>
              <a:spcAft>
                <a:spcPts val="0"/>
              </a:spcAft>
              <a:buSzPts val="1400"/>
              <a:buNone/>
              <a:defRPr b="1" i="0" sz="20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08" name="Google Shape;108;p22"/>
          <p:cNvSpPr/>
          <p:nvPr>
            <p:ph idx="2" type="pic"/>
          </p:nvPr>
        </p:nvSpPr>
        <p:spPr>
          <a:xfrm>
            <a:off x="1792288" y="459581"/>
            <a:ext cx="5486400" cy="3086100"/>
          </a:xfrm>
          <a:prstGeom prst="rect">
            <a:avLst/>
          </a:prstGeom>
          <a:noFill/>
          <a:ln>
            <a:noFill/>
          </a:ln>
        </p:spPr>
        <p:txBody>
          <a:bodyPr anchorCtr="0" anchor="t" bIns="45700" lIns="91400" spcFirstLastPara="1" rIns="91400"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09" name="Google Shape;109;p22"/>
          <p:cNvSpPr txBox="1"/>
          <p:nvPr>
            <p:ph idx="1" type="body"/>
          </p:nvPr>
        </p:nvSpPr>
        <p:spPr>
          <a:xfrm>
            <a:off x="1792288" y="4025503"/>
            <a:ext cx="5486400" cy="603600"/>
          </a:xfrm>
          <a:prstGeom prst="rect">
            <a:avLst/>
          </a:prstGeom>
          <a:noFill/>
          <a:ln>
            <a:noFill/>
          </a:ln>
        </p:spPr>
        <p:txBody>
          <a:bodyPr anchorCtr="0" anchor="t" bIns="45700" lIns="91400" spcFirstLastPara="1" rIns="91400"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110" name="Google Shape;110;p22"/>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1" name="Google Shape;111;p22"/>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2" name="Google Shape;112;p22"/>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457069" y="205879"/>
            <a:ext cx="82299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5" name="Google Shape;115;p23"/>
          <p:cNvSpPr txBox="1"/>
          <p:nvPr>
            <p:ph idx="1" type="body"/>
          </p:nvPr>
        </p:nvSpPr>
        <p:spPr>
          <a:xfrm rot="5400000">
            <a:off x="2874734" y="-1217648"/>
            <a:ext cx="3394500" cy="8229900"/>
          </a:xfrm>
          <a:prstGeom prst="rect">
            <a:avLst/>
          </a:prstGeom>
          <a:noFill/>
          <a:ln>
            <a:noFill/>
          </a:ln>
        </p:spPr>
        <p:txBody>
          <a:bodyPr anchorCtr="0" anchor="t" bIns="45700" lIns="91400" spcFirstLastPara="1" rIns="91400"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6" name="Google Shape;116;p23"/>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7" name="Google Shape;117;p23"/>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8" name="Google Shape;118;p23"/>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26226575" y="6583219"/>
            <a:ext cx="21065700" cy="98757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21" name="Google Shape;121;p24"/>
          <p:cNvSpPr txBox="1"/>
          <p:nvPr>
            <p:ph idx="1" type="body"/>
          </p:nvPr>
        </p:nvSpPr>
        <p:spPr>
          <a:xfrm rot="5400000">
            <a:off x="6398688" y="-3216431"/>
            <a:ext cx="21065700" cy="29475000"/>
          </a:xfrm>
          <a:prstGeom prst="rect">
            <a:avLst/>
          </a:prstGeom>
          <a:noFill/>
          <a:ln>
            <a:noFill/>
          </a:ln>
        </p:spPr>
        <p:txBody>
          <a:bodyPr anchorCtr="0" anchor="t" bIns="45700" lIns="91400" spcFirstLastPara="1" rIns="91400"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2" name="Google Shape;122;p24"/>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3" name="Google Shape;123;p24"/>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4" name="Google Shape;124;p24"/>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57069" y="205879"/>
            <a:ext cx="8229900" cy="8574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52" name="Google Shape;52;p13"/>
          <p:cNvSpPr txBox="1"/>
          <p:nvPr>
            <p:ph idx="1" type="body"/>
          </p:nvPr>
        </p:nvSpPr>
        <p:spPr>
          <a:xfrm>
            <a:off x="457069" y="1200052"/>
            <a:ext cx="8229900" cy="3394500"/>
          </a:xfrm>
          <a:prstGeom prst="rect">
            <a:avLst/>
          </a:prstGeom>
          <a:noFill/>
          <a:ln>
            <a:noFill/>
          </a:ln>
        </p:spPr>
        <p:txBody>
          <a:bodyPr anchorCtr="0" anchor="t" bIns="45700" lIns="91400" spcFirstLastPara="1" rIns="91400"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57069" y="4767214"/>
            <a:ext cx="2133900" cy="273900"/>
          </a:xfrm>
          <a:prstGeom prst="rect">
            <a:avLst/>
          </a:prstGeom>
          <a:noFill/>
          <a:ln>
            <a:noFill/>
          </a:ln>
        </p:spPr>
        <p:txBody>
          <a:bodyPr anchorCtr="0" anchor="ctr" bIns="45700" lIns="91400" spcFirstLastPara="1" rIns="91400"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4" name="Google Shape;54;p13"/>
          <p:cNvSpPr txBox="1"/>
          <p:nvPr>
            <p:ph idx="11" type="ftr"/>
          </p:nvPr>
        </p:nvSpPr>
        <p:spPr>
          <a:xfrm>
            <a:off x="3124069" y="4767214"/>
            <a:ext cx="2895900" cy="273900"/>
          </a:xfrm>
          <a:prstGeom prst="rect">
            <a:avLst/>
          </a:prstGeom>
          <a:noFill/>
          <a:ln>
            <a:noFill/>
          </a:ln>
        </p:spPr>
        <p:txBody>
          <a:bodyPr anchorCtr="0" anchor="ctr" bIns="45700" lIns="91400" spcFirstLastPara="1" rIns="91400"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5" name="Google Shape;55;p13"/>
          <p:cNvSpPr txBox="1"/>
          <p:nvPr>
            <p:ph idx="12" type="sldNum"/>
          </p:nvPr>
        </p:nvSpPr>
        <p:spPr>
          <a:xfrm>
            <a:off x="6553069" y="4767214"/>
            <a:ext cx="2133900" cy="273900"/>
          </a:xfrm>
          <a:prstGeom prst="rect">
            <a:avLst/>
          </a:prstGeom>
          <a:noFill/>
          <a:ln>
            <a:noFill/>
          </a:ln>
        </p:spPr>
        <p:txBody>
          <a:bodyPr anchorCtr="0" anchor="ctr" bIns="45700" lIns="91400" spcFirstLastPara="1" rIns="91400"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457200" y="205978"/>
            <a:ext cx="8229600" cy="857400"/>
          </a:xfrm>
          <a:prstGeom prst="rect">
            <a:avLst/>
          </a:prstGeom>
        </p:spPr>
        <p:txBody>
          <a:bodyPr anchorCtr="0" anchor="ctr" bIns="45700" lIns="91400" spcFirstLastPara="1" rIns="91400" wrap="square" tIns="45700">
            <a:noAutofit/>
          </a:bodyPr>
          <a:lstStyle/>
          <a:p>
            <a:pPr indent="0" lvl="0" marL="0" rtl="0" algn="ctr">
              <a:spcBef>
                <a:spcPts val="0"/>
              </a:spcBef>
              <a:spcAft>
                <a:spcPts val="0"/>
              </a:spcAft>
              <a:buNone/>
            </a:pPr>
            <a:r>
              <a:rPr lang="en" sz="2400"/>
              <a:t>Investigating the Evolution of Planetary Obliquity due to Dynamically Inward Migrating Hot Jupiters</a:t>
            </a:r>
            <a:endParaRPr sz="2400"/>
          </a:p>
          <a:p>
            <a:pPr indent="0" lvl="0" marL="0" rtl="0" algn="ctr">
              <a:spcBef>
                <a:spcPts val="0"/>
              </a:spcBef>
              <a:spcAft>
                <a:spcPts val="0"/>
              </a:spcAft>
              <a:buNone/>
            </a:pPr>
            <a:r>
              <a:rPr lang="en" sz="1800"/>
              <a:t>Isabella Goetting, UCLA</a:t>
            </a:r>
            <a:endParaRPr sz="1800"/>
          </a:p>
        </p:txBody>
      </p:sp>
      <p:sp>
        <p:nvSpPr>
          <p:cNvPr id="130" name="Google Shape;130;p25"/>
          <p:cNvSpPr txBox="1"/>
          <p:nvPr>
            <p:ph idx="1" type="body"/>
          </p:nvPr>
        </p:nvSpPr>
        <p:spPr>
          <a:xfrm>
            <a:off x="457200" y="1151335"/>
            <a:ext cx="4040100" cy="480000"/>
          </a:xfrm>
          <a:prstGeom prst="rect">
            <a:avLst/>
          </a:prstGeom>
        </p:spPr>
        <p:txBody>
          <a:bodyPr anchorCtr="0" anchor="b" bIns="45700" lIns="91400" spcFirstLastPara="1" rIns="91400" wrap="square" tIns="45700">
            <a:noAutofit/>
          </a:bodyPr>
          <a:lstStyle/>
          <a:p>
            <a:pPr indent="0" lvl="0" marL="0" rtl="0" algn="l">
              <a:spcBef>
                <a:spcPts val="480"/>
              </a:spcBef>
              <a:spcAft>
                <a:spcPts val="0"/>
              </a:spcAft>
              <a:buNone/>
            </a:pPr>
            <a:r>
              <a:rPr lang="en"/>
              <a:t>Objectives</a:t>
            </a:r>
            <a:endParaRPr/>
          </a:p>
        </p:txBody>
      </p:sp>
      <p:sp>
        <p:nvSpPr>
          <p:cNvPr id="131" name="Google Shape;131;p25"/>
          <p:cNvSpPr txBox="1"/>
          <p:nvPr>
            <p:ph idx="2" type="body"/>
          </p:nvPr>
        </p:nvSpPr>
        <p:spPr>
          <a:xfrm>
            <a:off x="457200" y="1631156"/>
            <a:ext cx="4040100" cy="2963400"/>
          </a:xfrm>
          <a:prstGeom prst="rect">
            <a:avLst/>
          </a:prstGeom>
        </p:spPr>
        <p:txBody>
          <a:bodyPr anchorCtr="0" anchor="t" bIns="45700" lIns="91400" spcFirstLastPara="1" rIns="91400" wrap="square" tIns="45700">
            <a:noAutofit/>
          </a:bodyPr>
          <a:lstStyle/>
          <a:p>
            <a:pPr indent="-381000" lvl="0" marL="457200" rtl="0" algn="l">
              <a:spcBef>
                <a:spcPts val="640"/>
              </a:spcBef>
              <a:spcAft>
                <a:spcPts val="0"/>
              </a:spcAft>
              <a:buSzPts val="2400"/>
              <a:buChar char="●"/>
            </a:pPr>
            <a:r>
              <a:rPr lang="en"/>
              <a:t>Investigate the existence of Hot/Warm Jupiters with non-zero obliquity at Gigayear timescales</a:t>
            </a:r>
            <a:endParaRPr/>
          </a:p>
          <a:p>
            <a:pPr indent="-381000" lvl="0" marL="457200" rtl="0" algn="l">
              <a:spcBef>
                <a:spcPts val="640"/>
              </a:spcBef>
              <a:spcAft>
                <a:spcPts val="0"/>
              </a:spcAft>
              <a:buSzPts val="2400"/>
              <a:buChar char="●"/>
            </a:pPr>
            <a:r>
              <a:rPr lang="en"/>
              <a:t>Implications for atmospheric modeling with upcoming JWST campaigns </a:t>
            </a:r>
            <a:endParaRPr/>
          </a:p>
        </p:txBody>
      </p:sp>
      <p:pic>
        <p:nvPicPr>
          <p:cNvPr id="132" name="Google Shape;132;p25"/>
          <p:cNvPicPr preferRelativeResize="0"/>
          <p:nvPr/>
        </p:nvPicPr>
        <p:blipFill>
          <a:blip r:embed="rId3">
            <a:alphaModFix/>
          </a:blip>
          <a:stretch>
            <a:fillRect/>
          </a:stretch>
        </p:blipFill>
        <p:spPr>
          <a:xfrm>
            <a:off x="4497300" y="1420200"/>
            <a:ext cx="4646699" cy="34850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