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3" r:id="rId1"/>
    <p:sldMasterId id="2147483720" r:id="rId2"/>
  </p:sldMasterIdLst>
  <p:notesMasterIdLst>
    <p:notesMasterId r:id="rId21"/>
  </p:notesMasterIdLst>
  <p:handoutMasterIdLst>
    <p:handoutMasterId r:id="rId22"/>
  </p:handoutMasterIdLst>
  <p:sldIdLst>
    <p:sldId id="456" r:id="rId3"/>
    <p:sldId id="493" r:id="rId4"/>
    <p:sldId id="478" r:id="rId5"/>
    <p:sldId id="472" r:id="rId6"/>
    <p:sldId id="475" r:id="rId7"/>
    <p:sldId id="476" r:id="rId8"/>
    <p:sldId id="474" r:id="rId9"/>
    <p:sldId id="480" r:id="rId10"/>
    <p:sldId id="482" r:id="rId11"/>
    <p:sldId id="490" r:id="rId12"/>
    <p:sldId id="483" r:id="rId13"/>
    <p:sldId id="494" r:id="rId14"/>
    <p:sldId id="460" r:id="rId15"/>
    <p:sldId id="491" r:id="rId16"/>
    <p:sldId id="477" r:id="rId17"/>
    <p:sldId id="488" r:id="rId18"/>
    <p:sldId id="471" r:id="rId19"/>
    <p:sldId id="487" r:id="rId2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6">
          <p15:clr>
            <a:srgbClr val="A4A3A4"/>
          </p15:clr>
        </p15:guide>
        <p15:guide id="2" orient="horz" pos="1664">
          <p15:clr>
            <a:srgbClr val="A4A3A4"/>
          </p15:clr>
        </p15:guide>
        <p15:guide id="3" orient="horz" pos="11">
          <p15:clr>
            <a:srgbClr val="A4A3A4"/>
          </p15:clr>
        </p15:guide>
        <p15:guide id="4" pos="5759">
          <p15:clr>
            <a:srgbClr val="A4A3A4"/>
          </p15:clr>
        </p15:guide>
        <p15:guide id="5" pos="28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FFF"/>
    <a:srgbClr val="BA0C2F"/>
    <a:srgbClr val="5358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83" autoAdjust="0"/>
    <p:restoredTop sz="99388" autoAdjust="0"/>
  </p:normalViewPr>
  <p:slideViewPr>
    <p:cSldViewPr snapToGrid="0" snapToObjects="1">
      <p:cViewPr>
        <p:scale>
          <a:sx n="155" d="100"/>
          <a:sy n="155" d="100"/>
        </p:scale>
        <p:origin x="584" y="192"/>
      </p:cViewPr>
      <p:guideLst>
        <p:guide orient="horz" pos="3026"/>
        <p:guide orient="horz" pos="1664"/>
        <p:guide orient="horz" pos="11"/>
        <p:guide pos="5759"/>
        <p:guide pos="28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DF2216-3C6C-5242-8DB2-4752D4FEC615}" type="datetimeFigureOut">
              <a:rPr lang="en-US" smtClean="0">
                <a:latin typeface="Arial"/>
              </a:rPr>
              <a:pPr/>
              <a:t>9/17/18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E00F2-CC6B-3345-A584-44341337AE23}" type="slidenum">
              <a:rPr lang="en-US" smtClean="0">
                <a:latin typeface="Arial"/>
              </a:rPr>
              <a:pPr/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54263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2CD6293C-6F3F-374D-A003-D3E152FC3744}" type="datetimeFigureOut">
              <a:rPr lang="en-US" smtClean="0"/>
              <a:pPr/>
              <a:t>9/17/18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D389288A-BD78-EC48-81B6-C08E556E16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7602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914950" y="2472514"/>
            <a:ext cx="7498993" cy="1345448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Name(s) of Presenter(s), Directorate/Division and Date</a:t>
            </a:r>
          </a:p>
        </p:txBody>
      </p:sp>
      <p:pic>
        <p:nvPicPr>
          <p:cNvPr id="7" name="Picture 6" descr="JPL-logo_Stacked_RedBlack-RGB_small_040615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65" y="935378"/>
            <a:ext cx="1819635" cy="992528"/>
          </a:xfrm>
          <a:prstGeom prst="rect">
            <a:avLst/>
          </a:prstGeom>
        </p:spPr>
      </p:pic>
      <p:sp>
        <p:nvSpPr>
          <p:cNvPr id="6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903833" y="1997176"/>
            <a:ext cx="7524221" cy="47533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104542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/Subhead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41088" y="1161143"/>
            <a:ext cx="8364762" cy="355849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41087" y="665739"/>
            <a:ext cx="8573101" cy="35026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20978" y="243757"/>
            <a:ext cx="8593211" cy="47036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cap="none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pic>
        <p:nvPicPr>
          <p:cNvPr id="10" name="Picture 9" descr="JPL-logo_Stacked_RedBlack-RGB_small_040615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78"/>
          <a:stretch/>
        </p:blipFill>
        <p:spPr>
          <a:xfrm>
            <a:off x="8607084" y="4867032"/>
            <a:ext cx="347745" cy="12010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C88512B5-9161-1342-AD76-2578CCD688A4}" type="datetime1">
              <a:rPr lang="en-US" smtClean="0"/>
              <a:t>9/17/18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5819BC3-7E48-734B-B255-F05E5B7339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064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/Content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799314" y="1161145"/>
            <a:ext cx="4008438" cy="3558494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0" hasCustomPrompt="1"/>
          </p:nvPr>
        </p:nvSpPr>
        <p:spPr>
          <a:xfrm>
            <a:off x="341088" y="1161144"/>
            <a:ext cx="4023901" cy="3558494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320978" y="243757"/>
            <a:ext cx="8593211" cy="47036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cap="none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pic>
        <p:nvPicPr>
          <p:cNvPr id="9" name="Picture 8" descr="JPL-logo_Stacked_RedBlack-RGB_small_040615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78"/>
          <a:stretch/>
        </p:blipFill>
        <p:spPr>
          <a:xfrm>
            <a:off x="8607084" y="4867032"/>
            <a:ext cx="347745" cy="12010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D8827109-9EBE-EA48-B6B9-2D0D032BDBA9}" type="datetime1">
              <a:rPr lang="en-US" smtClean="0"/>
              <a:t>9/17/18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95819BC3-7E48-734B-B255-F05E5B7339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668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/Subhead/Content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799314" y="1161145"/>
            <a:ext cx="4008438" cy="3558494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0" hasCustomPrompt="1"/>
          </p:nvPr>
        </p:nvSpPr>
        <p:spPr>
          <a:xfrm>
            <a:off x="341088" y="1161144"/>
            <a:ext cx="4023901" cy="3558494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41087" y="665739"/>
            <a:ext cx="8573101" cy="35026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320978" y="243757"/>
            <a:ext cx="8593211" cy="47036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cap="none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pic>
        <p:nvPicPr>
          <p:cNvPr id="15" name="Picture 14" descr="JPL-logo_Stacked_RedBlack-RGB_small_040615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78"/>
          <a:stretch/>
        </p:blipFill>
        <p:spPr>
          <a:xfrm>
            <a:off x="8607084" y="4867032"/>
            <a:ext cx="347745" cy="12010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2A0C0634-3CD3-4742-837B-D5CF18FC1E8E}" type="datetime1">
              <a:rPr lang="en-US" smtClean="0"/>
              <a:t>9/17/18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95819BC3-7E48-734B-B255-F05E5B7339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036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161143"/>
            <a:ext cx="9144000" cy="3558494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Tx/>
              <a:buNone/>
              <a:defRPr sz="1600">
                <a:solidFill>
                  <a:srgbClr val="000000"/>
                </a:solidFill>
              </a:defRPr>
            </a:lvl1pPr>
          </a:lstStyle>
          <a:p>
            <a:endParaRPr lang="en-US" dirty="0"/>
          </a:p>
          <a:p>
            <a:r>
              <a:rPr lang="en-US" dirty="0"/>
              <a:t>\</a:t>
            </a:r>
          </a:p>
          <a:p>
            <a:r>
              <a:rPr lang="en-US" dirty="0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20978" y="243757"/>
            <a:ext cx="8593211" cy="47036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cap="none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pic>
        <p:nvPicPr>
          <p:cNvPr id="8" name="Picture 7" descr="JPL-logo_Stacked_RedBlack-RGB_small_040615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78"/>
          <a:stretch/>
        </p:blipFill>
        <p:spPr>
          <a:xfrm>
            <a:off x="8607084" y="4867032"/>
            <a:ext cx="347745" cy="12010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44A5212-F03E-764D-A938-04A328906C32}" type="datetime1">
              <a:rPr lang="en-US" smtClean="0"/>
              <a:t>9/17/18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5819BC3-7E48-734B-B255-F05E5B7339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23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/Subhead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161143"/>
            <a:ext cx="9144000" cy="3558494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Tx/>
              <a:buNone/>
              <a:defRPr sz="1600">
                <a:solidFill>
                  <a:srgbClr val="000000"/>
                </a:solidFill>
              </a:defRPr>
            </a:lvl1pPr>
          </a:lstStyle>
          <a:p>
            <a:endParaRPr lang="en-US" dirty="0"/>
          </a:p>
          <a:p>
            <a:r>
              <a:rPr lang="en-US" dirty="0"/>
              <a:t>\</a:t>
            </a:r>
          </a:p>
          <a:p>
            <a:r>
              <a:rPr lang="en-US" dirty="0"/>
              <a:t>Click Icon to Add Picture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41087" y="665739"/>
            <a:ext cx="8573101" cy="35026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20978" y="243757"/>
            <a:ext cx="8593211" cy="47036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cap="none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pic>
        <p:nvPicPr>
          <p:cNvPr id="15" name="Picture 14" descr="JPL-logo_Stacked_RedBlack-RGB_small_040615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78"/>
          <a:stretch/>
        </p:blipFill>
        <p:spPr>
          <a:xfrm>
            <a:off x="8607084" y="4867032"/>
            <a:ext cx="347745" cy="12010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6F4EDE9-66B2-2B49-88AD-EFC779360384}" type="datetime1">
              <a:rPr lang="en-US" smtClean="0"/>
              <a:t>9/17/18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5819BC3-7E48-734B-B255-F05E5B7339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671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/Black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1161143"/>
            <a:ext cx="9144000" cy="355849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20978" y="243757"/>
            <a:ext cx="8593211" cy="47036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cap="none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pic>
        <p:nvPicPr>
          <p:cNvPr id="8" name="Picture 7" descr="JPL-logo_Stacked_RedBlack-RGB_small_040615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78"/>
          <a:stretch/>
        </p:blipFill>
        <p:spPr>
          <a:xfrm>
            <a:off x="8607084" y="4867032"/>
            <a:ext cx="347745" cy="12010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B3BAF-A4FC-8240-9DF2-1D725AD71A6E}" type="datetime1">
              <a:rPr lang="en-US" smtClean="0"/>
              <a:t>9/17/18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19BC3-7E48-734B-B255-F05E5B7339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42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/Subhead/Black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1161143"/>
            <a:ext cx="9144000" cy="355849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41087" y="665739"/>
            <a:ext cx="8573101" cy="35026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20978" y="243757"/>
            <a:ext cx="8593211" cy="47036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cap="none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934403" y="1599202"/>
            <a:ext cx="3363277" cy="2718798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929414" y="1599202"/>
            <a:ext cx="3363277" cy="2718798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pic>
        <p:nvPicPr>
          <p:cNvPr id="14" name="Picture 13" descr="JPL-logo_Stacked_RedBlack-RGB_small_040615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78"/>
          <a:stretch/>
        </p:blipFill>
        <p:spPr>
          <a:xfrm>
            <a:off x="8607084" y="4867032"/>
            <a:ext cx="347745" cy="12010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D34BDC70-907A-4F4C-9BE3-B54EB12DF474}" type="datetime1">
              <a:rPr lang="en-US" smtClean="0"/>
              <a:t>9/17/18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5819BC3-7E48-734B-B255-F05E5B7339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5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1A4AA-ED8E-4949-896D-8913B912A346}" type="datetime1">
              <a:rPr lang="en-US" smtClean="0"/>
              <a:t>9/17/18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19BC3-7E48-734B-B255-F05E5B7339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JPL-logo_Stacked_RedBlack-RGB_small_040615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78"/>
          <a:stretch/>
        </p:blipFill>
        <p:spPr>
          <a:xfrm>
            <a:off x="8607084" y="4867032"/>
            <a:ext cx="347745" cy="12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929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0" y="2239365"/>
            <a:ext cx="9144000" cy="66477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36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Chapter Divider</a:t>
            </a:r>
          </a:p>
        </p:txBody>
      </p:sp>
    </p:spTree>
    <p:extLst>
      <p:ext uri="{BB962C8B-B14F-4D97-AF65-F5344CB8AC3E}">
        <p14:creationId xmlns:p14="http://schemas.microsoft.com/office/powerpoint/2010/main" val="7924229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4776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 Subhead w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903833" y="1997176"/>
            <a:ext cx="7524221" cy="47533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914950" y="2858272"/>
            <a:ext cx="7498993" cy="1345448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Name(s) of Presenter(s), Directorate/Division and Date</a:t>
            </a:r>
          </a:p>
        </p:txBody>
      </p:sp>
      <p:pic>
        <p:nvPicPr>
          <p:cNvPr id="7" name="Picture 6" descr="JPL-logo_Stacked_RedBlack-RGB_small_040615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65" y="935378"/>
            <a:ext cx="1819635" cy="992528"/>
          </a:xfrm>
          <a:prstGeom prst="rect">
            <a:avLst/>
          </a:prstGeom>
        </p:spPr>
      </p:pic>
      <p:sp>
        <p:nvSpPr>
          <p:cNvPr id="6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903833" y="2411554"/>
            <a:ext cx="7498993" cy="31236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baseline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</p:spTree>
    <p:extLst>
      <p:ext uri="{BB962C8B-B14F-4D97-AF65-F5344CB8AC3E}">
        <p14:creationId xmlns:p14="http://schemas.microsoft.com/office/powerpoint/2010/main" val="616393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 Squar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12700" y="0"/>
            <a:ext cx="5140325" cy="51435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127624" y="1210733"/>
            <a:ext cx="4016375" cy="496147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5127623" y="1735952"/>
            <a:ext cx="4016375" cy="100012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Name(s) of Presenter(s)</a:t>
            </a:r>
          </a:p>
          <a:p>
            <a:pPr lvl="0"/>
            <a:r>
              <a:rPr lang="en-US" dirty="0"/>
              <a:t>Click to Edit Directorate, Division or Group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Date</a:t>
            </a:r>
          </a:p>
        </p:txBody>
      </p:sp>
      <p:pic>
        <p:nvPicPr>
          <p:cNvPr id="8" name="Picture 7" descr="JPL-logo_Stacked_RedBlack-RGB_small_040615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057" y="4040528"/>
            <a:ext cx="1819635" cy="99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894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 Horizont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JPL-logo_Stacked_RedBlack-RGB_small_040615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617" y="3852492"/>
            <a:ext cx="1819635" cy="992528"/>
          </a:xfrm>
          <a:prstGeom prst="rect">
            <a:avLst/>
          </a:prstGeom>
        </p:spPr>
      </p:pic>
      <p:sp>
        <p:nvSpPr>
          <p:cNvPr id="1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3529263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68118" y="3904542"/>
            <a:ext cx="6513975" cy="47533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379235" y="4379880"/>
            <a:ext cx="6492134" cy="46514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Name(s) of Presenter(s), Directorate/Division and Date</a:t>
            </a:r>
          </a:p>
        </p:txBody>
      </p:sp>
    </p:spTree>
    <p:extLst>
      <p:ext uri="{BB962C8B-B14F-4D97-AF65-F5344CB8AC3E}">
        <p14:creationId xmlns:p14="http://schemas.microsoft.com/office/powerpoint/2010/main" val="3681874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JPL-logo_Stacked_RedBlack-RGB_small_040615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070" y="1963607"/>
            <a:ext cx="2229861" cy="121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738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flipH="1" flipV="1">
            <a:off x="5890626" y="1340395"/>
            <a:ext cx="2" cy="319314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41087" y="665739"/>
            <a:ext cx="8573101" cy="35026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20978" y="243757"/>
            <a:ext cx="8593211" cy="47036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cap="none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Mission or Project Name</a:t>
            </a:r>
          </a:p>
        </p:txBody>
      </p:sp>
      <p:sp>
        <p:nvSpPr>
          <p:cNvPr id="27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1026160" y="1340395"/>
            <a:ext cx="3886017" cy="319314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Mission logo</a:t>
            </a:r>
          </a:p>
        </p:txBody>
      </p:sp>
      <p:sp>
        <p:nvSpPr>
          <p:cNvPr id="28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6521956" y="1340395"/>
            <a:ext cx="1986400" cy="996405"/>
          </a:xfrm>
          <a:prstGeom prst="rect">
            <a:avLst/>
          </a:prstGeom>
        </p:spPr>
        <p:txBody>
          <a:bodyPr vert="horz"/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NASA, JPL or other partner logo</a:t>
            </a:r>
          </a:p>
        </p:txBody>
      </p:sp>
      <p:sp>
        <p:nvSpPr>
          <p:cNvPr id="29" name="Content Placeholder 3"/>
          <p:cNvSpPr>
            <a:spLocks noGrp="1"/>
          </p:cNvSpPr>
          <p:nvPr>
            <p:ph sz="quarter" idx="20" hasCustomPrompt="1"/>
          </p:nvPr>
        </p:nvSpPr>
        <p:spPr>
          <a:xfrm>
            <a:off x="6521956" y="2438400"/>
            <a:ext cx="1986400" cy="996405"/>
          </a:xfrm>
          <a:prstGeom prst="rect">
            <a:avLst/>
          </a:prstGeom>
        </p:spPr>
        <p:txBody>
          <a:bodyPr vert="horz"/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NASA, JPL or other partner logo</a:t>
            </a:r>
          </a:p>
        </p:txBody>
      </p:sp>
      <p:sp>
        <p:nvSpPr>
          <p:cNvPr id="30" name="Content Placeholder 3"/>
          <p:cNvSpPr>
            <a:spLocks noGrp="1"/>
          </p:cNvSpPr>
          <p:nvPr>
            <p:ph sz="quarter" idx="21" hasCustomPrompt="1"/>
          </p:nvPr>
        </p:nvSpPr>
        <p:spPr>
          <a:xfrm>
            <a:off x="6521956" y="3537130"/>
            <a:ext cx="1986400" cy="996405"/>
          </a:xfrm>
          <a:prstGeom prst="rect">
            <a:avLst/>
          </a:prstGeom>
        </p:spPr>
        <p:txBody>
          <a:bodyPr vert="horz"/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NASA, JPL or other partner logo</a:t>
            </a:r>
          </a:p>
        </p:txBody>
      </p:sp>
      <p:pic>
        <p:nvPicPr>
          <p:cNvPr id="13" name="Picture 12" descr="JPL-logo_Stacked_RedBlack-RGB_small_040615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78"/>
          <a:stretch/>
        </p:blipFill>
        <p:spPr>
          <a:xfrm>
            <a:off x="8607084" y="4867032"/>
            <a:ext cx="347745" cy="12010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0E6D49E2-A2C9-EF47-957D-D58A0D9F4AB6}" type="datetime1">
              <a:rPr lang="en-US" smtClean="0"/>
              <a:t>9/17/18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95819BC3-7E48-734B-B255-F05E5B7339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587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320978" y="243757"/>
            <a:ext cx="8593211" cy="47036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cap="none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pic>
        <p:nvPicPr>
          <p:cNvPr id="7" name="Picture 6" descr="JPL-logo_Stacked_RedBlack-RGB_small_040615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78"/>
          <a:stretch/>
        </p:blipFill>
        <p:spPr>
          <a:xfrm>
            <a:off x="8607084" y="4867032"/>
            <a:ext cx="347745" cy="12010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A34EE-AA99-2A4E-8773-78503A6F15AB}" type="datetime1">
              <a:rPr lang="en-US" smtClean="0"/>
              <a:t>9/17/18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19BC3-7E48-734B-B255-F05E5B7339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936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41087" y="665739"/>
            <a:ext cx="8573101" cy="35026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320978" y="243757"/>
            <a:ext cx="8593211" cy="47036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cap="none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pic>
        <p:nvPicPr>
          <p:cNvPr id="8" name="Picture 7" descr="JPL-logo_Stacked_RedBlack-RGB_small_040615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78"/>
          <a:stretch/>
        </p:blipFill>
        <p:spPr>
          <a:xfrm>
            <a:off x="8607084" y="4867032"/>
            <a:ext cx="347745" cy="12010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C60BBFC-0004-674B-8628-EEC6210AE1A1}" type="datetime1">
              <a:rPr lang="en-US" smtClean="0"/>
              <a:t>9/17/18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5819BC3-7E48-734B-B255-F05E5B7339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602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41088" y="1161143"/>
            <a:ext cx="8364762" cy="355849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20978" y="243757"/>
            <a:ext cx="8593211" cy="47036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cap="none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pic>
        <p:nvPicPr>
          <p:cNvPr id="8" name="Picture 7" descr="JPL-logo_Stacked_RedBlack-RGB_small_040615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78"/>
          <a:stretch/>
        </p:blipFill>
        <p:spPr>
          <a:xfrm>
            <a:off x="8607084" y="4867032"/>
            <a:ext cx="347745" cy="12010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2EAC5838-EE02-3544-BAC0-AE209EE7550E}" type="datetime1">
              <a:rPr lang="en-US" smtClean="0"/>
              <a:t>9/17/18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5819BC3-7E48-734B-B255-F05E5B7339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480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0282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6" r:id="rId2"/>
    <p:sldLayoutId id="2147483705" r:id="rId3"/>
    <p:sldLayoutId id="2147483707" r:id="rId4"/>
    <p:sldLayoutId id="2147483718" r:id="rId5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341298" y="479774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6907035-4CA7-334D-B1F4-0F7713166CAF}" type="datetime1">
              <a:rPr lang="en-US" smtClean="0"/>
              <a:t>9/17/18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479774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4797743"/>
            <a:ext cx="205388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819BC3-7E48-734B-B255-F05E5B7339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842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0" r:id="rId3"/>
    <p:sldLayoutId id="2147483723" r:id="rId4"/>
    <p:sldLayoutId id="2147483731" r:id="rId5"/>
    <p:sldLayoutId id="2147483724" r:id="rId6"/>
    <p:sldLayoutId id="2147483732" r:id="rId7"/>
    <p:sldLayoutId id="2147483725" r:id="rId8"/>
    <p:sldLayoutId id="2147483733" r:id="rId9"/>
    <p:sldLayoutId id="2147483726" r:id="rId10"/>
    <p:sldLayoutId id="2147483734" r:id="rId11"/>
    <p:sldLayoutId id="2147483727" r:id="rId12"/>
    <p:sldLayoutId id="2147483728" r:id="rId13"/>
    <p:sldLayoutId id="2147483729" r:id="rId14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4.png"/><Relationship Id="rId5" Type="http://schemas.openxmlformats.org/officeDocument/2006/relationships/image" Target="../media/image110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368118" y="3649164"/>
            <a:ext cx="6513975" cy="475338"/>
          </a:xfrm>
        </p:spPr>
        <p:txBody>
          <a:bodyPr/>
          <a:lstStyle/>
          <a:p>
            <a:r>
              <a:rPr lang="en-US" sz="2000" dirty="0"/>
              <a:t>Efficient Monte Carlo Radiative Transfer in Optically-Thick Protoplanetary Disks</a:t>
            </a:r>
          </a:p>
          <a:p>
            <a:r>
              <a:rPr lang="en-US" sz="1400" dirty="0"/>
              <a:t>John DeVries</a:t>
            </a:r>
            <a:r>
              <a:rPr lang="en-US" sz="1400" b="0" baseline="30000" dirty="0"/>
              <a:t>1,2</a:t>
            </a:r>
            <a:r>
              <a:rPr lang="en-US" sz="1400" b="0" dirty="0"/>
              <a:t>, Dr. Neal Turner</a:t>
            </a:r>
            <a:r>
              <a:rPr lang="en-US" sz="1400" b="0" baseline="30000" dirty="0"/>
              <a:t>2</a:t>
            </a:r>
            <a:r>
              <a:rPr lang="en-US" sz="1400" b="0" dirty="0"/>
              <a:t>, and Dr. Susan Terebey</a:t>
            </a:r>
            <a:r>
              <a:rPr lang="en-US" sz="1400" b="0" baseline="30000" dirty="0"/>
              <a:t>1,2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379235" y="4684685"/>
            <a:ext cx="6492134" cy="465140"/>
          </a:xfrm>
        </p:spPr>
        <p:txBody>
          <a:bodyPr/>
          <a:lstStyle/>
          <a:p>
            <a:r>
              <a:rPr lang="en-US" sz="1100" baseline="30000" dirty="0"/>
              <a:t>1</a:t>
            </a:r>
            <a:r>
              <a:rPr lang="en-US" sz="1100" dirty="0"/>
              <a:t>California State University Los Angeles</a:t>
            </a:r>
          </a:p>
          <a:p>
            <a:r>
              <a:rPr lang="en-US" sz="1100" baseline="30000" dirty="0"/>
              <a:t>2</a:t>
            </a:r>
            <a:r>
              <a:rPr lang="en-US" sz="1100" dirty="0"/>
              <a:t>Jet Propulsion Laboratory</a:t>
            </a:r>
            <a:endParaRPr lang="en-US" sz="1100" baseline="30000" dirty="0"/>
          </a:p>
        </p:txBody>
      </p:sp>
      <p:pic>
        <p:nvPicPr>
          <p:cNvPr id="6" name="Picture 5" descr="PIA13275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4" t="27552" r="6558" b="21585"/>
          <a:stretch/>
        </p:blipFill>
        <p:spPr>
          <a:xfrm>
            <a:off x="0" y="0"/>
            <a:ext cx="9156094" cy="352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252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4EB8EE5-3EE5-1440-A78F-05F2E58EA36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Before testing the performance of the algorithm, the correctness of the implementation had to be assessed</a:t>
            </a:r>
          </a:p>
          <a:p>
            <a:r>
              <a:rPr lang="en-US" dirty="0"/>
              <a:t>Testing revealed unsatisfactory levels of error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DC81EF-5653-1C48-BEC2-408ABEA49B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C7BE6BA-94A9-0148-B209-02EBE9C8FB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Results / testing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BFFB12-604F-494F-9073-5C3ACB80ACD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6FD28E0C-52E7-3A4D-87E1-FE3242D71E12}" type="datetime1">
              <a:rPr lang="en-US" smtClean="0"/>
              <a:t>9/17/18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1BA68-7AAE-5C41-AE1B-148069AE25E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en-US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750842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B5F84E-AA07-8C45-BC96-30CCF236A3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Comparing temperature structure with and without MRW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E0E150F-91A3-D54E-B453-8C6E75DD25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Results / testing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47A53B7-7A22-3B43-9956-313046876D1F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87566EAD-7567-504C-8B3E-8B1D010E7DAA}" type="datetime1">
              <a:rPr lang="en-US" smtClean="0"/>
              <a:t>9/17/18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433429-BB9D-6346-BA36-C8F422A89F6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r>
              <a:rPr lang="en-US" dirty="0"/>
              <a:t>8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295763-2FCC-2B44-854D-960B2596AC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79" t="56796" r="6347" b="4515"/>
          <a:stretch/>
        </p:blipFill>
        <p:spPr>
          <a:xfrm>
            <a:off x="363614" y="1502119"/>
            <a:ext cx="8528045" cy="232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114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4EB8EE5-3EE5-1440-A78F-05F2E58EA36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algn="just"/>
            <a:r>
              <a:rPr lang="en-US" sz="2400" dirty="0"/>
              <a:t>Modifications to the algorithm must be done to achieve sub-percent level errors.</a:t>
            </a:r>
          </a:p>
          <a:p>
            <a:pPr algn="just"/>
            <a:endParaRPr lang="en-US" sz="1000" dirty="0"/>
          </a:p>
          <a:p>
            <a:pPr algn="just"/>
            <a:r>
              <a:rPr lang="en-US" sz="2400" dirty="0"/>
              <a:t>Rigorous efficacy testing of the MRW procedure has not been documented in the literature.</a:t>
            </a:r>
          </a:p>
          <a:p>
            <a:pPr algn="just"/>
            <a:endParaRPr lang="en-US" sz="1000" dirty="0"/>
          </a:p>
          <a:p>
            <a:pPr algn="just"/>
            <a:r>
              <a:rPr lang="en-US" sz="2400" dirty="0"/>
              <a:t>Performance testing shows that MRW speeds running time up to an order of magnitude.</a:t>
            </a:r>
          </a:p>
          <a:p>
            <a:pPr algn="just"/>
            <a:endParaRPr lang="en-US" sz="1000" dirty="0"/>
          </a:p>
          <a:p>
            <a:pPr algn="just"/>
            <a:r>
              <a:rPr lang="en-US" sz="2400" dirty="0"/>
              <a:t>Faster running times enable new science.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DC81EF-5653-1C48-BEC2-408ABEA49B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C7BE6BA-94A9-0148-B209-02EBE9C8FB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Further questions / initial conclusions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BFFB12-604F-494F-9073-5C3ACB80ACD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68061BDC-D21E-3E41-A53D-F1B29C4956BD}" type="datetime1">
              <a:rPr lang="en-US" smtClean="0"/>
              <a:t>9/17/18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1BA68-7AAE-5C41-AE1B-148069AE25E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en-US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620384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0930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1856D08-3E68-2F46-A333-1ED5CB97895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Fleck, Jr., J. A., &amp; Canfield, E. H. 1984, Journal of Computational 	Physics, 54, 508</a:t>
            </a:r>
          </a:p>
          <a:p>
            <a:pPr marL="0" indent="0">
              <a:buNone/>
            </a:pPr>
            <a:r>
              <a:rPr lang="en-US" sz="2000" dirty="0"/>
              <a:t>Min, M., </a:t>
            </a:r>
            <a:r>
              <a:rPr lang="en-US" sz="2000" dirty="0" err="1"/>
              <a:t>Dullemond</a:t>
            </a:r>
            <a:r>
              <a:rPr lang="en-US" sz="2000" dirty="0"/>
              <a:t>, C. P., Dominik, C., de </a:t>
            </a:r>
            <a:r>
              <a:rPr lang="en-US" sz="2000" dirty="0" err="1"/>
              <a:t>Koter</a:t>
            </a:r>
            <a:r>
              <a:rPr lang="en-US" sz="2000" dirty="0"/>
              <a:t>, A., &amp; </a:t>
            </a:r>
            <a:r>
              <a:rPr lang="en-US" sz="2000" dirty="0" err="1"/>
              <a:t>Hovenier</a:t>
            </a:r>
            <a:r>
              <a:rPr lang="en-US" sz="2000" dirty="0"/>
              <a:t>, J. W. 	2009, A&amp;A, 497, 155</a:t>
            </a:r>
          </a:p>
          <a:p>
            <a:pPr marL="0" indent="0">
              <a:buNone/>
            </a:pPr>
            <a:r>
              <a:rPr lang="en-US" sz="2000" dirty="0"/>
              <a:t>Robitaille, T. P. 2010, A&amp;A, 520, A70</a:t>
            </a:r>
          </a:p>
          <a:p>
            <a:pPr marL="0" indent="0">
              <a:buNone/>
            </a:pPr>
            <a:r>
              <a:rPr lang="en-US" sz="2000" dirty="0"/>
              <a:t>Bjorkman, J. E., &amp; Wood, K. 2001, </a:t>
            </a:r>
            <a:r>
              <a:rPr lang="en-US" sz="2000" dirty="0" err="1"/>
              <a:t>ApJ</a:t>
            </a:r>
            <a:r>
              <a:rPr lang="en-US" sz="2000" dirty="0"/>
              <a:t>, 554, 615</a:t>
            </a:r>
          </a:p>
          <a:p>
            <a:pPr marL="0" indent="0">
              <a:buNone/>
            </a:pPr>
            <a:r>
              <a:rPr lang="en-US" sz="2000" dirty="0"/>
              <a:t>Lucy, L. B. 1999, A&amp;A, 344, 282</a:t>
            </a:r>
          </a:p>
          <a:p>
            <a:pPr marL="0" indent="0">
              <a:buNone/>
            </a:pPr>
            <a:r>
              <a:rPr lang="en-US" sz="2000" dirty="0" err="1"/>
              <a:t>Isella</a:t>
            </a:r>
            <a:r>
              <a:rPr lang="en-US" sz="2000" dirty="0"/>
              <a:t>, A., &amp; Turner, N. 2016, </a:t>
            </a:r>
            <a:r>
              <a:rPr lang="en-US" sz="2000" dirty="0" err="1"/>
              <a:t>ArXiv</a:t>
            </a:r>
            <a:r>
              <a:rPr lang="en-US" sz="2000" dirty="0"/>
              <a:t> e-prints, arXiv:1608.05123</a:t>
            </a:r>
            <a:endParaRPr lang="en-US" sz="1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A81377-C030-8549-A95D-10A9D7CC4E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348E83-50D0-394D-9881-50642C5FFBE5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1C97B05-CE94-3441-A23F-345308AEA53D}" type="datetime1">
              <a:rPr lang="en-US" smtClean="0"/>
              <a:t>9/17/18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B9CF1A-56A7-6E44-B301-1ECECCE0F9F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en-US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0857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7591D9-1EDA-494D-A5BF-56D625BB4A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In a nutshell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8DAC41-3702-6B4D-8C49-1E14E12426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Vanilla MCRT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581BB40-15AA-914D-A0F8-799DE0B5C7C3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37A95813-0469-5345-9ED9-9215C73ABE7C}" type="datetime1">
              <a:rPr lang="en-US" smtClean="0"/>
              <a:t>9/17/18</a:t>
            </a:fld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790402F-1341-0544-BE41-77AC36161A39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8E4EA1-D1C4-0D4F-BC19-3016F6C6B9A1}"/>
              </a:ext>
            </a:extLst>
          </p:cNvPr>
          <p:cNvSpPr txBox="1"/>
          <p:nvPr/>
        </p:nvSpPr>
        <p:spPr>
          <a:xfrm>
            <a:off x="3380754" y="4182924"/>
            <a:ext cx="269421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Temperature correction frequency distribution (Figure 1, Bjorkman &amp; Wood (2001))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B51263-24D1-3844-9EC8-CAB209C31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311" y="1080495"/>
            <a:ext cx="2604651" cy="31024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97FB714-67C7-7640-8A3C-103284AF277D}"/>
                  </a:ext>
                </a:extLst>
              </p:cNvPr>
              <p:cNvSpPr/>
              <p:nvPr/>
            </p:nvSpPr>
            <p:spPr>
              <a:xfrm>
                <a:off x="4400552" y="3381856"/>
                <a:ext cx="1391126" cy="4623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𝜈</m:t>
                          </m:r>
                        </m:den>
                      </m:f>
                      <m:r>
                        <a:rPr lang="en-US" sz="11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e>
                            <m:sub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</m:num>
                        <m:den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𝐾</m:t>
                          </m:r>
                        </m:den>
                      </m:f>
                      <m:sSub>
                        <m:sSub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𝜈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𝑑𝑇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97FB714-67C7-7640-8A3C-103284AF27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0552" y="3381856"/>
                <a:ext cx="1391126" cy="4623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2CA4F2F-42A5-EC4A-B2E4-0A412BFF5A9A}"/>
              </a:ext>
            </a:extLst>
          </p:cNvPr>
          <p:cNvCxnSpPr>
            <a:cxnSpLocks/>
          </p:cNvCxnSpPr>
          <p:nvPr/>
        </p:nvCxnSpPr>
        <p:spPr>
          <a:xfrm flipH="1" flipV="1">
            <a:off x="4155622" y="3486150"/>
            <a:ext cx="310242" cy="1224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2919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F0CE70C3-8F73-B54D-B95C-7CA85B1FEF7E}"/>
                  </a:ext>
                </a:extLst>
              </p:cNvPr>
              <p:cNvSpPr>
                <a:spLocks noGrp="1"/>
              </p:cNvSpPr>
              <p:nvPr>
                <p:ph type="body" sz="quarter" idx="17"/>
              </p:nvPr>
            </p:nvSpPr>
            <p:spPr/>
            <p:txBody>
              <a:bodyPr/>
              <a:lstStyle/>
              <a:p>
                <a:r>
                  <a:rPr lang="en-US" sz="2800" dirty="0"/>
                  <a:t>Starting criteria: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𝜒</m:t>
                                </m:r>
                              </m:e>
                            </m:acc>
                          </m:e>
                          <m:sub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sub>
                        </m:sSub>
                      </m:den>
                    </m:f>
                  </m:oMath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r>
                  <a:rPr lang="en-US" sz="2800" b="0" dirty="0"/>
                  <a:t>Distance traveled: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𝑐𝑡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=−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den>
                    </m:f>
                  </m:oMath>
                </a14:m>
                <a:endParaRPr lang="en-US" sz="2800" dirty="0"/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=2</m:t>
                    </m:r>
                    <m:nary>
                      <m:naryPr>
                        <m:chr m:val="∑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p>
                        </m:sSup>
                      </m:e>
                    </m:nary>
                  </m:oMath>
                </a14:m>
                <a:endParaRPr lang="en-US" sz="2800" dirty="0"/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𝜒</m:t>
                                </m:r>
                              </m:e>
                            </m:acc>
                          </m:e>
                          <m:sub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sub>
                        </m:sSub>
                      </m:den>
                    </m:f>
                  </m:oMath>
                </a14:m>
                <a:endParaRPr lang="en-US" sz="2800" dirty="0"/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𝑐𝑡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𝜌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𝜅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F0CE70C3-8F73-B54D-B95C-7CA85B1FEF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7"/>
              </p:nvPr>
            </p:nvSpPr>
            <p:spPr>
              <a:blipFill>
                <a:blip r:embed="rId2"/>
                <a:stretch>
                  <a:fillRect l="-1212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5DB049-739A-7249-9E6B-DA538BD9DC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FE0A3F2-B6AB-E449-8C92-2CAD8C29F7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Backup — Relevant equations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7B9D5A-1201-104A-A06C-36571E173FD9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16AE521F-A1BD-C64A-8F5A-6DC9A8746D0D}" type="datetime1">
              <a:rPr lang="en-US" smtClean="0"/>
              <a:t>9/17/18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843557-AED7-1546-8D63-1D9AAA352A9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en-US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6839268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90DFC2A6-25EF-364B-8D11-8D735E6E347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-9667" b="-2334"/>
          <a:stretch/>
        </p:blipFill>
        <p:spPr>
          <a:xfrm>
            <a:off x="690561" y="-185925"/>
            <a:ext cx="7854043" cy="5280441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E2BD71F1-6F0F-2541-8887-C176E44CFA01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/>
            <p:txBody>
              <a:bodyPr/>
              <a:lstStyle/>
              <a:p>
                <a:r>
                  <a:rPr lang="en-US" dirty="0"/>
                  <a:t>Backup —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𝝌</m:t>
                            </m:r>
                          </m:e>
                        </m:acc>
                      </m:e>
                      <m:sub>
                        <m:sSup>
                          <m:sSupPr>
                            <m:ctrlP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p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E2BD71F1-6F0F-2541-8887-C176E44CFA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blipFill>
                <a:blip r:embed="rId3"/>
                <a:stretch>
                  <a:fillRect l="-1032" t="-7895" b="-2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10903B-C0CB-CC4A-98A3-FC0F15ED366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050E26C-0D18-9047-9834-22A9FF9EFA28}" type="datetime1">
              <a:rPr lang="en-US" smtClean="0"/>
              <a:t>9/17/18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1F72CF-51F0-F545-8640-BAA727B2845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4560543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4CAE3B9-15B7-364F-9F92-611603CAE7A3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4CAE3B9-15B7-364F-9F92-611603CAE7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t="-227586" b="-493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1E3DFFF4-1939-D746-89F7-7AF42503C9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Backup — Testing interpolation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0201AB-CB38-EA4C-9D8C-D5327B9D5BF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980E5959-F5BD-1044-A069-B1F463B5F210}" type="datetime1">
              <a:rPr lang="en-US" smtClean="0"/>
              <a:t>9/17/18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3076D-CCE2-014D-A6C8-0D4DAE33FEC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en-US" dirty="0"/>
              <a:t>18</a:t>
            </a:r>
          </a:p>
        </p:txBody>
      </p:sp>
      <p:pic>
        <p:nvPicPr>
          <p:cNvPr id="7" name="Picture Placeholder 9">
            <a:extLst>
              <a:ext uri="{FF2B5EF4-FFF2-40B4-BE49-F238E27FC236}">
                <a16:creationId xmlns:a16="http://schemas.microsoft.com/office/drawing/2014/main" id="{61C8BFA6-D72F-5946-B0DA-A6F2044A0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4101" y="1492520"/>
            <a:ext cx="4406964" cy="330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610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28BE60-77DF-0347-8992-08953B157EE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9314" y="1161145"/>
            <a:ext cx="4008438" cy="3558494"/>
          </a:xfrm>
        </p:spPr>
        <p:txBody>
          <a:bodyPr/>
          <a:lstStyle/>
          <a:p>
            <a:r>
              <a:rPr lang="en-US" sz="1800" dirty="0"/>
              <a:t>Embedded planets in disks can indirectly cause shadowing of the rest of the disk.</a:t>
            </a:r>
          </a:p>
          <a:p>
            <a:endParaRPr lang="en-US" sz="1000" dirty="0"/>
          </a:p>
          <a:p>
            <a:r>
              <a:rPr lang="en-US" sz="1800" dirty="0"/>
              <a:t>The extent of this shadowing depends on the degree to which planet-carved gaps puff up.</a:t>
            </a:r>
          </a:p>
          <a:p>
            <a:endParaRPr lang="en-US" sz="1000" dirty="0"/>
          </a:p>
          <a:p>
            <a:r>
              <a:rPr lang="en-US" sz="1800" dirty="0"/>
              <a:t>Therefore, it is necessary to perform the (computationally difficult) task of calculating midplane temperatures.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A33AEAA-90DD-014B-B4D1-C51CAAE48397}"/>
              </a:ext>
            </a:extLst>
          </p:cNvPr>
          <p:cNvPicPr>
            <a:picLocks noGrp="1" noChangeAspect="1"/>
          </p:cNvPicPr>
          <p:nvPr>
            <p:ph sz="quarter" idx="20"/>
          </p:nvPr>
        </p:nvPicPr>
        <p:blipFill>
          <a:blip r:embed="rId2"/>
          <a:stretch>
            <a:fillRect/>
          </a:stretch>
        </p:blipFill>
        <p:spPr>
          <a:xfrm>
            <a:off x="341087" y="1161145"/>
            <a:ext cx="4024312" cy="253175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D447C0-FAEB-284B-BB9A-28EE9EA54F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D896029-048A-3242-81C7-F4E960F218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BC80EB2-9B21-F140-A63C-A1A130489D88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CAE6EC9F-33DA-B74E-9A74-3FD8ADDDF926}" type="datetime1">
              <a:rPr lang="en-US" smtClean="0"/>
              <a:t>9/17/18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703560-E5AF-8143-9D3C-3161F9F1231A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9CA9AAE-070B-2242-9B5E-406E30BAA3B8}"/>
                  </a:ext>
                </a:extLst>
              </p:cNvPr>
              <p:cNvSpPr txBox="1"/>
              <p:nvPr/>
            </p:nvSpPr>
            <p:spPr>
              <a:xfrm>
                <a:off x="320978" y="3820779"/>
                <a:ext cx="4044421" cy="938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1100" dirty="0"/>
                  <a:t>Maps of scattered light at 1 </a:t>
                </a:r>
                <a14:m>
                  <m:oMath xmlns:m="http://schemas.openxmlformats.org/officeDocument/2006/math"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1100" dirty="0"/>
                  <a:t>m in circumstellar disk with embedded planet (Figure 7, </a:t>
                </a:r>
                <a:r>
                  <a:rPr lang="en-US" sz="1100" dirty="0" err="1"/>
                  <a:t>Isella</a:t>
                </a:r>
                <a:r>
                  <a:rPr lang="en-US" sz="1100" dirty="0"/>
                  <a:t> &amp; Turner (2016)). Pixel intensity is scaled to disk model without planet. Left model is in radiative balance, right model is in both radiative and hydrostatic balance.</a:t>
                </a:r>
                <a:endParaRPr lang="en-US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9CA9AAE-070B-2242-9B5E-406E30BAA3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978" y="3820779"/>
                <a:ext cx="4044421" cy="938719"/>
              </a:xfrm>
              <a:prstGeom prst="rect">
                <a:avLst/>
              </a:prstGeom>
              <a:blipFill>
                <a:blip r:embed="rId3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3270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52D2C9-E69D-DB4D-AAB6-2448FB9EC2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Monte Carlo Radiative Transfer (MCRT) in C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A37B198-4C12-9F48-9091-B1AF7D9BBD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monte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A807C7-0907-FB4F-924A-D8E0147BF45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B856DBE-5795-EF42-B9D4-ED819B0F6B56}" type="datetime1">
              <a:rPr lang="en-US" smtClean="0"/>
              <a:t>9/17/18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81406E-763C-DD4D-BC73-A6460F90CCB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18EAF29-87B7-7E40-ABEB-F7EE113903D2}"/>
                  </a:ext>
                </a:extLst>
              </p:cNvPr>
              <p:cNvSpPr txBox="1"/>
              <p:nvPr/>
            </p:nvSpPr>
            <p:spPr>
              <a:xfrm>
                <a:off x="5362832" y="3673623"/>
                <a:ext cx="355135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Temperature slice in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𝑟𝑧</m:t>
                    </m:r>
                  </m:oMath>
                </a14:m>
                <a:r>
                  <a:rPr lang="en-US" sz="1400" dirty="0"/>
                  <a:t>-plane for circularly symmetric disk (azimuthally averaged, star at origin). Model consists of 100 grid cells in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400" dirty="0"/>
                  <a:t> and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1400" dirty="0"/>
                  <a:t>.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18EAF29-87B7-7E40-ABEB-F7EE113903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2832" y="3673623"/>
                <a:ext cx="3551356" cy="954107"/>
              </a:xfrm>
              <a:prstGeom prst="rect">
                <a:avLst/>
              </a:prstGeom>
              <a:blipFill>
                <a:blip r:embed="rId2"/>
                <a:stretch>
                  <a:fillRect r="-1423"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D66B2776-8F55-944C-97C9-FAF9A29FF5E5}"/>
              </a:ext>
            </a:extLst>
          </p:cNvPr>
          <p:cNvSpPr txBox="1">
            <a:spLocks/>
          </p:cNvSpPr>
          <p:nvPr/>
        </p:nvSpPr>
        <p:spPr>
          <a:xfrm>
            <a:off x="341298" y="1161145"/>
            <a:ext cx="5021534" cy="3558494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monte</a:t>
            </a:r>
            <a:r>
              <a:rPr lang="en-US" sz="1600" dirty="0"/>
              <a:t> was written in C by Dr. Neal Turner </a:t>
            </a:r>
          </a:p>
          <a:p>
            <a:r>
              <a:rPr lang="en-US" sz="1600" dirty="0"/>
              <a:t>Part of a larger software package that handles hydrostatic &amp; hydrodynamic calculations, continuum imaging, and RT</a:t>
            </a:r>
          </a:p>
          <a:p>
            <a:r>
              <a:rPr lang="en-US" sz="1600" dirty="0"/>
              <a:t>The purpose of 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monte</a:t>
            </a:r>
            <a:r>
              <a:rPr lang="en-US" sz="1600" dirty="0"/>
              <a:t> is to determine the temperature structure given input parameters (density profile, geometry, </a:t>
            </a:r>
            <a:r>
              <a:rPr lang="en-US" sz="1600" dirty="0" err="1"/>
              <a:t>etc</a:t>
            </a:r>
            <a:r>
              <a:rPr lang="en-US" sz="1600" dirty="0"/>
              <a:t>)</a:t>
            </a:r>
          </a:p>
          <a:p>
            <a:r>
              <a:rPr lang="en-US" sz="1600" dirty="0"/>
              <a:t>A Monte Carlo technique is used to simulate probabilistic events like distance to next interaction, emission frequency, new travel direction, etc.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B9B7DA-2202-504F-AFCC-263DD5071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832" y="1013054"/>
            <a:ext cx="3551356" cy="266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43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FF478B3-4946-8346-AE6A-BD342251E2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3020" y="1226891"/>
            <a:ext cx="3481168" cy="2756197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7591D9-1EDA-494D-A5BF-56D625BB4A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8DAC41-3702-6B4D-8C49-1E14E12426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Vanilla MCRT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581BB40-15AA-914D-A0F8-799DE0B5C7C3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C1056931-63B8-D948-B2ED-B67EECFB9218}" type="datetime1">
              <a:rPr lang="en-US" smtClean="0"/>
              <a:t>9/17/18</a:t>
            </a:fld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790402F-1341-0544-BE41-77AC36161A39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 Placeholder 1">
                <a:extLst>
                  <a:ext uri="{FF2B5EF4-FFF2-40B4-BE49-F238E27FC236}">
                    <a16:creationId xmlns:a16="http://schemas.microsoft.com/office/drawing/2014/main" id="{D3DB92B5-A73C-3644-9FDB-90FD761D267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1298" y="1161145"/>
                <a:ext cx="5021534" cy="3558494"/>
              </a:xfrm>
              <a:prstGeom prst="rect">
                <a:avLst/>
              </a:prstGeom>
            </p:spPr>
            <p:txBody>
              <a:bodyPr vert="horz"/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>
                  <a:buFont typeface="+mj-lt"/>
                  <a:buAutoNum type="arabicPeriod"/>
                </a:pPr>
                <a:r>
                  <a:rPr lang="en-US" sz="1600" dirty="0"/>
                  <a:t>Emit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b>
                    </m:sSub>
                  </m:oMath>
                </a14:m>
                <a:r>
                  <a:rPr lang="en-US" sz="1600" dirty="0"/>
                  <a:t> photon packets with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US" sz="1600" dirty="0"/>
                  <a:t> sampled from Planck distribution</a:t>
                </a:r>
              </a:p>
            </p:txBody>
          </p:sp>
        </mc:Choice>
        <mc:Fallback>
          <p:sp>
            <p:nvSpPr>
              <p:cNvPr id="19" name="Text Placeholder 1">
                <a:extLst>
                  <a:ext uri="{FF2B5EF4-FFF2-40B4-BE49-F238E27FC236}">
                    <a16:creationId xmlns:a16="http://schemas.microsoft.com/office/drawing/2014/main" id="{D3DB92B5-A73C-3644-9FDB-90FD761D26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298" y="1161145"/>
                <a:ext cx="5021534" cy="3558494"/>
              </a:xfrm>
              <a:prstGeom prst="rect">
                <a:avLst/>
              </a:prstGeom>
              <a:blipFill>
                <a:blip r:embed="rId3"/>
                <a:stretch>
                  <a:fillRect l="-505" t="-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54974DE8-3476-D14E-98AC-66684D12B846}"/>
              </a:ext>
            </a:extLst>
          </p:cNvPr>
          <p:cNvSpPr txBox="1"/>
          <p:nvPr/>
        </p:nvSpPr>
        <p:spPr>
          <a:xfrm>
            <a:off x="5826497" y="3784193"/>
            <a:ext cx="26942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Cartoon depiction of MCRT</a:t>
            </a:r>
          </a:p>
        </p:txBody>
      </p:sp>
    </p:spTree>
    <p:extLst>
      <p:ext uri="{BB962C8B-B14F-4D97-AF65-F5344CB8AC3E}">
        <p14:creationId xmlns:p14="http://schemas.microsoft.com/office/powerpoint/2010/main" val="3788831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693913F-9392-F543-867C-AB665E1AB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3020" y="1226891"/>
            <a:ext cx="3481168" cy="2756197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7591D9-1EDA-494D-A5BF-56D625BB4A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8DAC41-3702-6B4D-8C49-1E14E12426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Vanilla MCRT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581BB40-15AA-914D-A0F8-799DE0B5C7C3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F9A29014-2E9B-BB41-8C71-385E51ACDD64}" type="datetime1">
              <a:rPr lang="en-US" smtClean="0"/>
              <a:t>9/17/18</a:t>
            </a:fld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790402F-1341-0544-BE41-77AC36161A39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 Placeholder 1">
                <a:extLst>
                  <a:ext uri="{FF2B5EF4-FFF2-40B4-BE49-F238E27FC236}">
                    <a16:creationId xmlns:a16="http://schemas.microsoft.com/office/drawing/2014/main" id="{8A71736C-A318-DA4D-9682-6568A2C9C686}"/>
                  </a:ext>
                </a:extLst>
              </p:cNvPr>
              <p:cNvSpPr>
                <a:spLocks noGrp="1"/>
              </p:cNvSpPr>
              <p:nvPr>
                <p:ph type="body" sz="quarter" idx="18"/>
              </p:nvPr>
            </p:nvSpPr>
            <p:spPr>
              <a:xfrm>
                <a:off x="341298" y="1161145"/>
                <a:ext cx="5021534" cy="3558494"/>
              </a:xfrm>
            </p:spPr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sz="1600" dirty="0"/>
                  <a:t>Emit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b>
                    </m:sSub>
                  </m:oMath>
                </a14:m>
                <a:r>
                  <a:rPr lang="en-US" sz="1600" dirty="0"/>
                  <a:t> photon packets with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US" sz="1600" dirty="0"/>
                  <a:t> sampled from Planck distribution</a:t>
                </a:r>
              </a:p>
              <a:p>
                <a:pPr marL="914400" lvl="1" indent="-514350">
                  <a:buFont typeface="+mj-lt"/>
                  <a:buAutoNum type="romanLcPeriod"/>
                </a:pPr>
                <a:r>
                  <a:rPr lang="en-US" sz="1400" dirty="0"/>
                  <a:t>Packet travels a distance dependent on the optical depth (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1400" dirty="0"/>
                  <a:t>), before undergoing an absorption or scattering event</a:t>
                </a:r>
              </a:p>
              <a:p>
                <a:pPr marL="1314450" lvl="2" indent="-514350">
                  <a:buFont typeface="Wingdings" pitchFamily="2" charset="2"/>
                  <a:buChar char="Ø"/>
                </a:pPr>
                <a:r>
                  <a:rPr lang="en-US" sz="1200" dirty="0"/>
                  <a:t>If absorbed, a packet is immediately re-emitted according to a differential frequency spectrum at the initial temperature</a:t>
                </a:r>
                <a:endParaRPr lang="en-US" sz="1600" dirty="0"/>
              </a:p>
            </p:txBody>
          </p:sp>
        </mc:Choice>
        <mc:Fallback>
          <p:sp>
            <p:nvSpPr>
              <p:cNvPr id="15" name="Text Placeholder 1">
                <a:extLst>
                  <a:ext uri="{FF2B5EF4-FFF2-40B4-BE49-F238E27FC236}">
                    <a16:creationId xmlns:a16="http://schemas.microsoft.com/office/drawing/2014/main" id="{8A71736C-A318-DA4D-9682-6568A2C9C6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8"/>
              </p:nvPr>
            </p:nvSpPr>
            <p:spPr>
              <a:xfrm>
                <a:off x="341298" y="1161145"/>
                <a:ext cx="5021534" cy="3558494"/>
              </a:xfrm>
              <a:blipFill>
                <a:blip r:embed="rId3"/>
                <a:stretch>
                  <a:fillRect l="-505" t="-709" r="-1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720ECBEA-907A-8C4E-903B-9DB8713C6597}"/>
              </a:ext>
            </a:extLst>
          </p:cNvPr>
          <p:cNvSpPr txBox="1"/>
          <p:nvPr/>
        </p:nvSpPr>
        <p:spPr>
          <a:xfrm>
            <a:off x="5826497" y="3784193"/>
            <a:ext cx="26942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Packet is emitted and propagated</a:t>
            </a:r>
          </a:p>
        </p:txBody>
      </p:sp>
    </p:spTree>
    <p:extLst>
      <p:ext uri="{BB962C8B-B14F-4D97-AF65-F5344CB8AC3E}">
        <p14:creationId xmlns:p14="http://schemas.microsoft.com/office/powerpoint/2010/main" val="918741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519FFE09-6D5A-BB45-B3AF-CA9448A59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3020" y="1231530"/>
            <a:ext cx="3481168" cy="2756197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7591D9-1EDA-494D-A5BF-56D625BB4A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8DAC41-3702-6B4D-8C49-1E14E12426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Vanilla MCRT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581BB40-15AA-914D-A0F8-799DE0B5C7C3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B104CBAA-B0F4-404F-B550-F8ED4D0C4CF9}" type="datetime1">
              <a:rPr lang="en-US" smtClean="0"/>
              <a:t>9/17/18</a:t>
            </a:fld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790402F-1341-0544-BE41-77AC36161A39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 Placeholder 1">
                <a:extLst>
                  <a:ext uri="{FF2B5EF4-FFF2-40B4-BE49-F238E27FC236}">
                    <a16:creationId xmlns:a16="http://schemas.microsoft.com/office/drawing/2014/main" id="{A20F721F-B25D-314A-BB4C-49371B37ABEF}"/>
                  </a:ext>
                </a:extLst>
              </p:cNvPr>
              <p:cNvSpPr>
                <a:spLocks noGrp="1"/>
              </p:cNvSpPr>
              <p:nvPr>
                <p:ph type="body" sz="quarter" idx="18"/>
              </p:nvPr>
            </p:nvSpPr>
            <p:spPr>
              <a:xfrm>
                <a:off x="341298" y="1161145"/>
                <a:ext cx="5021534" cy="3558494"/>
              </a:xfrm>
            </p:spPr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sz="1600" dirty="0"/>
                  <a:t>Emit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b>
                    </m:sSub>
                  </m:oMath>
                </a14:m>
                <a:r>
                  <a:rPr lang="en-US" sz="1600" dirty="0"/>
                  <a:t> photon packets with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US" sz="1600" dirty="0"/>
                  <a:t> sampled from Planck distribution</a:t>
                </a:r>
              </a:p>
              <a:p>
                <a:pPr marL="914400" lvl="1" indent="-514350">
                  <a:buFont typeface="+mj-lt"/>
                  <a:buAutoNum type="romanLcPeriod"/>
                </a:pPr>
                <a:r>
                  <a:rPr lang="en-US" sz="1400" dirty="0"/>
                  <a:t>Packet travels a distance dependent on the optical depth (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1400" dirty="0"/>
                  <a:t>), before undergoing an absorption or scattering event</a:t>
                </a:r>
              </a:p>
              <a:p>
                <a:pPr marL="1314450" lvl="2" indent="-514350">
                  <a:buFont typeface="Wingdings" pitchFamily="2" charset="2"/>
                  <a:buChar char="Ø"/>
                </a:pPr>
                <a:r>
                  <a:rPr lang="en-US" sz="1200" dirty="0"/>
                  <a:t>If absorbed, a packet is immediately re-emitted according to a differential frequency spectrum at the initial temperature</a:t>
                </a:r>
                <a:endParaRPr lang="en-US" sz="1600" dirty="0"/>
              </a:p>
              <a:p>
                <a:pPr marL="914400" lvl="1" indent="-514350">
                  <a:buFont typeface="+mj-lt"/>
                  <a:buAutoNum type="romanLcPeriod"/>
                </a:pPr>
                <a:r>
                  <a:rPr lang="en-US" sz="1400" dirty="0"/>
                  <a:t>When current packet has reached the ambient medium, move on</a:t>
                </a:r>
              </a:p>
              <a:p>
                <a:pPr marL="914400" lvl="1" indent="-514350">
                  <a:buFont typeface="+mj-lt"/>
                  <a:buAutoNum type="romanLcPeriod"/>
                </a:pPr>
                <a:r>
                  <a:rPr lang="en-US" sz="1400" dirty="0"/>
                  <a:t>Recalculate temperatures with determined radiation absorption rate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1600" dirty="0"/>
                  <a:t>Repeat for all photon packets</a:t>
                </a:r>
              </a:p>
            </p:txBody>
          </p:sp>
        </mc:Choice>
        <mc:Fallback>
          <p:sp>
            <p:nvSpPr>
              <p:cNvPr id="10" name="Text Placeholder 1">
                <a:extLst>
                  <a:ext uri="{FF2B5EF4-FFF2-40B4-BE49-F238E27FC236}">
                    <a16:creationId xmlns:a16="http://schemas.microsoft.com/office/drawing/2014/main" id="{A20F721F-B25D-314A-BB4C-49371B37AB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8"/>
              </p:nvPr>
            </p:nvSpPr>
            <p:spPr>
              <a:xfrm>
                <a:off x="341298" y="1161145"/>
                <a:ext cx="5021534" cy="3558494"/>
              </a:xfrm>
              <a:blipFill>
                <a:blip r:embed="rId3"/>
                <a:stretch>
                  <a:fillRect l="-505" t="-709" r="-1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A08E4EA1-D1C4-0D4F-BC19-3016F6C6B9A1}"/>
              </a:ext>
            </a:extLst>
          </p:cNvPr>
          <p:cNvSpPr txBox="1"/>
          <p:nvPr/>
        </p:nvSpPr>
        <p:spPr>
          <a:xfrm>
            <a:off x="5826497" y="3784193"/>
            <a:ext cx="26942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Packet exits to ambient medium</a:t>
            </a:r>
          </a:p>
        </p:txBody>
      </p:sp>
    </p:spTree>
    <p:extLst>
      <p:ext uri="{BB962C8B-B14F-4D97-AF65-F5344CB8AC3E}">
        <p14:creationId xmlns:p14="http://schemas.microsoft.com/office/powerpoint/2010/main" val="720223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RW.mp4">
            <a:hlinkClick r:id="" action="ppaction://media"/>
            <a:extLst>
              <a:ext uri="{FF2B5EF4-FFF2-40B4-BE49-F238E27FC236}">
                <a16:creationId xmlns:a16="http://schemas.microsoft.com/office/drawing/2014/main" id="{7BF80617-9456-4E49-90A7-4E5CB1BADED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73172" y="997776"/>
            <a:ext cx="3371849" cy="252888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52D2C9-E69D-DB4D-AAB6-2448FB9EC2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Pitfalls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A37B198-4C12-9F48-9091-B1AF7D9BBD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Vanilla MCRT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A807C7-0907-FB4F-924A-D8E0147BF45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1DDA3820-F1F1-104E-8CE2-8A935690C39B}" type="datetime1">
              <a:rPr lang="en-US" smtClean="0"/>
              <a:t>9/17/18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81406E-763C-DD4D-BC73-A6460F90CCB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18EAF29-87B7-7E40-ABEB-F7EE113903D2}"/>
                  </a:ext>
                </a:extLst>
              </p:cNvPr>
              <p:cNvSpPr txBox="1"/>
              <p:nvPr/>
            </p:nvSpPr>
            <p:spPr>
              <a:xfrm>
                <a:off x="5651156" y="3526663"/>
                <a:ext cx="28158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Vanilla RW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~10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1400" dirty="0"/>
                  <a:t> interactions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18EAF29-87B7-7E40-ABEB-F7EE113903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1156" y="3526663"/>
                <a:ext cx="2815884" cy="523220"/>
              </a:xfrm>
              <a:prstGeom prst="rect">
                <a:avLst/>
              </a:prstGeom>
              <a:blipFill>
                <a:blip r:embed="rId5"/>
                <a:stretch>
                  <a:fillRect t="-2381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 Placeholder 1">
                <a:extLst>
                  <a:ext uri="{FF2B5EF4-FFF2-40B4-BE49-F238E27FC236}">
                    <a16:creationId xmlns:a16="http://schemas.microsoft.com/office/drawing/2014/main" id="{D66B2776-8F55-944C-97C9-FAF9A29FF5E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1298" y="1161145"/>
                <a:ext cx="5021534" cy="3558494"/>
              </a:xfrm>
              <a:prstGeom prst="rect">
                <a:avLst/>
              </a:prstGeom>
            </p:spPr>
            <p:txBody>
              <a:bodyPr vert="horz"/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600" dirty="0"/>
                  <a:t>Two problems arise for regions of high optical depths:</a:t>
                </a:r>
              </a:p>
              <a:p>
                <a:pPr lvl="1">
                  <a:buFont typeface="+mj-lt"/>
                  <a:buAutoNum type="arabicPeriod"/>
                </a:pPr>
                <a:r>
                  <a:rPr lang="en-US" sz="1200" dirty="0"/>
                  <a:t>Poisson noise due to packets being trapped and skipped</a:t>
                </a:r>
              </a:p>
              <a:p>
                <a:pPr lvl="1">
                  <a:buFont typeface="+mj-lt"/>
                  <a:buAutoNum type="arabicPeriod"/>
                </a:pPr>
                <a:r>
                  <a:rPr lang="en-US" sz="1200" dirty="0"/>
                  <a:t>The simulation time is dominated by these optically thick regions</a:t>
                </a:r>
                <a:br>
                  <a:rPr lang="en-US" sz="1200" dirty="0"/>
                </a:br>
                <a:endParaRPr lang="en-US" sz="1200" dirty="0"/>
              </a:p>
              <a:p>
                <a:r>
                  <a:rPr lang="en-US" sz="1600" dirty="0"/>
                  <a:t>If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600" dirty="0"/>
                  <a:t> is the number of interactions, the running time is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1600" dirty="0"/>
                  <a:t>.</a:t>
                </a:r>
              </a:p>
              <a:p>
                <a:pPr lvl="1"/>
                <a:r>
                  <a:rPr lang="en-US" sz="1200" dirty="0"/>
                  <a:t>Optically thin: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1200" dirty="0"/>
                  <a:t>  </a:t>
                </a:r>
                <a:r>
                  <a:rPr lang="en-US" sz="1200" dirty="0">
                    <a:sym typeface="Wingdings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</m:d>
                  </m:oMath>
                </a14:m>
                <a:endParaRPr lang="en-US" sz="1200" dirty="0"/>
              </a:p>
              <a:p>
                <a:pPr lvl="1"/>
                <a:r>
                  <a:rPr lang="en-US" sz="1200" dirty="0"/>
                  <a:t>Optically thick: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200" dirty="0"/>
                  <a:t>  </a:t>
                </a:r>
                <a:r>
                  <a:rPr lang="en-US" sz="1200" dirty="0">
                    <a:sym typeface="Wingdings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lang="en-US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1600" dirty="0"/>
              </a:p>
            </p:txBody>
          </p:sp>
        </mc:Choice>
        <mc:Fallback>
          <p:sp>
            <p:nvSpPr>
              <p:cNvPr id="12" name="Text Placeholder 1">
                <a:extLst>
                  <a:ext uri="{FF2B5EF4-FFF2-40B4-BE49-F238E27FC236}">
                    <a16:creationId xmlns:a16="http://schemas.microsoft.com/office/drawing/2014/main" id="{D66B2776-8F55-944C-97C9-FAF9A29FF5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298" y="1161145"/>
                <a:ext cx="5021534" cy="3558494"/>
              </a:xfrm>
              <a:prstGeom prst="rect">
                <a:avLst/>
              </a:prstGeom>
              <a:blipFill>
                <a:blip r:embed="rId6"/>
                <a:stretch>
                  <a:fillRect l="-505" r="-1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567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RW.mp4">
            <a:hlinkClick r:id="" action="ppaction://media"/>
            <a:extLst>
              <a:ext uri="{FF2B5EF4-FFF2-40B4-BE49-F238E27FC236}">
                <a16:creationId xmlns:a16="http://schemas.microsoft.com/office/drawing/2014/main" id="{BEC40D71-D34B-E54D-B5D5-DEB8332F20D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46464" y="1257713"/>
            <a:ext cx="3025266" cy="226895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52D2C9-E69D-DB4D-AAB6-2448FB9EC2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How?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A37B198-4C12-9F48-9091-B1AF7D9BBD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Modified Random Walk (MRW)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A807C7-0907-FB4F-924A-D8E0147BF45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A463218D-ED83-AA4E-AAE5-964C585E9C10}" type="datetime1">
              <a:rPr lang="en-US" smtClean="0"/>
              <a:t>9/17/18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81406E-763C-DD4D-BC73-A6460F90CCB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8EAF29-87B7-7E40-ABEB-F7EE113903D2}"/>
              </a:ext>
            </a:extLst>
          </p:cNvPr>
          <p:cNvSpPr txBox="1"/>
          <p:nvPr/>
        </p:nvSpPr>
        <p:spPr>
          <a:xfrm>
            <a:off x="5651156" y="3526663"/>
            <a:ext cx="281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MRW diffusion sphere bounding vanilla RW interactions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Placeholder 1">
                <a:extLst>
                  <a:ext uri="{FF2B5EF4-FFF2-40B4-BE49-F238E27FC236}">
                    <a16:creationId xmlns:a16="http://schemas.microsoft.com/office/drawing/2014/main" id="{D66B2776-8F55-944C-97C9-FAF9A29FF5E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1298" y="1161145"/>
                <a:ext cx="5021534" cy="3558494"/>
              </a:xfrm>
              <a:prstGeom prst="rect">
                <a:avLst/>
              </a:prstGeom>
            </p:spPr>
            <p:txBody>
              <a:bodyPr vert="horz"/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600" dirty="0"/>
                  <a:t>Instead of the packet undergoing many interactions during the course of its propagation, the MRW procedure allows for a single interaction</a:t>
                </a:r>
              </a:p>
              <a:p>
                <a:pPr marL="0" indent="0">
                  <a:buNone/>
                </a:pPr>
                <a:endParaRPr lang="en-US" sz="1600" dirty="0"/>
              </a:p>
              <a:p>
                <a:pPr marL="0" indent="0">
                  <a:buNone/>
                </a:pPr>
                <a:r>
                  <a:rPr lang="en-US" sz="1600" dirty="0"/>
                  <a:t>The algorithm:</a:t>
                </a:r>
              </a:p>
              <a:p>
                <a:pPr>
                  <a:buFont typeface="+mj-lt"/>
                  <a:buAutoNum type="arabicPeriod"/>
                </a:pPr>
                <a:r>
                  <a:rPr lang="en-US" sz="1600" dirty="0"/>
                  <a:t>Compute the distance to the nearest cell wall,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600" dirty="0"/>
                  <a:t>. This distance bounds the ‘diffusion sphere’</a:t>
                </a:r>
              </a:p>
              <a:p>
                <a:pPr>
                  <a:buFont typeface="+mj-lt"/>
                  <a:buAutoNum type="arabicPeriod"/>
                </a:pPr>
                <a:r>
                  <a:rPr lang="en-US" sz="1600" dirty="0"/>
                  <a:t>Sample the approximate distance traveled, and thus the deposited energy, while photon is in the diffusion sphere.</a:t>
                </a:r>
              </a:p>
              <a:p>
                <a:pPr>
                  <a:buFont typeface="+mj-lt"/>
                  <a:buAutoNum type="arabicPeriod"/>
                </a:pPr>
                <a:r>
                  <a:rPr lang="en-US" sz="1600" dirty="0"/>
                  <a:t>Move packet to an arbitrary point on the surface of the sphere and re-emit outward</a:t>
                </a:r>
              </a:p>
            </p:txBody>
          </p:sp>
        </mc:Choice>
        <mc:Fallback xmlns="">
          <p:sp>
            <p:nvSpPr>
              <p:cNvPr id="12" name="Text Placeholder 1">
                <a:extLst>
                  <a:ext uri="{FF2B5EF4-FFF2-40B4-BE49-F238E27FC236}">
                    <a16:creationId xmlns:a16="http://schemas.microsoft.com/office/drawing/2014/main" id="{D66B2776-8F55-944C-97C9-FAF9A29FF5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298" y="1161145"/>
                <a:ext cx="5021534" cy="3558494"/>
              </a:xfrm>
              <a:prstGeom prst="rect">
                <a:avLst/>
              </a:prstGeom>
              <a:blipFill>
                <a:blip r:embed="rId5"/>
                <a:stretch>
                  <a:fillRect l="-505" r="-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749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45AF072A-3BE6-EA4A-ADC3-BBEB2523B147}"/>
                  </a:ext>
                </a:extLst>
              </p:cNvPr>
              <p:cNvSpPr>
                <a:spLocks noGrp="1"/>
              </p:cNvSpPr>
              <p:nvPr>
                <p:ph type="body" sz="quarter" idx="17"/>
              </p:nvPr>
            </p:nvSpPr>
            <p:spPr/>
            <p:txBody>
              <a:bodyPr/>
              <a:lstStyle/>
              <a:p>
                <a:r>
                  <a:rPr lang="en-US" sz="1600" dirty="0"/>
                  <a:t>The MRW procedure can be invoked when the optical depth is high enough for the diffusion approximation to hold</a:t>
                </a:r>
              </a:p>
              <a:p>
                <a:endParaRPr lang="en-US" sz="1600" dirty="0"/>
              </a:p>
              <a:p>
                <a:r>
                  <a:rPr lang="en-US" sz="1600" dirty="0"/>
                  <a:t>In this case, optical depth is roughly the number of interactions that would occur traveling in a straight line to the sphere’s surface</a:t>
                </a:r>
                <a:br>
                  <a:rPr lang="en-US" sz="1600" dirty="0"/>
                </a:br>
                <a:endParaRPr lang="en-US" sz="1600" dirty="0"/>
              </a:p>
              <a:p>
                <a:r>
                  <a:rPr lang="en-US" sz="1600" dirty="0"/>
                  <a:t>Therefore, packets close to cell walls are less likely to undergo MRW.</a:t>
                </a:r>
              </a:p>
              <a:p>
                <a:endParaRPr lang="en-US" sz="1600" dirty="0"/>
              </a:p>
              <a:p>
                <a:r>
                  <a:rPr lang="en-US" sz="1600" dirty="0"/>
                  <a:t>The (dimensionless) optical depth threshold,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1600" dirty="0"/>
                  <a:t>, can be tuned to balance performance with accuracy</a:t>
                </a:r>
              </a:p>
              <a:p>
                <a:endParaRPr lang="en-US" sz="1600" dirty="0"/>
              </a:p>
              <a:p>
                <a:r>
                  <a:rPr lang="en-US" sz="1600" dirty="0"/>
                  <a:t>Popular values for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1600" dirty="0"/>
                  <a:t> range from 1 to 10</a:t>
                </a:r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45AF072A-3BE6-EA4A-ADC3-BBEB2523B1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7"/>
              </p:nvPr>
            </p:nvSpPr>
            <p:spPr>
              <a:blipFill>
                <a:blip r:embed="rId2"/>
                <a:stretch>
                  <a:fillRect l="-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7CEB9F-6DE3-104E-A989-8FA3B71699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When?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3EB6885-49C3-2A43-8659-A9D6349AB7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Modified Random Walk (MRW)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6A3DC0-E9CE-0844-AF46-1C0975B6DC9F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85D9EA4-567C-3C4A-B78A-A1AA8EA09FD3}" type="datetime1">
              <a:rPr lang="en-US" smtClean="0"/>
              <a:t>9/17/18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F97ED-B0F8-DF43-A3A0-BF11D97BDBE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776051261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s">
  <a:themeElements>
    <a:clrScheme name="JPL Colors - Feb2015">
      <a:dk1>
        <a:srgbClr val="000000"/>
      </a:dk1>
      <a:lt1>
        <a:srgbClr val="FFFFFF"/>
      </a:lt1>
      <a:dk2>
        <a:srgbClr val="D0D3D4"/>
      </a:dk2>
      <a:lt2>
        <a:srgbClr val="75787B"/>
      </a:lt2>
      <a:accent1>
        <a:srgbClr val="32373B"/>
      </a:accent1>
      <a:accent2>
        <a:srgbClr val="EE2737"/>
      </a:accent2>
      <a:accent3>
        <a:srgbClr val="BA0C2F"/>
      </a:accent3>
      <a:accent4>
        <a:srgbClr val="410706"/>
      </a:accent4>
      <a:accent5>
        <a:srgbClr val="6083AA"/>
      </a:accent5>
      <a:accent6>
        <a:srgbClr val="FFFFFF"/>
      </a:accent6>
      <a:hlink>
        <a:srgbClr val="BA0C2F"/>
      </a:hlink>
      <a:folHlink>
        <a:srgbClr val="BA0C2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tent Slides">
  <a:themeElements>
    <a:clrScheme name="JPL Colors - Feb2015">
      <a:dk1>
        <a:srgbClr val="000000"/>
      </a:dk1>
      <a:lt1>
        <a:srgbClr val="FFFFFF"/>
      </a:lt1>
      <a:dk2>
        <a:srgbClr val="D0D3D4"/>
      </a:dk2>
      <a:lt2>
        <a:srgbClr val="75787B"/>
      </a:lt2>
      <a:accent1>
        <a:srgbClr val="32373B"/>
      </a:accent1>
      <a:accent2>
        <a:srgbClr val="EE2737"/>
      </a:accent2>
      <a:accent3>
        <a:srgbClr val="BA0C2F"/>
      </a:accent3>
      <a:accent4>
        <a:srgbClr val="410706"/>
      </a:accent4>
      <a:accent5>
        <a:srgbClr val="6083AA"/>
      </a:accent5>
      <a:accent6>
        <a:srgbClr val="FFFFFF"/>
      </a:accent6>
      <a:hlink>
        <a:srgbClr val="BA0C2F"/>
      </a:hlink>
      <a:folHlink>
        <a:srgbClr val="BA0C2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Cover Slides</Template>
  <TotalTime>2416</TotalTime>
  <Words>782</Words>
  <Application>Microsoft Macintosh PowerPoint</Application>
  <PresentationFormat>On-screen Show (16:9)</PresentationFormat>
  <Paragraphs>127</Paragraphs>
  <Slides>18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Cambria Math</vt:lpstr>
      <vt:lpstr>Consolas</vt:lpstr>
      <vt:lpstr>Wingdings</vt:lpstr>
      <vt:lpstr>Cover Slides</vt:lpstr>
      <vt:lpstr>Content Slides</vt:lpstr>
      <vt:lpstr>PowerPoint Presentation</vt:lpstr>
      <vt:lpstr>Motivation</vt:lpstr>
      <vt:lpstr>monte</vt:lpstr>
      <vt:lpstr>Vanilla MCRT</vt:lpstr>
      <vt:lpstr>Vanilla MCRT</vt:lpstr>
      <vt:lpstr>Vanilla MCRT</vt:lpstr>
      <vt:lpstr>Vanilla MCRT</vt:lpstr>
      <vt:lpstr>Modified Random Walk (MRW)</vt:lpstr>
      <vt:lpstr>Modified Random Walk (MRW)</vt:lpstr>
      <vt:lpstr>Results / testing</vt:lpstr>
      <vt:lpstr>Results / testing</vt:lpstr>
      <vt:lpstr>Further questions / initial conclusions</vt:lpstr>
      <vt:lpstr>PowerPoint Presentation</vt:lpstr>
      <vt:lpstr>References</vt:lpstr>
      <vt:lpstr>Vanilla MCRT</vt:lpstr>
      <vt:lpstr>Backup — Relevant equations</vt:lpstr>
      <vt:lpstr>Backup — χ ̅_(P^(-1) )</vt:lpstr>
      <vt:lpstr>Backup — Testing interpolation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120</cp:revision>
  <cp:lastPrinted>2014-07-14T23:49:38Z</cp:lastPrinted>
  <dcterms:created xsi:type="dcterms:W3CDTF">2018-08-01T22:09:25Z</dcterms:created>
  <dcterms:modified xsi:type="dcterms:W3CDTF">2018-09-18T03:20:43Z</dcterms:modified>
</cp:coreProperties>
</file>