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5"/>
  </p:notesMasterIdLst>
  <p:sldIdLst>
    <p:sldId id="257" r:id="rId2"/>
    <p:sldId id="259" r:id="rId3"/>
    <p:sldId id="345" r:id="rId4"/>
    <p:sldId id="346" r:id="rId5"/>
    <p:sldId id="344" r:id="rId6"/>
    <p:sldId id="260" r:id="rId7"/>
    <p:sldId id="316" r:id="rId8"/>
    <p:sldId id="321" r:id="rId9"/>
    <p:sldId id="328" r:id="rId10"/>
    <p:sldId id="330" r:id="rId11"/>
    <p:sldId id="329" r:id="rId12"/>
    <p:sldId id="308" r:id="rId13"/>
    <p:sldId id="349" r:id="rId14"/>
    <p:sldId id="348" r:id="rId15"/>
    <p:sldId id="336" r:id="rId16"/>
    <p:sldId id="268" r:id="rId17"/>
    <p:sldId id="275" r:id="rId18"/>
    <p:sldId id="350" r:id="rId19"/>
    <p:sldId id="353" r:id="rId20"/>
    <p:sldId id="273" r:id="rId21"/>
    <p:sldId id="290" r:id="rId22"/>
    <p:sldId id="322" r:id="rId23"/>
    <p:sldId id="355" r:id="rId24"/>
    <p:sldId id="354" r:id="rId25"/>
    <p:sldId id="280" r:id="rId26"/>
    <p:sldId id="303" r:id="rId27"/>
    <p:sldId id="305" r:id="rId28"/>
    <p:sldId id="304" r:id="rId29"/>
    <p:sldId id="279" r:id="rId30"/>
    <p:sldId id="334" r:id="rId31"/>
    <p:sldId id="335" r:id="rId32"/>
    <p:sldId id="340" r:id="rId33"/>
    <p:sldId id="352" r:id="rId34"/>
    <p:sldId id="272" r:id="rId35"/>
    <p:sldId id="299" r:id="rId36"/>
    <p:sldId id="289" r:id="rId37"/>
    <p:sldId id="351" r:id="rId38"/>
    <p:sldId id="291" r:id="rId39"/>
    <p:sldId id="297" r:id="rId40"/>
    <p:sldId id="337" r:id="rId41"/>
    <p:sldId id="338" r:id="rId42"/>
    <p:sldId id="278" r:id="rId43"/>
    <p:sldId id="306"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52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52" autoAdjust="0"/>
    <p:restoredTop sz="75100"/>
  </p:normalViewPr>
  <p:slideViewPr>
    <p:cSldViewPr snapToGrid="0" snapToObjects="1">
      <p:cViewPr varScale="1">
        <p:scale>
          <a:sx n="79" d="100"/>
          <a:sy n="79" d="100"/>
        </p:scale>
        <p:origin x="240" y="576"/>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3CC9FB-9063-2E43-9185-4AE843C6881A}" type="datetimeFigureOut">
              <a:rPr lang="en-US" smtClean="0"/>
              <a:t>9/18/18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50E7C6-4671-BB41-B068-B9922B3293C5}" type="slidenum">
              <a:rPr lang="en-US" smtClean="0"/>
              <a:t>‹#›</a:t>
            </a:fld>
            <a:endParaRPr lang="en-US"/>
          </a:p>
        </p:txBody>
      </p:sp>
    </p:spTree>
    <p:extLst>
      <p:ext uri="{BB962C8B-B14F-4D97-AF65-F5344CB8AC3E}">
        <p14:creationId xmlns:p14="http://schemas.microsoft.com/office/powerpoint/2010/main" val="8808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mailto:Bertrand.Mennesson@jpl.nasa.gov"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mailto:gaudi@astronomy.ohio-state.edu" TargetMode="External"/><Relationship Id="rId4" Type="http://schemas.openxmlformats.org/officeDocument/2006/relationships/hyperlink" Target="mailto:Tyler.Robinson@nau.edu"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name does not ay it all, far </a:t>
            </a:r>
            <a:r>
              <a:rPr lang="en-US" dirty="0" err="1"/>
              <a:t>frm</a:t>
            </a:r>
            <a:r>
              <a:rPr lang="en-US" dirty="0"/>
              <a:t> that</a:t>
            </a:r>
          </a:p>
        </p:txBody>
      </p:sp>
      <p:sp>
        <p:nvSpPr>
          <p:cNvPr id="4" name="Slide Number Placeholder 3"/>
          <p:cNvSpPr>
            <a:spLocks noGrp="1"/>
          </p:cNvSpPr>
          <p:nvPr>
            <p:ph type="sldNum" sz="quarter" idx="10"/>
          </p:nvPr>
        </p:nvSpPr>
        <p:spPr/>
        <p:txBody>
          <a:bodyPr/>
          <a:lstStyle/>
          <a:p>
            <a:fld id="{C750E7C6-4671-BB41-B068-B9922B3293C5}" type="slidenum">
              <a:rPr lang="en-US" smtClean="0"/>
              <a:t>1</a:t>
            </a:fld>
            <a:endParaRPr lang="en-US"/>
          </a:p>
        </p:txBody>
      </p:sp>
    </p:spTree>
    <p:extLst>
      <p:ext uri="{BB962C8B-B14F-4D97-AF65-F5344CB8AC3E}">
        <p14:creationId xmlns:p14="http://schemas.microsoft.com/office/powerpoint/2010/main" val="1250211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from Ty 180h of </a:t>
            </a:r>
            <a:r>
              <a:rPr lang="en-US" dirty="0" err="1"/>
              <a:t>osbervations</a:t>
            </a:r>
            <a:r>
              <a:rPr lang="en-US" dirty="0"/>
              <a:t> of a </a:t>
            </a:r>
            <a:r>
              <a:rPr lang="en-US" dirty="0" err="1"/>
              <a:t>sunlike</a:t>
            </a:r>
            <a:r>
              <a:rPr lang="en-US" dirty="0"/>
              <a:t> star at 7.5pc. </a:t>
            </a:r>
          </a:p>
          <a:p>
            <a:endParaRPr lang="en-US" dirty="0"/>
          </a:p>
          <a:p>
            <a:pPr rtl="0"/>
            <a:r>
              <a:rPr lang="en-US" sz="1200" b="0" i="0" kern="1200" dirty="0">
                <a:solidFill>
                  <a:schemeClr val="tx1"/>
                </a:solidFill>
                <a:effectLst/>
                <a:latin typeface="+mn-lt"/>
                <a:ea typeface="+mn-ea"/>
                <a:cs typeface="+mn-cs"/>
              </a:rPr>
              <a:t>Yep, R=140, SNR=10 at 0.55 um continuum.  This shouldn't change much when translated to 760 nm, and is sufficient to detect O3 and O2.</a:t>
            </a:r>
          </a:p>
          <a:p>
            <a:pPr rtl="0"/>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I used 3 exozodis.</a:t>
            </a:r>
          </a:p>
          <a:p>
            <a:pPr rtl="0"/>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-Ty-</a:t>
            </a:r>
          </a:p>
          <a:p>
            <a:pPr rtl="0"/>
            <a:r>
              <a:rPr lang="en-US" sz="1200" b="1" i="0" kern="1200" dirty="0">
                <a:solidFill>
                  <a:schemeClr val="tx1"/>
                </a:solidFill>
                <a:effectLst/>
                <a:latin typeface="+mn-lt"/>
                <a:ea typeface="+mn-ea"/>
                <a:cs typeface="+mn-cs"/>
              </a:rPr>
              <a:t>From: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Mennesson</a:t>
            </a:r>
            <a:r>
              <a:rPr lang="en-US" sz="1200" b="0" i="0" kern="1200" dirty="0">
                <a:solidFill>
                  <a:schemeClr val="tx1"/>
                </a:solidFill>
                <a:effectLst/>
                <a:latin typeface="+mn-lt"/>
                <a:ea typeface="+mn-ea"/>
                <a:cs typeface="+mn-cs"/>
              </a:rPr>
              <a:t>, Bertrand (3262) &lt;</a:t>
            </a:r>
            <a:r>
              <a:rPr lang="en-US" sz="1200" b="0" i="0" u="sng" kern="1200" dirty="0">
                <a:solidFill>
                  <a:schemeClr val="tx1"/>
                </a:solidFill>
                <a:effectLst/>
                <a:latin typeface="+mn-lt"/>
                <a:ea typeface="+mn-ea"/>
                <a:cs typeface="+mn-cs"/>
                <a:hlinkClick r:id="rId3"/>
              </a:rPr>
              <a:t>Bertrand.Mennesson@jpl.nasa.gov</a:t>
            </a:r>
            <a:r>
              <a:rPr lang="en-US" sz="1200" b="0" i="0" kern="1200" dirty="0">
                <a:solidFill>
                  <a:schemeClr val="tx1"/>
                </a:solidFill>
                <a:effectLst/>
                <a:latin typeface="+mn-lt"/>
                <a:ea typeface="+mn-ea"/>
                <a:cs typeface="+mn-cs"/>
              </a:rPr>
              <a:t>&gt;</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Sent:</a:t>
            </a:r>
            <a:r>
              <a:rPr lang="en-US" sz="1200" b="0" i="0" kern="1200" dirty="0">
                <a:solidFill>
                  <a:schemeClr val="tx1"/>
                </a:solidFill>
                <a:effectLst/>
                <a:latin typeface="+mn-lt"/>
                <a:ea typeface="+mn-ea"/>
                <a:cs typeface="+mn-cs"/>
              </a:rPr>
              <a:t> Friday, May 25, 2018 1:57:08 PM</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To:</a:t>
            </a:r>
            <a:r>
              <a:rPr lang="en-US" sz="1200" b="0" i="0" kern="1200" dirty="0">
                <a:solidFill>
                  <a:schemeClr val="tx1"/>
                </a:solidFill>
                <a:effectLst/>
                <a:latin typeface="+mn-lt"/>
                <a:ea typeface="+mn-ea"/>
                <a:cs typeface="+mn-cs"/>
              </a:rPr>
              <a:t> Tyler D Robinson</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Cc:</a:t>
            </a:r>
            <a:r>
              <a:rPr lang="en-US" sz="1200" b="0" i="0" kern="1200" dirty="0">
                <a:solidFill>
                  <a:schemeClr val="tx1"/>
                </a:solidFill>
                <a:effectLst/>
                <a:latin typeface="+mn-lt"/>
                <a:ea typeface="+mn-ea"/>
                <a:cs typeface="+mn-cs"/>
              </a:rPr>
              <a:t> EXTERNAL-Gaudi, Scott (7310-Affiliate)</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Subject:</a:t>
            </a:r>
            <a:r>
              <a:rPr lang="en-US" sz="1200" b="0" i="0" kern="1200" dirty="0">
                <a:solidFill>
                  <a:schemeClr val="tx1"/>
                </a:solidFill>
                <a:effectLst/>
                <a:latin typeface="+mn-lt"/>
                <a:ea typeface="+mn-ea"/>
                <a:cs typeface="+mn-cs"/>
              </a:rPr>
              <a:t> Re: Figure for Nature article </a:t>
            </a:r>
          </a:p>
          <a:p>
            <a:r>
              <a:rPr lang="en-US" sz="1200" b="0" i="0" kern="1200" dirty="0">
                <a:solidFill>
                  <a:schemeClr val="tx1"/>
                </a:solidFill>
                <a:effectLst/>
                <a:latin typeface="+mn-lt"/>
                <a:ea typeface="+mn-ea"/>
                <a:cs typeface="+mn-cs"/>
              </a:rPr>
              <a:t>Thank you Ty, this is awesome. </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So this exposure time is for R=140 SNR=10 at 0.55 micron in the continuum, right? With the expectation that it’d be </a:t>
            </a:r>
            <a:r>
              <a:rPr lang="en-US" sz="1200" b="0" i="0" kern="1200" dirty="0" err="1">
                <a:solidFill>
                  <a:schemeClr val="tx1"/>
                </a:solidFill>
                <a:effectLst/>
                <a:latin typeface="+mn-lt"/>
                <a:ea typeface="+mn-ea"/>
                <a:cs typeface="+mn-cs"/>
              </a:rPr>
              <a:t>clsoe</a:t>
            </a:r>
            <a:r>
              <a:rPr lang="en-US" sz="1200" b="0" i="0" kern="1200" dirty="0">
                <a:solidFill>
                  <a:schemeClr val="tx1"/>
                </a:solidFill>
                <a:effectLst/>
                <a:latin typeface="+mn-lt"/>
                <a:ea typeface="+mn-ea"/>
                <a:cs typeface="+mn-cs"/>
              </a:rPr>
              <a:t> to that at 760nm as well?</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Also, what is the assumption on exozodi level: 3 </a:t>
            </a:r>
            <a:r>
              <a:rPr lang="en-US" sz="1200" b="0" i="0" kern="1200" dirty="0" err="1">
                <a:solidFill>
                  <a:schemeClr val="tx1"/>
                </a:solidFill>
                <a:effectLst/>
                <a:latin typeface="+mn-lt"/>
                <a:ea typeface="+mn-ea"/>
                <a:cs typeface="+mn-cs"/>
              </a:rPr>
              <a:t>zodis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The exposure time increases closer to a D^4 power law between 7.5pc and 10pc than it does btw 5 and 7.5pc. This is </a:t>
            </a:r>
            <a:r>
              <a:rPr lang="en-US" sz="1200" b="0" i="0" kern="1200" dirty="0" err="1">
                <a:solidFill>
                  <a:schemeClr val="tx1"/>
                </a:solidFill>
                <a:effectLst/>
                <a:latin typeface="+mn-lt"/>
                <a:ea typeface="+mn-ea"/>
                <a:cs typeface="+mn-cs"/>
              </a:rPr>
              <a:t>epxected</a:t>
            </a:r>
            <a:r>
              <a:rPr lang="en-US" sz="1200" b="0" i="0" kern="1200" dirty="0">
                <a:solidFill>
                  <a:schemeClr val="tx1"/>
                </a:solidFill>
                <a:effectLst/>
                <a:latin typeface="+mn-lt"/>
                <a:ea typeface="+mn-ea"/>
                <a:cs typeface="+mn-cs"/>
              </a:rPr>
              <a:t> as </a:t>
            </a:r>
            <a:r>
              <a:rPr lang="en-US" sz="1200" b="0" i="0" kern="1200" dirty="0" err="1">
                <a:solidFill>
                  <a:schemeClr val="tx1"/>
                </a:solidFill>
                <a:effectLst/>
                <a:latin typeface="+mn-lt"/>
                <a:ea typeface="+mn-ea"/>
                <a:cs typeface="+mn-cs"/>
              </a:rPr>
              <a:t>yu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transtion</a:t>
            </a:r>
            <a:r>
              <a:rPr lang="en-US" sz="1200" b="0" i="0" kern="1200" dirty="0">
                <a:solidFill>
                  <a:schemeClr val="tx1"/>
                </a:solidFill>
                <a:effectLst/>
                <a:latin typeface="+mn-lt"/>
                <a:ea typeface="+mn-ea"/>
                <a:cs typeface="+mn-cs"/>
              </a:rPr>
              <a:t> from a stellar shot </a:t>
            </a:r>
            <a:r>
              <a:rPr lang="en-US" sz="1200" b="0" i="0" kern="1200" dirty="0" err="1">
                <a:solidFill>
                  <a:schemeClr val="tx1"/>
                </a:solidFill>
                <a:effectLst/>
                <a:latin typeface="+mn-lt"/>
                <a:ea typeface="+mn-ea"/>
                <a:cs typeface="+mn-cs"/>
              </a:rPr>
              <a:t>nosie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domianted</a:t>
            </a:r>
            <a:r>
              <a:rPr lang="en-US" sz="1200" b="0" i="0" kern="1200" dirty="0">
                <a:solidFill>
                  <a:schemeClr val="tx1"/>
                </a:solidFill>
                <a:effectLst/>
                <a:latin typeface="+mn-lt"/>
                <a:ea typeface="+mn-ea"/>
                <a:cs typeface="+mn-cs"/>
              </a:rPr>
              <a:t> regime to a background dominated regime (</a:t>
            </a:r>
            <a:r>
              <a:rPr lang="en-US" sz="1200" b="0" i="0" kern="1200" dirty="0" err="1">
                <a:solidFill>
                  <a:schemeClr val="tx1"/>
                </a:solidFill>
                <a:effectLst/>
                <a:latin typeface="+mn-lt"/>
                <a:ea typeface="+mn-ea"/>
                <a:cs typeface="+mn-cs"/>
              </a:rPr>
              <a:t>e.g</a:t>
            </a:r>
            <a:r>
              <a:rPr lang="en-US" sz="1200" b="0" i="0" kern="1200" dirty="0">
                <a:solidFill>
                  <a:schemeClr val="tx1"/>
                </a:solidFill>
                <a:effectLst/>
                <a:latin typeface="+mn-lt"/>
                <a:ea typeface="+mn-ea"/>
                <a:cs typeface="+mn-cs"/>
              </a:rPr>
              <a:t> exozodi or detector </a:t>
            </a:r>
            <a:r>
              <a:rPr lang="en-US" sz="1200" b="0" i="0" kern="1200" dirty="0" err="1">
                <a:solidFill>
                  <a:schemeClr val="tx1"/>
                </a:solidFill>
                <a:effectLst/>
                <a:latin typeface="+mn-lt"/>
                <a:ea typeface="+mn-ea"/>
                <a:cs typeface="+mn-cs"/>
              </a:rPr>
              <a:t>nosie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domnate</a:t>
            </a:r>
            <a:r>
              <a:rPr lang="en-US" sz="1200" b="0" i="0" kern="1200" dirty="0">
                <a:solidFill>
                  <a:schemeClr val="tx1"/>
                </a:solidFill>
                <a:effectLst/>
                <a:latin typeface="+mn-lt"/>
                <a:ea typeface="+mn-ea"/>
                <a:cs typeface="+mn-cs"/>
              </a:rPr>
              <a:t> more for the </a:t>
            </a:r>
            <a:r>
              <a:rPr lang="en-US" sz="1200" b="0" i="0" kern="1200" dirty="0" err="1">
                <a:solidFill>
                  <a:schemeClr val="tx1"/>
                </a:solidFill>
                <a:effectLst/>
                <a:latin typeface="+mn-lt"/>
                <a:ea typeface="+mn-ea"/>
                <a:cs typeface="+mn-cs"/>
              </a:rPr>
              <a:t>msot</a:t>
            </a:r>
            <a:r>
              <a:rPr lang="en-US" sz="1200" b="0" i="0" kern="1200" dirty="0">
                <a:solidFill>
                  <a:schemeClr val="tx1"/>
                </a:solidFill>
                <a:effectLst/>
                <a:latin typeface="+mn-lt"/>
                <a:ea typeface="+mn-ea"/>
                <a:cs typeface="+mn-cs"/>
              </a:rPr>
              <a:t> distant </a:t>
            </a:r>
            <a:r>
              <a:rPr lang="en-US" sz="1200" b="0" i="0" kern="1200" dirty="0" err="1">
                <a:solidFill>
                  <a:schemeClr val="tx1"/>
                </a:solidFill>
                <a:effectLst/>
                <a:latin typeface="+mn-lt"/>
                <a:ea typeface="+mn-ea"/>
                <a:cs typeface="+mn-cs"/>
              </a:rPr>
              <a:t>stasr</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Scott; I would </a:t>
            </a:r>
            <a:r>
              <a:rPr lang="en-US" sz="1200" b="0" i="0" kern="1200" dirty="0" err="1">
                <a:solidFill>
                  <a:schemeClr val="tx1"/>
                </a:solidFill>
                <a:effectLst/>
                <a:latin typeface="+mn-lt"/>
                <a:ea typeface="+mn-ea"/>
                <a:cs typeface="+mn-cs"/>
              </a:rPr>
              <a:t>recommedn</a:t>
            </a:r>
            <a:r>
              <a:rPr lang="en-US" sz="1200" b="0" i="0" kern="1200" dirty="0">
                <a:solidFill>
                  <a:schemeClr val="tx1"/>
                </a:solidFill>
                <a:effectLst/>
                <a:latin typeface="+mn-lt"/>
                <a:ea typeface="+mn-ea"/>
                <a:cs typeface="+mn-cs"/>
              </a:rPr>
              <a:t> that we quote the 7.5pc number (180h of exposure), both for the Nature paper and the interim report figure caption. This would ensure that all 5 planets can be spectrally characterized at once with the SS IFS (at last btw 300 and 1000nm. We would need to move </a:t>
            </a:r>
            <a:r>
              <a:rPr lang="en-US" sz="1200" b="0" i="0" kern="1200" dirty="0" err="1">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Ss</a:t>
            </a:r>
            <a:r>
              <a:rPr lang="en-US" sz="1200" b="0" i="0" kern="1200" dirty="0">
                <a:solidFill>
                  <a:schemeClr val="tx1"/>
                </a:solidFill>
                <a:effectLst/>
                <a:latin typeface="+mn-lt"/>
                <a:ea typeface="+mn-ea"/>
                <a:cs typeface="+mn-cs"/>
              </a:rPr>
              <a:t> to access further in the UV and the NIR)</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Thanks again,</a:t>
            </a:r>
          </a:p>
          <a:p>
            <a:r>
              <a:rPr lang="en-US" sz="1200" b="0" i="0" kern="1200" dirty="0">
                <a:solidFill>
                  <a:schemeClr val="tx1"/>
                </a:solidFill>
                <a:effectLst/>
                <a:latin typeface="+mn-lt"/>
                <a:ea typeface="+mn-ea"/>
                <a:cs typeface="+mn-cs"/>
              </a:rPr>
              <a:t>Bertrand</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From: </a:t>
            </a:r>
            <a:r>
              <a:rPr lang="en-US" sz="1200" b="0" i="0" kern="1200" dirty="0">
                <a:solidFill>
                  <a:schemeClr val="tx1"/>
                </a:solidFill>
                <a:effectLst/>
                <a:latin typeface="+mn-lt"/>
                <a:ea typeface="+mn-ea"/>
                <a:cs typeface="+mn-cs"/>
              </a:rPr>
              <a:t>Tyler D Robinson &lt;</a:t>
            </a:r>
            <a:r>
              <a:rPr lang="en-US" sz="1200" b="0" i="0" u="sng" kern="1200" dirty="0">
                <a:solidFill>
                  <a:schemeClr val="tx1"/>
                </a:solidFill>
                <a:effectLst/>
                <a:latin typeface="+mn-lt"/>
                <a:ea typeface="+mn-ea"/>
                <a:cs typeface="+mn-cs"/>
                <a:hlinkClick r:id="rId4"/>
              </a:rPr>
              <a:t>Tyler.Robinson@nau.edu</a:t>
            </a:r>
            <a:r>
              <a:rPr lang="en-US" sz="1200" b="0" i="0" kern="1200" dirty="0">
                <a:solidFill>
                  <a:schemeClr val="tx1"/>
                </a:solidFill>
                <a:effectLst/>
                <a:latin typeface="+mn-lt"/>
                <a:ea typeface="+mn-ea"/>
                <a:cs typeface="+mn-cs"/>
              </a:rPr>
              <a:t>&gt;</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Date: </a:t>
            </a:r>
            <a:r>
              <a:rPr lang="en-US" sz="1200" b="0" i="0" kern="1200" dirty="0">
                <a:solidFill>
                  <a:schemeClr val="tx1"/>
                </a:solidFill>
                <a:effectLst/>
                <a:latin typeface="+mn-lt"/>
                <a:ea typeface="+mn-ea"/>
                <a:cs typeface="+mn-cs"/>
              </a:rPr>
              <a:t>Friday, May 25, 2018 at 12:43 PM</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To: </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Mennesson</a:t>
            </a:r>
            <a:r>
              <a:rPr lang="en-US" sz="1200" b="0" i="0" kern="1200" dirty="0">
                <a:solidFill>
                  <a:schemeClr val="tx1"/>
                </a:solidFill>
                <a:effectLst/>
                <a:latin typeface="+mn-lt"/>
                <a:ea typeface="+mn-ea"/>
                <a:cs typeface="+mn-cs"/>
              </a:rPr>
              <a:t>, Bertrand (3262)" &lt;</a:t>
            </a:r>
            <a:r>
              <a:rPr lang="en-US" sz="1200" b="0" i="0" u="sng" kern="1200" dirty="0">
                <a:solidFill>
                  <a:schemeClr val="tx1"/>
                </a:solidFill>
                <a:effectLst/>
                <a:latin typeface="+mn-lt"/>
                <a:ea typeface="+mn-ea"/>
                <a:cs typeface="+mn-cs"/>
                <a:hlinkClick r:id="rId3"/>
              </a:rPr>
              <a:t>Bertrand.Mennesson@jpl.nasa.gov</a:t>
            </a:r>
            <a:r>
              <a:rPr lang="en-US" sz="1200" b="0" i="0" kern="1200" dirty="0">
                <a:solidFill>
                  <a:schemeClr val="tx1"/>
                </a:solidFill>
                <a:effectLst/>
                <a:latin typeface="+mn-lt"/>
                <a:ea typeface="+mn-ea"/>
                <a:cs typeface="+mn-cs"/>
              </a:rPr>
              <a:t>&gt;</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Cc: </a:t>
            </a:r>
            <a:r>
              <a:rPr lang="en-US" sz="1200" b="0" i="0" kern="1200" dirty="0">
                <a:solidFill>
                  <a:schemeClr val="tx1"/>
                </a:solidFill>
                <a:effectLst/>
                <a:latin typeface="+mn-lt"/>
                <a:ea typeface="+mn-ea"/>
                <a:cs typeface="+mn-cs"/>
              </a:rPr>
              <a:t>"EXTERNAL-Gaudi, Scott (7310-Affiliate)" &lt;</a:t>
            </a:r>
            <a:r>
              <a:rPr lang="en-US" sz="1200" b="0" i="0" u="sng" kern="1200" dirty="0">
                <a:solidFill>
                  <a:schemeClr val="tx1"/>
                </a:solidFill>
                <a:effectLst/>
                <a:latin typeface="+mn-lt"/>
                <a:ea typeface="+mn-ea"/>
                <a:cs typeface="+mn-cs"/>
                <a:hlinkClick r:id="rId5"/>
              </a:rPr>
              <a:t>gaudi@astronomy.ohio-state.edu</a:t>
            </a:r>
            <a:r>
              <a:rPr lang="en-US" sz="1200" b="0" i="0" kern="1200" dirty="0">
                <a:solidFill>
                  <a:schemeClr val="tx1"/>
                </a:solidFill>
                <a:effectLst/>
                <a:latin typeface="+mn-lt"/>
                <a:ea typeface="+mn-ea"/>
                <a:cs typeface="+mn-cs"/>
              </a:rPr>
              <a:t>&gt;</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Subject: </a:t>
            </a:r>
            <a:r>
              <a:rPr lang="en-US" sz="1200" b="0" i="0" kern="1200" dirty="0">
                <a:solidFill>
                  <a:schemeClr val="tx1"/>
                </a:solidFill>
                <a:effectLst/>
                <a:latin typeface="+mn-lt"/>
                <a:ea typeface="+mn-ea"/>
                <a:cs typeface="+mn-cs"/>
              </a:rPr>
              <a:t>Re: Figure for Nature article</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Okay -- and here are the colorized, labeled spectra with faux noise.</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Again -- these are designed so that the Earth case has SNR=10 at V-band.  This sets the integration time (see table in previous email), and I use this integration time to determine the wavelength-dependent SNRs for all other worlds.</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-Ty-</a:t>
            </a:r>
          </a:p>
          <a:p>
            <a:r>
              <a:rPr lang="en-US" sz="1200" b="1" i="0" kern="1200" dirty="0">
                <a:solidFill>
                  <a:schemeClr val="tx1"/>
                </a:solidFill>
                <a:effectLst/>
                <a:latin typeface="+mn-lt"/>
                <a:ea typeface="+mn-ea"/>
                <a:cs typeface="+mn-cs"/>
              </a:rPr>
              <a:t>From:</a:t>
            </a:r>
            <a:r>
              <a:rPr lang="en-US" sz="1200" b="0" i="0" kern="1200" dirty="0">
                <a:solidFill>
                  <a:schemeClr val="tx1"/>
                </a:solidFill>
                <a:effectLst/>
                <a:latin typeface="+mn-lt"/>
                <a:ea typeface="+mn-ea"/>
                <a:cs typeface="+mn-cs"/>
              </a:rPr>
              <a:t> Tyler D Robinson</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Sent:</a:t>
            </a:r>
            <a:r>
              <a:rPr lang="en-US" sz="1200" b="0" i="0" kern="1200" dirty="0">
                <a:solidFill>
                  <a:schemeClr val="tx1"/>
                </a:solidFill>
                <a:effectLst/>
                <a:latin typeface="+mn-lt"/>
                <a:ea typeface="+mn-ea"/>
                <a:cs typeface="+mn-cs"/>
              </a:rPr>
              <a:t> Friday, May 25, 2018 12:32:43 PM</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To: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Mennesson</a:t>
            </a:r>
            <a:r>
              <a:rPr lang="en-US" sz="1200" b="0" i="0" kern="1200" dirty="0">
                <a:solidFill>
                  <a:schemeClr val="tx1"/>
                </a:solidFill>
                <a:effectLst/>
                <a:latin typeface="+mn-lt"/>
                <a:ea typeface="+mn-ea"/>
                <a:cs typeface="+mn-cs"/>
              </a:rPr>
              <a:t>, Bertrand (3262)</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Cc:</a:t>
            </a:r>
            <a:r>
              <a:rPr lang="en-US" sz="1200" b="0" i="0" kern="1200" dirty="0">
                <a:solidFill>
                  <a:schemeClr val="tx1"/>
                </a:solidFill>
                <a:effectLst/>
                <a:latin typeface="+mn-lt"/>
                <a:ea typeface="+mn-ea"/>
                <a:cs typeface="+mn-cs"/>
              </a:rPr>
              <a:t> EXTERNAL-Gaudi, Scott (7310-Affiliate)</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Subject:</a:t>
            </a:r>
            <a:r>
              <a:rPr lang="en-US" sz="1200" b="0" i="0" kern="1200" dirty="0">
                <a:solidFill>
                  <a:schemeClr val="tx1"/>
                </a:solidFill>
                <a:effectLst/>
                <a:latin typeface="+mn-lt"/>
                <a:ea typeface="+mn-ea"/>
                <a:cs typeface="+mn-cs"/>
              </a:rPr>
              <a:t> Re: Figure for Nature article</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Here's a grid of integration times to a given V-band SNR vs. target distance for an Earth-twin:</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                      5 pc       7.5 pc       10 pc</a:t>
            </a:r>
          </a:p>
          <a:p>
            <a:r>
              <a:rPr lang="en-US" sz="1200" b="0" i="0" kern="1200" dirty="0">
                <a:solidFill>
                  <a:schemeClr val="tx1"/>
                </a:solidFill>
                <a:effectLst/>
                <a:latin typeface="+mn-lt"/>
                <a:ea typeface="+mn-ea"/>
                <a:cs typeface="+mn-cs"/>
              </a:rPr>
              <a:t>SNR = 10  :   48 </a:t>
            </a:r>
            <a:r>
              <a:rPr lang="en-US" sz="1200" b="0" i="0" kern="1200" dirty="0" err="1">
                <a:solidFill>
                  <a:schemeClr val="tx1"/>
                </a:solidFill>
                <a:effectLst/>
                <a:latin typeface="+mn-lt"/>
                <a:ea typeface="+mn-ea"/>
                <a:cs typeface="+mn-cs"/>
              </a:rPr>
              <a:t>hr</a:t>
            </a:r>
            <a:r>
              <a:rPr lang="en-US" sz="1200" b="0" i="0" kern="1200" dirty="0">
                <a:solidFill>
                  <a:schemeClr val="tx1"/>
                </a:solidFill>
                <a:effectLst/>
                <a:latin typeface="+mn-lt"/>
                <a:ea typeface="+mn-ea"/>
                <a:cs typeface="+mn-cs"/>
              </a:rPr>
              <a:t>     180 </a:t>
            </a:r>
            <a:r>
              <a:rPr lang="en-US" sz="1200" b="0" i="0" kern="1200" dirty="0" err="1">
                <a:solidFill>
                  <a:schemeClr val="tx1"/>
                </a:solidFill>
                <a:effectLst/>
                <a:latin typeface="+mn-lt"/>
                <a:ea typeface="+mn-ea"/>
                <a:cs typeface="+mn-cs"/>
              </a:rPr>
              <a:t>hr</a:t>
            </a:r>
            <a:r>
              <a:rPr lang="en-US" sz="1200" b="0" i="0" kern="1200" dirty="0">
                <a:solidFill>
                  <a:schemeClr val="tx1"/>
                </a:solidFill>
                <a:effectLst/>
                <a:latin typeface="+mn-lt"/>
                <a:ea typeface="+mn-ea"/>
                <a:cs typeface="+mn-cs"/>
              </a:rPr>
              <a:t>       520 </a:t>
            </a:r>
            <a:r>
              <a:rPr lang="en-US" sz="1200" b="0" i="0" kern="1200" dirty="0" err="1">
                <a:solidFill>
                  <a:schemeClr val="tx1"/>
                </a:solidFill>
                <a:effectLst/>
                <a:latin typeface="+mn-lt"/>
                <a:ea typeface="+mn-ea"/>
                <a:cs typeface="+mn-cs"/>
              </a:rPr>
              <a:t>hr</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SNR = 15  :  110 </a:t>
            </a:r>
            <a:r>
              <a:rPr lang="en-US" sz="1200" b="0" i="0" kern="1200" dirty="0" err="1">
                <a:solidFill>
                  <a:schemeClr val="tx1"/>
                </a:solidFill>
                <a:effectLst/>
                <a:latin typeface="+mn-lt"/>
                <a:ea typeface="+mn-ea"/>
                <a:cs typeface="+mn-cs"/>
              </a:rPr>
              <a:t>hr</a:t>
            </a:r>
            <a:r>
              <a:rPr lang="en-US" sz="1200" b="0" i="0" kern="1200" dirty="0">
                <a:solidFill>
                  <a:schemeClr val="tx1"/>
                </a:solidFill>
                <a:effectLst/>
                <a:latin typeface="+mn-lt"/>
                <a:ea typeface="+mn-ea"/>
                <a:cs typeface="+mn-cs"/>
              </a:rPr>
              <a:t>     410 </a:t>
            </a:r>
            <a:r>
              <a:rPr lang="en-US" sz="1200" b="0" i="0" kern="1200" dirty="0" err="1">
                <a:solidFill>
                  <a:schemeClr val="tx1"/>
                </a:solidFill>
                <a:effectLst/>
                <a:latin typeface="+mn-lt"/>
                <a:ea typeface="+mn-ea"/>
                <a:cs typeface="+mn-cs"/>
              </a:rPr>
              <a:t>hr</a:t>
            </a:r>
            <a:r>
              <a:rPr lang="en-US" sz="1200" b="0" i="0" kern="1200" dirty="0">
                <a:solidFill>
                  <a:schemeClr val="tx1"/>
                </a:solidFill>
                <a:effectLst/>
                <a:latin typeface="+mn-lt"/>
                <a:ea typeface="+mn-ea"/>
                <a:cs typeface="+mn-cs"/>
              </a:rPr>
              <a:t>     1200 </a:t>
            </a:r>
            <a:r>
              <a:rPr lang="en-US" sz="1200" b="0" i="0" kern="1200" dirty="0" err="1">
                <a:solidFill>
                  <a:schemeClr val="tx1"/>
                </a:solidFill>
                <a:effectLst/>
                <a:latin typeface="+mn-lt"/>
                <a:ea typeface="+mn-ea"/>
                <a:cs typeface="+mn-cs"/>
              </a:rPr>
              <a:t>hr</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SNR = 20  :  190 </a:t>
            </a:r>
            <a:r>
              <a:rPr lang="en-US" sz="1200" b="0" i="0" kern="1200" dirty="0" err="1">
                <a:solidFill>
                  <a:schemeClr val="tx1"/>
                </a:solidFill>
                <a:effectLst/>
                <a:latin typeface="+mn-lt"/>
                <a:ea typeface="+mn-ea"/>
                <a:cs typeface="+mn-cs"/>
              </a:rPr>
              <a:t>hr</a:t>
            </a:r>
            <a:r>
              <a:rPr lang="en-US" sz="1200" b="0" i="0" kern="1200" dirty="0">
                <a:solidFill>
                  <a:schemeClr val="tx1"/>
                </a:solidFill>
                <a:effectLst/>
                <a:latin typeface="+mn-lt"/>
                <a:ea typeface="+mn-ea"/>
                <a:cs typeface="+mn-cs"/>
              </a:rPr>
              <a:t>     740 </a:t>
            </a:r>
            <a:r>
              <a:rPr lang="en-US" sz="1200" b="0" i="0" kern="1200" dirty="0" err="1">
                <a:solidFill>
                  <a:schemeClr val="tx1"/>
                </a:solidFill>
                <a:effectLst/>
                <a:latin typeface="+mn-lt"/>
                <a:ea typeface="+mn-ea"/>
                <a:cs typeface="+mn-cs"/>
              </a:rPr>
              <a:t>hr</a:t>
            </a:r>
            <a:r>
              <a:rPr lang="en-US" sz="1200" b="0" i="0" kern="1200" dirty="0">
                <a:solidFill>
                  <a:schemeClr val="tx1"/>
                </a:solidFill>
                <a:effectLst/>
                <a:latin typeface="+mn-lt"/>
                <a:ea typeface="+mn-ea"/>
                <a:cs typeface="+mn-cs"/>
              </a:rPr>
              <a:t>     2100 </a:t>
            </a:r>
            <a:r>
              <a:rPr lang="en-US" sz="1200" b="0" i="0" kern="1200" dirty="0" err="1">
                <a:solidFill>
                  <a:schemeClr val="tx1"/>
                </a:solidFill>
                <a:effectLst/>
                <a:latin typeface="+mn-lt"/>
                <a:ea typeface="+mn-ea"/>
                <a:cs typeface="+mn-cs"/>
              </a:rPr>
              <a:t>hr</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I will follow up in a moment with SNR=10 faux noisy spectra.</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-Ty-</a:t>
            </a:r>
          </a:p>
          <a:p>
            <a:endParaRPr lang="en-US" dirty="0"/>
          </a:p>
        </p:txBody>
      </p:sp>
      <p:sp>
        <p:nvSpPr>
          <p:cNvPr id="4" name="Slide Number Placeholder 3"/>
          <p:cNvSpPr>
            <a:spLocks noGrp="1"/>
          </p:cNvSpPr>
          <p:nvPr>
            <p:ph type="sldNum" sz="quarter" idx="10"/>
          </p:nvPr>
        </p:nvSpPr>
        <p:spPr/>
        <p:txBody>
          <a:bodyPr/>
          <a:lstStyle/>
          <a:p>
            <a:fld id="{6A30F12E-C919-6548-A427-52272466C899}" type="slidenum">
              <a:rPr lang="en-US" smtClean="0"/>
              <a:t>11</a:t>
            </a:fld>
            <a:endParaRPr lang="en-US"/>
          </a:p>
        </p:txBody>
      </p:sp>
    </p:spTree>
    <p:extLst>
      <p:ext uri="{BB962C8B-B14F-4D97-AF65-F5344CB8AC3E}">
        <p14:creationId xmlns:p14="http://schemas.microsoft.com/office/powerpoint/2010/main" val="662079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0F12E-C919-6548-A427-52272466C899}" type="slidenum">
              <a:rPr lang="en-US" smtClean="0"/>
              <a:t>12</a:t>
            </a:fld>
            <a:endParaRPr lang="en-US"/>
          </a:p>
        </p:txBody>
      </p:sp>
    </p:spTree>
    <p:extLst>
      <p:ext uri="{BB962C8B-B14F-4D97-AF65-F5344CB8AC3E}">
        <p14:creationId xmlns:p14="http://schemas.microsoft.com/office/powerpoint/2010/main" val="2661002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HabEx</a:t>
            </a:r>
            <a:r>
              <a:rPr lang="en-US" sz="1200" kern="1200" dirty="0">
                <a:solidFill>
                  <a:schemeClr val="tx1"/>
                </a:solidFill>
                <a:effectLst/>
                <a:latin typeface="+mn-lt"/>
                <a:ea typeface="+mn-ea"/>
                <a:cs typeface="+mn-cs"/>
              </a:rPr>
              <a:t> will provide the highest-resolution UV/optical images of any current or planned facility, enabling a broad suite of observatory science. Opportunities range from solar system, to stellar populations, to galaxies, to large-scale structure studies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C750E7C6-4671-BB41-B068-B9922B3293C5}" type="slidenum">
              <a:rPr lang="en-US" smtClean="0"/>
              <a:t>13</a:t>
            </a:fld>
            <a:endParaRPr lang="en-US"/>
          </a:p>
        </p:txBody>
      </p:sp>
    </p:spTree>
    <p:extLst>
      <p:ext uri="{BB962C8B-B14F-4D97-AF65-F5344CB8AC3E}">
        <p14:creationId xmlns:p14="http://schemas.microsoft.com/office/powerpoint/2010/main" val="1324672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more than ten times the effective area of HST-COS, combined with a </a:t>
            </a:r>
            <a:r>
              <a:rPr lang="en-US" sz="1200" kern="1200" dirty="0" err="1">
                <a:solidFill>
                  <a:schemeClr val="tx1"/>
                </a:solidFill>
                <a:effectLst/>
                <a:latin typeface="+mn-lt"/>
                <a:ea typeface="+mn-ea"/>
                <a:cs typeface="+mn-cs"/>
              </a:rPr>
              <a:t>microshutter</a:t>
            </a:r>
            <a:r>
              <a:rPr lang="en-US" sz="1200" kern="1200" dirty="0">
                <a:solidFill>
                  <a:schemeClr val="tx1"/>
                </a:solidFill>
                <a:effectLst/>
                <a:latin typeface="+mn-lt"/>
                <a:ea typeface="+mn-ea"/>
                <a:cs typeface="+mn-cs"/>
              </a:rPr>
              <a:t> array, the </a:t>
            </a:r>
            <a:r>
              <a:rPr lang="en-US" sz="1200" kern="1200" dirty="0" err="1">
                <a:solidFill>
                  <a:schemeClr val="tx1"/>
                </a:solidFill>
                <a:effectLst/>
                <a:latin typeface="+mn-lt"/>
                <a:ea typeface="+mn-ea"/>
                <a:cs typeface="+mn-cs"/>
              </a:rPr>
              <a:t>HabEx</a:t>
            </a:r>
            <a:r>
              <a:rPr lang="en-US" sz="1200" kern="1200" dirty="0">
                <a:solidFill>
                  <a:schemeClr val="tx1"/>
                </a:solidFill>
                <a:effectLst/>
                <a:latin typeface="+mn-lt"/>
                <a:ea typeface="+mn-ea"/>
                <a:cs typeface="+mn-cs"/>
              </a:rPr>
              <a:t> UVS provides several orders of magnitude improved efficiency for UV spectroscopic studies. This will enable the first multiplexed observations of multiple sightlines to a single galaxy, allowing a new probe of the baryon cycle in galaxies.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C750E7C6-4671-BB41-B068-B9922B3293C5}" type="slidenum">
              <a:rPr lang="en-US" smtClean="0"/>
              <a:t>14</a:t>
            </a:fld>
            <a:endParaRPr lang="en-US"/>
          </a:p>
        </p:txBody>
      </p:sp>
    </p:spTree>
    <p:extLst>
      <p:ext uri="{BB962C8B-B14F-4D97-AF65-F5344CB8AC3E}">
        <p14:creationId xmlns:p14="http://schemas.microsoft.com/office/powerpoint/2010/main" val="1695647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solidFill>
                  <a:srgbClr val="FFFFFF"/>
                </a:solidFill>
              </a:rPr>
              <a:t>Probe the CGM and the baryons life cycle                                                        </a:t>
            </a:r>
            <a:endParaRPr lang="en-US" sz="2000" dirty="0">
              <a:solidFill>
                <a:srgbClr val="FF0000"/>
              </a:solidFill>
            </a:endParaRPr>
          </a:p>
          <a:p>
            <a:pPr lvl="1"/>
            <a:r>
              <a:rPr lang="en-US" sz="1400" dirty="0">
                <a:solidFill>
                  <a:srgbClr val="89E0E4"/>
                </a:solidFill>
              </a:rPr>
              <a:t>How do gas and metals cycle in and out of galaxies?</a:t>
            </a:r>
          </a:p>
          <a:p>
            <a:pPr lvl="1"/>
            <a:r>
              <a:rPr lang="en-US" sz="1400" dirty="0">
                <a:solidFill>
                  <a:srgbClr val="89E0E4"/>
                </a:solidFill>
              </a:rPr>
              <a:t>Measure from absorption lines  and abundance of H and metals in  </a:t>
            </a:r>
          </a:p>
          <a:p>
            <a:pPr marL="457200" lvl="1" indent="0">
              <a:buNone/>
            </a:pPr>
            <a:r>
              <a:rPr lang="en-US" sz="1400" dirty="0">
                <a:solidFill>
                  <a:srgbClr val="89E0E4"/>
                </a:solidFill>
              </a:rPr>
              <a:t> various ionization states (e.g. Mg II, </a:t>
            </a:r>
            <a:r>
              <a:rPr lang="en-US" sz="1400" dirty="0" err="1">
                <a:solidFill>
                  <a:srgbClr val="89E0E4"/>
                </a:solidFill>
              </a:rPr>
              <a:t>SiII</a:t>
            </a:r>
            <a:r>
              <a:rPr lang="en-US" sz="1400" dirty="0">
                <a:solidFill>
                  <a:srgbClr val="89E0E4"/>
                </a:solidFill>
              </a:rPr>
              <a:t>, CII, </a:t>
            </a:r>
            <a:r>
              <a:rPr lang="en-US" sz="1400" dirty="0" err="1">
                <a:solidFill>
                  <a:srgbClr val="89E0E4"/>
                </a:solidFill>
              </a:rPr>
              <a:t>SiIII</a:t>
            </a:r>
            <a:r>
              <a:rPr lang="en-US" sz="1400" dirty="0">
                <a:solidFill>
                  <a:srgbClr val="89E0E4"/>
                </a:solidFill>
              </a:rPr>
              <a:t>, </a:t>
            </a:r>
            <a:r>
              <a:rPr lang="en-US" sz="1400" dirty="0" err="1">
                <a:solidFill>
                  <a:srgbClr val="89E0E4"/>
                </a:solidFill>
              </a:rPr>
              <a:t>SiIV</a:t>
            </a:r>
            <a:r>
              <a:rPr lang="en-US" sz="1400" dirty="0">
                <a:solidFill>
                  <a:srgbClr val="89E0E4"/>
                </a:solidFill>
              </a:rPr>
              <a:t>, OVI)</a:t>
            </a:r>
          </a:p>
          <a:p>
            <a:pPr marL="457200" lvl="1" indent="0">
              <a:buNone/>
            </a:pPr>
            <a:r>
              <a:rPr lang="en-US" sz="1400" i="1" dirty="0" err="1">
                <a:solidFill>
                  <a:srgbClr val="FFFFFF"/>
                </a:solidFill>
              </a:rPr>
              <a:t>Reqt</a:t>
            </a:r>
            <a:r>
              <a:rPr lang="en-US" sz="1400" i="1" dirty="0">
                <a:solidFill>
                  <a:srgbClr val="FFFFFF"/>
                </a:solidFill>
              </a:rPr>
              <a:t>:   R&gt; 10</a:t>
            </a:r>
            <a:r>
              <a:rPr lang="en-US" sz="1400" i="1" baseline="30000" dirty="0">
                <a:solidFill>
                  <a:srgbClr val="FFFFFF"/>
                </a:solidFill>
              </a:rPr>
              <a:t>4</a:t>
            </a:r>
            <a:r>
              <a:rPr lang="en-US" sz="1400" i="1" dirty="0">
                <a:solidFill>
                  <a:srgbClr val="FFFFFF"/>
                </a:solidFill>
              </a:rPr>
              <a:t>  far UV spectroscopy of low z galaxies</a:t>
            </a:r>
          </a:p>
          <a:p>
            <a:pPr marL="0" indent="0">
              <a:buNone/>
            </a:pPr>
            <a:endParaRPr lang="en-US" sz="1000" dirty="0">
              <a:solidFill>
                <a:srgbClr val="FFFFFF"/>
              </a:solidFill>
            </a:endParaRPr>
          </a:p>
          <a:p>
            <a:r>
              <a:rPr lang="en-US" sz="2000" dirty="0">
                <a:solidFill>
                  <a:srgbClr val="FFFFFF"/>
                </a:solidFill>
              </a:rPr>
              <a:t>Improve our understanding of galaxy leakiness and reionization </a:t>
            </a:r>
          </a:p>
          <a:p>
            <a:pPr lvl="1"/>
            <a:r>
              <a:rPr lang="en-US" sz="1400" dirty="0">
                <a:solidFill>
                  <a:srgbClr val="89E0E4"/>
                </a:solidFill>
              </a:rPr>
              <a:t>How much H-ionizing LyC radiation escapes from SF galaxies as a function of redshift (z&lt; 3.5) and mass?</a:t>
            </a:r>
          </a:p>
          <a:p>
            <a:pPr lvl="1"/>
            <a:r>
              <a:rPr lang="en-US" sz="1400" dirty="0">
                <a:solidFill>
                  <a:srgbClr val="89E0E4"/>
                </a:solidFill>
                <a:sym typeface="Wingdings"/>
              </a:rPr>
              <a:t>Likely to remain an open question by the end of HST’s lifetime</a:t>
            </a:r>
          </a:p>
          <a:p>
            <a:pPr lvl="1"/>
            <a:r>
              <a:rPr lang="en-US" sz="1400" dirty="0">
                <a:solidFill>
                  <a:srgbClr val="89E0E4"/>
                </a:solidFill>
                <a:sym typeface="Wingdings"/>
              </a:rPr>
              <a:t>Requires high spatial R to mitigate foreground contamination</a:t>
            </a:r>
          </a:p>
          <a:p>
            <a:pPr lvl="1"/>
            <a:r>
              <a:rPr lang="en-US" sz="1400" dirty="0">
                <a:solidFill>
                  <a:srgbClr val="89E0E4"/>
                </a:solidFill>
                <a:sym typeface="Wingdings"/>
              </a:rPr>
              <a:t>Would exploit </a:t>
            </a:r>
            <a:r>
              <a:rPr lang="en-US" sz="1400" dirty="0" err="1">
                <a:solidFill>
                  <a:srgbClr val="89E0E4"/>
                </a:solidFill>
                <a:sym typeface="Wingdings"/>
              </a:rPr>
              <a:t>HabEx</a:t>
            </a:r>
            <a:r>
              <a:rPr lang="en-US" sz="1400" dirty="0">
                <a:solidFill>
                  <a:srgbClr val="89E0E4"/>
                </a:solidFill>
                <a:sym typeface="Wingdings"/>
              </a:rPr>
              <a:t> potential for much higher UV throughput and detector QE than HST,  and for parallel deep field observations</a:t>
            </a:r>
          </a:p>
          <a:p>
            <a:pPr marL="457200" lvl="1" indent="0">
              <a:buNone/>
            </a:pPr>
            <a:r>
              <a:rPr lang="en-US" sz="1400" i="1" dirty="0" err="1">
                <a:solidFill>
                  <a:srgbClr val="FFFFFF"/>
                </a:solidFill>
                <a:sym typeface="Wingdings"/>
              </a:rPr>
              <a:t>Reqt</a:t>
            </a:r>
            <a:r>
              <a:rPr lang="en-US" sz="1400" i="1" dirty="0">
                <a:solidFill>
                  <a:srgbClr val="FFFFFF"/>
                </a:solidFill>
                <a:sym typeface="Wingdings"/>
              </a:rPr>
              <a:t>:  UV MOS 1000 - 4000 </a:t>
            </a:r>
            <a:r>
              <a:rPr lang="en-US" sz="1400" i="1" dirty="0" err="1">
                <a:solidFill>
                  <a:srgbClr val="FFFFFF"/>
                </a:solidFill>
                <a:sym typeface="Wingdings"/>
              </a:rPr>
              <a:t>Å</a:t>
            </a:r>
            <a:r>
              <a:rPr lang="en-US" sz="1400" i="1" dirty="0">
                <a:solidFill>
                  <a:srgbClr val="FFFFFF"/>
                </a:solidFill>
                <a:sym typeface="Wingdings"/>
              </a:rPr>
              <a:t>, R=200, ~4’ </a:t>
            </a:r>
            <a:r>
              <a:rPr lang="en-US" sz="1400" i="1" dirty="0" err="1">
                <a:solidFill>
                  <a:srgbClr val="FFFFFF"/>
                </a:solidFill>
                <a:sym typeface="Wingdings"/>
              </a:rPr>
              <a:t>FoV</a:t>
            </a:r>
            <a:endParaRPr lang="en-US" sz="1400" i="1" dirty="0">
              <a:solidFill>
                <a:srgbClr val="FFFFFF"/>
              </a:solidFill>
              <a:sym typeface="Wingdings"/>
            </a:endParaRPr>
          </a:p>
          <a:p>
            <a:pPr marL="457200" lvl="1" indent="0">
              <a:buNone/>
            </a:pPr>
            <a:r>
              <a:rPr lang="en-US" sz="1200" kern="1200" dirty="0">
                <a:solidFill>
                  <a:schemeClr val="tx1"/>
                </a:solidFill>
                <a:effectLst/>
                <a:latin typeface="+mn-lt"/>
                <a:ea typeface="+mn-ea"/>
                <a:cs typeface="+mn-cs"/>
              </a:rPr>
              <a:t>the nature of reionization and the escape fraction of ionizing radiation from star-forming galaxies</a:t>
            </a:r>
            <a:r>
              <a:rPr lang="en-US" sz="1400" dirty="0">
                <a:effectLst/>
              </a:rPr>
              <a:t> </a:t>
            </a:r>
          </a:p>
          <a:p>
            <a:pPr marL="457200" lvl="1" indent="0">
              <a:buNone/>
            </a:pPr>
            <a:endParaRPr lang="en-US" sz="1400" dirty="0">
              <a:effectLst/>
            </a:endParaRPr>
          </a:p>
          <a:p>
            <a:r>
              <a:rPr lang="en-US" sz="1200" b="1" kern="1200" dirty="0">
                <a:solidFill>
                  <a:schemeClr val="tx1"/>
                </a:solidFill>
                <a:effectLst/>
                <a:latin typeface="+mn-lt"/>
                <a:ea typeface="+mn-ea"/>
                <a:cs typeface="+mn-cs"/>
              </a:rPr>
              <a:t>The major uncertainty for the contribution of galaxies to</a:t>
            </a:r>
          </a:p>
          <a:p>
            <a:r>
              <a:rPr lang="en-US" sz="1200" b="1" kern="1200" dirty="0">
                <a:solidFill>
                  <a:schemeClr val="tx1"/>
                </a:solidFill>
                <a:effectLst/>
                <a:latin typeface="+mn-lt"/>
                <a:ea typeface="+mn-ea"/>
                <a:cs typeface="+mn-cs"/>
              </a:rPr>
              <a:t>reionization is the fraction of ionizing (Lyman continuum)</a:t>
            </a:r>
          </a:p>
          <a:p>
            <a:r>
              <a:rPr lang="en-US" sz="1200" b="1" kern="1200" dirty="0">
                <a:solidFill>
                  <a:schemeClr val="tx1"/>
                </a:solidFill>
                <a:effectLst/>
                <a:latin typeface="+mn-lt"/>
                <a:ea typeface="+mn-ea"/>
                <a:cs typeface="+mn-cs"/>
              </a:rPr>
              <a:t>photons which escape galaxies, and thus can </a:t>
            </a:r>
            <a:r>
              <a:rPr lang="en-US" sz="1200" b="1" kern="1200" dirty="0" err="1">
                <a:solidFill>
                  <a:schemeClr val="tx1"/>
                </a:solidFill>
                <a:effectLst/>
                <a:latin typeface="+mn-lt"/>
                <a:ea typeface="+mn-ea"/>
                <a:cs typeface="+mn-cs"/>
              </a:rPr>
              <a:t>reionize</a:t>
            </a:r>
            <a:r>
              <a:rPr lang="en-US" sz="1200" b="1" kern="1200" dirty="0">
                <a:solidFill>
                  <a:schemeClr val="tx1"/>
                </a:solidFill>
                <a:effectLst/>
                <a:latin typeface="+mn-lt"/>
                <a:ea typeface="+mn-ea"/>
                <a:cs typeface="+mn-cs"/>
              </a:rPr>
              <a:t> the IGM.</a:t>
            </a:r>
          </a:p>
          <a:p>
            <a:pPr marL="457200" lvl="1" indent="0">
              <a:buNone/>
            </a:pPr>
            <a:endParaRPr lang="en-US" sz="1400" i="1" dirty="0">
              <a:solidFill>
                <a:srgbClr val="FFFFFF"/>
              </a:solidFill>
              <a:sym typeface="Wingdings"/>
            </a:endParaRPr>
          </a:p>
          <a:p>
            <a:endParaRPr lang="en-US" dirty="0"/>
          </a:p>
        </p:txBody>
      </p:sp>
      <p:sp>
        <p:nvSpPr>
          <p:cNvPr id="4" name="Slide Number Placeholder 3"/>
          <p:cNvSpPr>
            <a:spLocks noGrp="1"/>
          </p:cNvSpPr>
          <p:nvPr>
            <p:ph type="sldNum" sz="quarter" idx="10"/>
          </p:nvPr>
        </p:nvSpPr>
        <p:spPr/>
        <p:txBody>
          <a:bodyPr/>
          <a:lstStyle/>
          <a:p>
            <a:fld id="{C750E7C6-4671-BB41-B068-B9922B3293C5}" type="slidenum">
              <a:rPr lang="en-US" smtClean="0"/>
              <a:t>15</a:t>
            </a:fld>
            <a:endParaRPr lang="en-US"/>
          </a:p>
        </p:txBody>
      </p:sp>
    </p:spTree>
    <p:extLst>
      <p:ext uri="{BB962C8B-B14F-4D97-AF65-F5344CB8AC3E}">
        <p14:creationId xmlns:p14="http://schemas.microsoft.com/office/powerpoint/2010/main" val="1987922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few stars on the target list take by far the most time to observe. By removing the last few stars from the exoplanet survey target list, we can gain back a lot of time, while only reducing the probability of detecting and Earth-like exoplanet minimally. Increasing the GO time to 50% for this architecture reduced the simulated </a:t>
            </a:r>
            <a:r>
              <a:rPr lang="en-US" dirty="0" err="1"/>
              <a:t>exo</a:t>
            </a:r>
            <a:r>
              <a:rPr lang="en-US" dirty="0"/>
              <a:t>-Earth yield by only two – it went from 12 to 10 </a:t>
            </a:r>
            <a:r>
              <a:rPr lang="en-US" dirty="0" err="1"/>
              <a:t>exo</a:t>
            </a:r>
            <a:r>
              <a:rPr lang="en-US" dirty="0"/>
              <a:t>-Earths. So those final two </a:t>
            </a:r>
            <a:r>
              <a:rPr lang="en-US" dirty="0" err="1"/>
              <a:t>exo</a:t>
            </a:r>
            <a:r>
              <a:rPr lang="en-US" dirty="0"/>
              <a:t>-Earths were taking 25% of the HabEx primary 5 year mission to observe. There is an enormous amount of GO science that can be achieved in that </a:t>
            </a:r>
            <a:r>
              <a:rPr lang="en-US"/>
              <a:t>same time. </a:t>
            </a:r>
            <a:endParaRPr lang="en-US" dirty="0"/>
          </a:p>
        </p:txBody>
      </p:sp>
      <p:sp>
        <p:nvSpPr>
          <p:cNvPr id="4" name="Slide Number Placeholder 3"/>
          <p:cNvSpPr>
            <a:spLocks noGrp="1"/>
          </p:cNvSpPr>
          <p:nvPr>
            <p:ph type="sldNum" sz="quarter" idx="10"/>
          </p:nvPr>
        </p:nvSpPr>
        <p:spPr/>
        <p:txBody>
          <a:bodyPr/>
          <a:lstStyle/>
          <a:p>
            <a:fld id="{C750E7C6-4671-BB41-B068-B9922B3293C5}" type="slidenum">
              <a:rPr lang="en-US" smtClean="0"/>
              <a:t>16</a:t>
            </a:fld>
            <a:endParaRPr lang="en-US"/>
          </a:p>
        </p:txBody>
      </p:sp>
    </p:spTree>
    <p:extLst>
      <p:ext uri="{BB962C8B-B14F-4D97-AF65-F5344CB8AC3E}">
        <p14:creationId xmlns:p14="http://schemas.microsoft.com/office/powerpoint/2010/main" val="3252828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50E7C6-4671-BB41-B068-B9922B3293C5}" type="slidenum">
              <a:rPr lang="en-US" smtClean="0"/>
              <a:t>17</a:t>
            </a:fld>
            <a:endParaRPr lang="en-US"/>
          </a:p>
        </p:txBody>
      </p:sp>
    </p:spTree>
    <p:extLst>
      <p:ext uri="{BB962C8B-B14F-4D97-AF65-F5344CB8AC3E}">
        <p14:creationId xmlns:p14="http://schemas.microsoft.com/office/powerpoint/2010/main" val="1358316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real estate, it’s all about location. The astrophysics equivalent could be all about aperture size. </a:t>
            </a:r>
          </a:p>
        </p:txBody>
      </p:sp>
      <p:sp>
        <p:nvSpPr>
          <p:cNvPr id="4" name="Slide Number Placeholder 3"/>
          <p:cNvSpPr>
            <a:spLocks noGrp="1"/>
          </p:cNvSpPr>
          <p:nvPr>
            <p:ph type="sldNum" sz="quarter" idx="10"/>
          </p:nvPr>
        </p:nvSpPr>
        <p:spPr/>
        <p:txBody>
          <a:bodyPr/>
          <a:lstStyle/>
          <a:p>
            <a:fld id="{C750E7C6-4671-BB41-B068-B9922B3293C5}" type="slidenum">
              <a:rPr lang="en-US" smtClean="0"/>
              <a:t>18</a:t>
            </a:fld>
            <a:endParaRPr lang="en-US"/>
          </a:p>
        </p:txBody>
      </p:sp>
    </p:spTree>
    <p:extLst>
      <p:ext uri="{BB962C8B-B14F-4D97-AF65-F5344CB8AC3E}">
        <p14:creationId xmlns:p14="http://schemas.microsoft.com/office/powerpoint/2010/main" val="1956604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real estate, it’s all about location. The astrophysics equivalent could be all about aperture size. </a:t>
            </a:r>
          </a:p>
        </p:txBody>
      </p:sp>
      <p:sp>
        <p:nvSpPr>
          <p:cNvPr id="4" name="Slide Number Placeholder 3"/>
          <p:cNvSpPr>
            <a:spLocks noGrp="1"/>
          </p:cNvSpPr>
          <p:nvPr>
            <p:ph type="sldNum" sz="quarter" idx="10"/>
          </p:nvPr>
        </p:nvSpPr>
        <p:spPr/>
        <p:txBody>
          <a:bodyPr/>
          <a:lstStyle/>
          <a:p>
            <a:fld id="{C750E7C6-4671-BB41-B068-B9922B3293C5}" type="slidenum">
              <a:rPr lang="en-US" smtClean="0"/>
              <a:t>19</a:t>
            </a:fld>
            <a:endParaRPr lang="en-US"/>
          </a:p>
        </p:txBody>
      </p:sp>
    </p:spTree>
    <p:extLst>
      <p:ext uri="{BB962C8B-B14F-4D97-AF65-F5344CB8AC3E}">
        <p14:creationId xmlns:p14="http://schemas.microsoft.com/office/powerpoint/2010/main" val="1591421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50E7C6-4671-BB41-B068-B9922B3293C5}" type="slidenum">
              <a:rPr lang="en-US" smtClean="0"/>
              <a:t>21</a:t>
            </a:fld>
            <a:endParaRPr lang="en-US"/>
          </a:p>
        </p:txBody>
      </p:sp>
    </p:spTree>
    <p:extLst>
      <p:ext uri="{BB962C8B-B14F-4D97-AF65-F5344CB8AC3E}">
        <p14:creationId xmlns:p14="http://schemas.microsoft.com/office/powerpoint/2010/main" val="461048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5DF9EA-CA17-A84E-AB26-3B683ECFA656}" type="slidenum">
              <a:rPr lang="en-US" smtClean="0"/>
              <a:t>2</a:t>
            </a:fld>
            <a:endParaRPr lang="en-US"/>
          </a:p>
        </p:txBody>
      </p:sp>
    </p:spTree>
    <p:extLst>
      <p:ext uri="{BB962C8B-B14F-4D97-AF65-F5344CB8AC3E}">
        <p14:creationId xmlns:p14="http://schemas.microsoft.com/office/powerpoint/2010/main" val="1103215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although we are still working out the details of many of these processes, there has been progress in at least arriving at a broad consensus about which physical processes are likely to be important for shaping galaxy properties. these include: accretion of gas from the ‘cosmic web’, which dominates the growth of low-mass galaxies, and growth through mergers, which is important for the growth of massive galaxies; heating and winds from stars and supernovae (low-mass), and heating and winds from accreting black holes, important for massive galaxies.</a:t>
            </a:r>
            <a:endParaRPr lang="en-US" dirty="0"/>
          </a:p>
        </p:txBody>
      </p:sp>
      <p:sp>
        <p:nvSpPr>
          <p:cNvPr id="4" name="Slide Number Placeholder 3"/>
          <p:cNvSpPr>
            <a:spLocks noGrp="1"/>
          </p:cNvSpPr>
          <p:nvPr>
            <p:ph type="sldNum" sz="quarter" idx="10"/>
          </p:nvPr>
        </p:nvSpPr>
        <p:spPr/>
        <p:txBody>
          <a:bodyPr/>
          <a:lstStyle/>
          <a:p>
            <a:fld id="{3FECFB20-4292-2C46-AE00-8D865EB32C91}" type="slidenum">
              <a:rPr lang="en-US" smtClean="0"/>
              <a:t>22</a:t>
            </a:fld>
            <a:endParaRPr lang="en-US"/>
          </a:p>
        </p:txBody>
      </p:sp>
    </p:spTree>
    <p:extLst>
      <p:ext uri="{BB962C8B-B14F-4D97-AF65-F5344CB8AC3E}">
        <p14:creationId xmlns:p14="http://schemas.microsoft.com/office/powerpoint/2010/main" val="724962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 uncertainty for the contribution of galaxies to </a:t>
            </a:r>
            <a:r>
              <a:rPr lang="en-US" dirty="0" err="1"/>
              <a:t>reionization</a:t>
            </a:r>
            <a:r>
              <a:rPr lang="en-US" dirty="0"/>
              <a:t> is the fraction of ionizing (LYC) photons which escape </a:t>
            </a:r>
            <a:r>
              <a:rPr lang="en-US" dirty="0" err="1"/>
              <a:t>gaalxies</a:t>
            </a:r>
            <a:r>
              <a:rPr lang="en-US" dirty="0"/>
              <a:t>, and thus can </a:t>
            </a:r>
            <a:r>
              <a:rPr lang="en-US" dirty="0" err="1"/>
              <a:t>reionize</a:t>
            </a:r>
            <a:r>
              <a:rPr lang="en-US" dirty="0"/>
              <a:t> the IGM</a:t>
            </a:r>
          </a:p>
          <a:p>
            <a:endParaRPr lang="en-US" dirty="0"/>
          </a:p>
          <a:p>
            <a:r>
              <a:rPr lang="en-US" dirty="0" err="1"/>
              <a:t>Werk</a:t>
            </a:r>
            <a:r>
              <a:rPr lang="en-US" dirty="0"/>
              <a:t> et al. 2014: COS-halos survey: the baryons and metals in the CGM likely exceed those in stars and the ISM. </a:t>
            </a:r>
            <a:r>
              <a:rPr lang="en-US" sz="1200" b="0" i="0" u="none" strike="noStrike" kern="1200" baseline="0" dirty="0">
                <a:solidFill>
                  <a:schemeClr val="tx1"/>
                </a:solidFill>
                <a:latin typeface="+mn-lt"/>
                <a:ea typeface="+mn-ea"/>
                <a:cs typeface="+mn-cs"/>
              </a:rPr>
              <a:t>Galaxies (or is it galaxy halos?) may not be baryon-depleted at all relative to the</a:t>
            </a:r>
          </a:p>
          <a:p>
            <a:r>
              <a:rPr lang="en-US" sz="1200" b="0" i="0" u="none" strike="noStrike" kern="1200" baseline="0" dirty="0">
                <a:solidFill>
                  <a:schemeClr val="tx1"/>
                </a:solidFill>
                <a:latin typeface="+mn-lt"/>
                <a:ea typeface="+mn-ea"/>
                <a:cs typeface="+mn-cs"/>
              </a:rPr>
              <a:t>cosmological baryon fraction (COS: HST Cosmic Origins Spectrograph).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50 mas </a:t>
            </a:r>
            <a:r>
              <a:rPr lang="en-US" sz="1200" b="0" i="0" u="none" strike="noStrike" kern="1200" baseline="0" dirty="0" err="1">
                <a:solidFill>
                  <a:schemeClr val="tx1"/>
                </a:solidFill>
                <a:latin typeface="+mn-lt"/>
                <a:ea typeface="+mn-ea"/>
                <a:cs typeface="+mn-cs"/>
              </a:rPr>
              <a:t>resoltuion</a:t>
            </a:r>
            <a:r>
              <a:rPr lang="en-US" sz="1200" b="0" i="0" u="none" strike="noStrike" kern="1200" baseline="0" dirty="0">
                <a:solidFill>
                  <a:schemeClr val="tx1"/>
                </a:solidFill>
                <a:latin typeface="+mn-lt"/>
                <a:ea typeface="+mn-ea"/>
                <a:cs typeface="+mn-cs"/>
              </a:rPr>
              <a:t> to avoid source confusion and resolve individual stars</a:t>
            </a:r>
            <a:endParaRPr lang="en-US" dirty="0"/>
          </a:p>
        </p:txBody>
      </p:sp>
      <p:sp>
        <p:nvSpPr>
          <p:cNvPr id="4" name="Slide Number Placeholder 3"/>
          <p:cNvSpPr>
            <a:spLocks noGrp="1"/>
          </p:cNvSpPr>
          <p:nvPr>
            <p:ph type="sldNum" sz="quarter" idx="10"/>
          </p:nvPr>
        </p:nvSpPr>
        <p:spPr/>
        <p:txBody>
          <a:bodyPr/>
          <a:lstStyle/>
          <a:p>
            <a:fld id="{395DF9EA-CA17-A84E-AB26-3B683ECFA656}" type="slidenum">
              <a:rPr lang="en-US" smtClean="0"/>
              <a:t>23</a:t>
            </a:fld>
            <a:endParaRPr lang="en-US"/>
          </a:p>
        </p:txBody>
      </p:sp>
    </p:spTree>
    <p:extLst>
      <p:ext uri="{BB962C8B-B14F-4D97-AF65-F5344CB8AC3E}">
        <p14:creationId xmlns:p14="http://schemas.microsoft.com/office/powerpoint/2010/main" val="1097085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530-670nm, searching for O3) and a red 20% filter (695-850nm</a:t>
            </a:r>
            <a:endParaRPr lang="en-US" dirty="0"/>
          </a:p>
        </p:txBody>
      </p:sp>
      <p:sp>
        <p:nvSpPr>
          <p:cNvPr id="4" name="Slide Number Placeholder 3"/>
          <p:cNvSpPr>
            <a:spLocks noGrp="1"/>
          </p:cNvSpPr>
          <p:nvPr>
            <p:ph type="sldNum" sz="quarter" idx="10"/>
          </p:nvPr>
        </p:nvSpPr>
        <p:spPr/>
        <p:txBody>
          <a:bodyPr/>
          <a:lstStyle/>
          <a:p>
            <a:fld id="{6A30F12E-C919-6548-A427-52272466C899}" type="slidenum">
              <a:rPr lang="en-US" smtClean="0"/>
              <a:t>27</a:t>
            </a:fld>
            <a:endParaRPr lang="en-US"/>
          </a:p>
        </p:txBody>
      </p:sp>
    </p:spTree>
    <p:extLst>
      <p:ext uri="{BB962C8B-B14F-4D97-AF65-F5344CB8AC3E}">
        <p14:creationId xmlns:p14="http://schemas.microsoft.com/office/powerpoint/2010/main" val="3964890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530-670nm, searching for O3) and a red 20% filter (695-850nm</a:t>
            </a:r>
            <a:endParaRPr lang="en-US" dirty="0"/>
          </a:p>
        </p:txBody>
      </p:sp>
      <p:sp>
        <p:nvSpPr>
          <p:cNvPr id="4" name="Slide Number Placeholder 3"/>
          <p:cNvSpPr>
            <a:spLocks noGrp="1"/>
          </p:cNvSpPr>
          <p:nvPr>
            <p:ph type="sldNum" sz="quarter" idx="10"/>
          </p:nvPr>
        </p:nvSpPr>
        <p:spPr/>
        <p:txBody>
          <a:bodyPr/>
          <a:lstStyle/>
          <a:p>
            <a:fld id="{6A30F12E-C919-6548-A427-52272466C899}" type="slidenum">
              <a:rPr lang="en-US" smtClean="0"/>
              <a:t>28</a:t>
            </a:fld>
            <a:endParaRPr lang="en-US"/>
          </a:p>
        </p:txBody>
      </p:sp>
    </p:spTree>
    <p:extLst>
      <p:ext uri="{BB962C8B-B14F-4D97-AF65-F5344CB8AC3E}">
        <p14:creationId xmlns:p14="http://schemas.microsoft.com/office/powerpoint/2010/main" val="953319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50E7C6-4671-BB41-B068-B9922B3293C5}" type="slidenum">
              <a:rPr lang="en-US" smtClean="0"/>
              <a:t>33</a:t>
            </a:fld>
            <a:endParaRPr lang="en-US"/>
          </a:p>
        </p:txBody>
      </p:sp>
    </p:spTree>
    <p:extLst>
      <p:ext uri="{BB962C8B-B14F-4D97-AF65-F5344CB8AC3E}">
        <p14:creationId xmlns:p14="http://schemas.microsoft.com/office/powerpoint/2010/main" val="1131395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0F12E-C919-6548-A427-52272466C899}" type="slidenum">
              <a:rPr lang="en-US" smtClean="0"/>
              <a:t>34</a:t>
            </a:fld>
            <a:endParaRPr lang="en-US"/>
          </a:p>
        </p:txBody>
      </p:sp>
    </p:spTree>
    <p:extLst>
      <p:ext uri="{BB962C8B-B14F-4D97-AF65-F5344CB8AC3E}">
        <p14:creationId xmlns:p14="http://schemas.microsoft.com/office/powerpoint/2010/main" val="2448074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30F12E-C919-6548-A427-52272466C899}" type="slidenum">
              <a:rPr lang="en-US" smtClean="0"/>
              <a:t>35</a:t>
            </a:fld>
            <a:endParaRPr lang="en-US"/>
          </a:p>
        </p:txBody>
      </p:sp>
    </p:spTree>
    <p:extLst>
      <p:ext uri="{BB962C8B-B14F-4D97-AF65-F5344CB8AC3E}">
        <p14:creationId xmlns:p14="http://schemas.microsoft.com/office/powerpoint/2010/main" val="18373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Figure 4.2-8. Model spectra of mini-</a:t>
            </a:r>
            <a:r>
              <a:rPr lang="en-US" sz="1200" kern="1200" dirty="0" err="1">
                <a:solidFill>
                  <a:schemeClr val="tx1"/>
                </a:solidFill>
                <a:effectLst/>
                <a:latin typeface="+mn-lt"/>
                <a:ea typeface="+mn-ea"/>
                <a:cs typeface="+mn-cs"/>
              </a:rPr>
              <a:t>Neptunes</a:t>
            </a:r>
            <a:r>
              <a:rPr lang="en-US" sz="1200" kern="1200" dirty="0">
                <a:solidFill>
                  <a:schemeClr val="tx1"/>
                </a:solidFill>
                <a:effectLst/>
                <a:latin typeface="+mn-lt"/>
                <a:ea typeface="+mn-ea"/>
                <a:cs typeface="+mn-cs"/>
              </a:rPr>
              <a:t> with cloud-free,</a:t>
            </a:r>
          </a:p>
          <a:p>
            <a:r>
              <a:rPr lang="en-US" sz="1200" kern="1200" dirty="0">
                <a:solidFill>
                  <a:schemeClr val="tx1"/>
                </a:solidFill>
                <a:effectLst/>
                <a:latin typeface="+mn-lt"/>
                <a:ea typeface="+mn-ea"/>
                <a:cs typeface="+mn-cs"/>
              </a:rPr>
              <a:t>soot aerosols or sulfide/salt clouds seen in transit transmission</a:t>
            </a:r>
          </a:p>
          <a:p>
            <a:r>
              <a:rPr lang="en-US" sz="1200" kern="1200" dirty="0">
                <a:solidFill>
                  <a:schemeClr val="tx1"/>
                </a:solidFill>
                <a:effectLst/>
                <a:latin typeface="+mn-lt"/>
                <a:ea typeface="+mn-ea"/>
                <a:cs typeface="+mn-cs"/>
              </a:rPr>
              <a:t>(top) and direct imaging (bottom). The curves are normalized</a:t>
            </a:r>
          </a:p>
          <a:p>
            <a:r>
              <a:rPr lang="en-US" sz="1200" kern="1200" dirty="0">
                <a:solidFill>
                  <a:schemeClr val="tx1"/>
                </a:solidFill>
                <a:effectLst/>
                <a:latin typeface="+mn-lt"/>
                <a:ea typeface="+mn-ea"/>
                <a:cs typeface="+mn-cs"/>
              </a:rPr>
              <a:t>to show the ratio of the spectrum to the average flux over the</a:t>
            </a:r>
          </a:p>
          <a:p>
            <a:r>
              <a:rPr lang="en-US" sz="1200" kern="1200" dirty="0">
                <a:solidFill>
                  <a:schemeClr val="tx1"/>
                </a:solidFill>
                <a:effectLst/>
                <a:latin typeface="+mn-lt"/>
                <a:ea typeface="+mn-ea"/>
                <a:cs typeface="+mn-cs"/>
              </a:rPr>
              <a:t>wavelength range shown. Direct imaging, with its shorter,</a:t>
            </a:r>
          </a:p>
          <a:p>
            <a:r>
              <a:rPr lang="en-US" sz="1200" kern="1200" dirty="0">
                <a:solidFill>
                  <a:schemeClr val="tx1"/>
                </a:solidFill>
                <a:effectLst/>
                <a:latin typeface="+mn-lt"/>
                <a:ea typeface="+mn-ea"/>
                <a:cs typeface="+mn-cs"/>
              </a:rPr>
              <a:t>more direct path length probes deeper into a planetary</a:t>
            </a:r>
          </a:p>
          <a:p>
            <a:r>
              <a:rPr lang="en-US" sz="1200" kern="1200" dirty="0">
                <a:solidFill>
                  <a:schemeClr val="tx1"/>
                </a:solidFill>
                <a:effectLst/>
                <a:latin typeface="+mn-lt"/>
                <a:ea typeface="+mn-ea"/>
                <a:cs typeface="+mn-cs"/>
              </a:rPr>
              <a:t>atmosphere than the glancing path seen in transit</a:t>
            </a:r>
          </a:p>
          <a:p>
            <a:r>
              <a:rPr lang="en-US" sz="1200" kern="1200" dirty="0">
                <a:solidFill>
                  <a:schemeClr val="tx1"/>
                </a:solidFill>
                <a:effectLst/>
                <a:latin typeface="+mn-lt"/>
                <a:ea typeface="+mn-ea"/>
                <a:cs typeface="+mn-cs"/>
              </a:rPr>
              <a:t>transmission. Direct imaging therefore provides a superior</a:t>
            </a:r>
          </a:p>
          <a:p>
            <a:r>
              <a:rPr lang="en-US" sz="1200" kern="1200" dirty="0">
                <a:solidFill>
                  <a:schemeClr val="tx1"/>
                </a:solidFill>
                <a:effectLst/>
                <a:latin typeface="+mn-lt"/>
                <a:ea typeface="+mn-ea"/>
                <a:cs typeface="+mn-cs"/>
              </a:rPr>
              <a:t>opportunity to probe the bulk of the </a:t>
            </a:r>
            <a:r>
              <a:rPr lang="en-US" sz="1200" kern="1200" dirty="0" err="1">
                <a:solidFill>
                  <a:schemeClr val="tx1"/>
                </a:solidFill>
                <a:effectLst/>
                <a:latin typeface="+mn-lt"/>
                <a:ea typeface="+mn-ea"/>
                <a:cs typeface="+mn-cs"/>
              </a:rPr>
              <a:t>plnaetary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A30F12E-C919-6548-A427-52272466C899}" type="slidenum">
              <a:rPr lang="en-US" smtClean="0"/>
              <a:t>37</a:t>
            </a:fld>
            <a:endParaRPr lang="en-US"/>
          </a:p>
        </p:txBody>
      </p:sp>
    </p:spTree>
    <p:extLst>
      <p:ext uri="{BB962C8B-B14F-4D97-AF65-F5344CB8AC3E}">
        <p14:creationId xmlns:p14="http://schemas.microsoft.com/office/powerpoint/2010/main" val="3805261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Glint figure=</a:t>
            </a:r>
            <a:r>
              <a:rPr lang="en-US" baseline="0" dirty="0"/>
              <a:t> photometry in the 1-1.1 micron region</a:t>
            </a:r>
          </a:p>
          <a:p>
            <a:endParaRPr lang="en-US" b="1" baseline="0" dirty="0"/>
          </a:p>
          <a:p>
            <a:pPr marL="800100" lvl="1" indent="-342900">
              <a:buFont typeface="Courier New" charset="0"/>
              <a:buChar char="o"/>
            </a:pPr>
            <a:r>
              <a:rPr lang="en-US" sz="1400" b="1" dirty="0"/>
              <a:t>Water is one of the few requirements shared by all life on Earth, </a:t>
            </a:r>
          </a:p>
          <a:p>
            <a:pPr marL="800100" lvl="1" indent="-342900">
              <a:buFont typeface="Courier New" charset="0"/>
              <a:buChar char="o"/>
            </a:pPr>
            <a:r>
              <a:rPr lang="en-US" sz="1400" b="1" dirty="0"/>
              <a:t>Life is ubiquitous on Earth where appropriate amounts of water can be found </a:t>
            </a:r>
          </a:p>
          <a:p>
            <a:pPr marL="800100" lvl="1" indent="-342900">
              <a:buFont typeface="Courier New" charset="0"/>
              <a:buChar char="o"/>
            </a:pPr>
            <a:r>
              <a:rPr lang="en-US" sz="1400" dirty="0"/>
              <a:t>Search for exoplanets with global water reservoirs, ideally at the surface where biology might communicate with the planet’s atm.</a:t>
            </a:r>
          </a:p>
          <a:p>
            <a:pPr marL="800100" lvl="1" indent="-342900">
              <a:buFont typeface="Courier New" charset="0"/>
              <a:buChar char="o"/>
            </a:pPr>
            <a:r>
              <a:rPr lang="en-US" sz="1400" dirty="0"/>
              <a:t>Presence of liquid water oceans on exoplanets must be confirmed through direct imaging, photometry and spectroscopy. </a:t>
            </a:r>
          </a:p>
          <a:p>
            <a:pPr marL="800100" lvl="1" indent="-342900">
              <a:buFont typeface="Courier New" charset="0"/>
              <a:buChar char="o"/>
            </a:pPr>
            <a:r>
              <a:rPr lang="en-US" sz="1400" dirty="0"/>
              <a:t>Look for water vapor broad absorption features from 0.9 µm to 1.8 µm </a:t>
            </a:r>
            <a:r>
              <a:rPr lang="en-US" sz="1400" dirty="0">
                <a:sym typeface="Wingdings"/>
              </a:rPr>
              <a:t> seeing l different features also helps confirming detection and measuring abundances. </a:t>
            </a:r>
            <a:endParaRPr lang="en-US" sz="1400" dirty="0"/>
          </a:p>
          <a:p>
            <a:pPr marL="800100" lvl="1" indent="-342900">
              <a:buFont typeface="Courier New" charset="0"/>
              <a:buChar char="o"/>
            </a:pPr>
            <a:r>
              <a:rPr lang="en-US" sz="1400" dirty="0"/>
              <a:t>Identifying liquid water oceans at the surface is another story:</a:t>
            </a:r>
          </a:p>
          <a:p>
            <a:pPr marL="1257300" lvl="2" indent="-342900">
              <a:buFont typeface="Courier New" charset="0"/>
              <a:buChar char="o"/>
            </a:pPr>
            <a:r>
              <a:rPr lang="en-US" sz="1400" dirty="0"/>
              <a:t>Requires phase dependent photometry to identify possible “glint” brightening effects or strongly polarized signal from ocean reflection</a:t>
            </a:r>
            <a:endParaRPr lang="en-US" sz="1200" dirty="0"/>
          </a:p>
          <a:p>
            <a:endParaRPr lang="en-US" dirty="0"/>
          </a:p>
        </p:txBody>
      </p:sp>
      <p:sp>
        <p:nvSpPr>
          <p:cNvPr id="4" name="Slide Number Placeholder 3"/>
          <p:cNvSpPr>
            <a:spLocks noGrp="1"/>
          </p:cNvSpPr>
          <p:nvPr>
            <p:ph type="sldNum" sz="quarter" idx="10"/>
          </p:nvPr>
        </p:nvSpPr>
        <p:spPr/>
        <p:txBody>
          <a:bodyPr/>
          <a:lstStyle/>
          <a:p>
            <a:fld id="{6A30F12E-C919-6548-A427-52272466C899}" type="slidenum">
              <a:rPr lang="en-US" smtClean="0"/>
              <a:t>38</a:t>
            </a:fld>
            <a:endParaRPr lang="en-US"/>
          </a:p>
        </p:txBody>
      </p:sp>
    </p:spTree>
    <p:extLst>
      <p:ext uri="{BB962C8B-B14F-4D97-AF65-F5344CB8AC3E}">
        <p14:creationId xmlns:p14="http://schemas.microsoft.com/office/powerpoint/2010/main" val="2044802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N2O is nitrous oxide</a:t>
            </a:r>
          </a:p>
          <a:p>
            <a:endParaRPr lang="en-US" dirty="0"/>
          </a:p>
          <a:p>
            <a:r>
              <a:rPr lang="en-US" dirty="0"/>
              <a:t>Read </a:t>
            </a:r>
            <a:r>
              <a:rPr lang="en-US" dirty="0" err="1"/>
              <a:t>Shawn;s</a:t>
            </a:r>
            <a:r>
              <a:rPr lang="en-US" dirty="0"/>
              <a:t> discussion of C to O ratio??</a:t>
            </a:r>
          </a:p>
          <a:p>
            <a:r>
              <a:rPr lang="en-US" dirty="0"/>
              <a:t>If there is a lot of CO2, </a:t>
            </a:r>
            <a:r>
              <a:rPr lang="en-US" dirty="0" err="1"/>
              <a:t>codl</a:t>
            </a:r>
            <a:r>
              <a:rPr lang="en-US" dirty="0"/>
              <a:t> there be a lot of abiotic O2? </a:t>
            </a:r>
          </a:p>
          <a:p>
            <a:endParaRPr lang="en-US" dirty="0"/>
          </a:p>
          <a:p>
            <a:r>
              <a:rPr lang="en-US" sz="1200" b="0" i="0" kern="1200" dirty="0">
                <a:solidFill>
                  <a:schemeClr val="tx1"/>
                </a:solidFill>
                <a:effectLst/>
                <a:latin typeface="+mn-lt"/>
                <a:ea typeface="+mn-ea"/>
                <a:cs typeface="+mn-cs"/>
              </a:rPr>
              <a:t>Beyond oxygen, astronomers also consider a wide range of other </a:t>
            </a:r>
            <a:r>
              <a:rPr lang="en-US" sz="1200" b="0" i="0" kern="1200" dirty="0" err="1">
                <a:solidFill>
                  <a:schemeClr val="tx1"/>
                </a:solidFill>
                <a:effectLst/>
                <a:latin typeface="+mn-lt"/>
                <a:ea typeface="+mn-ea"/>
                <a:cs typeface="+mn-cs"/>
              </a:rPr>
              <a:t>biosignature</a:t>
            </a:r>
            <a:r>
              <a:rPr lang="en-US" sz="1200" b="0" i="0" kern="1200" dirty="0">
                <a:solidFill>
                  <a:schemeClr val="tx1"/>
                </a:solidFill>
                <a:effectLst/>
                <a:latin typeface="+mn-lt"/>
                <a:ea typeface="+mn-ea"/>
                <a:cs typeface="+mn-cs"/>
              </a:rPr>
              <a:t> gases, including methane, nitrous oxide, dimethyl sulfide, </a:t>
            </a:r>
            <a:endParaRPr lang="en-US" dirty="0"/>
          </a:p>
        </p:txBody>
      </p:sp>
      <p:sp>
        <p:nvSpPr>
          <p:cNvPr id="4" name="Slide Number Placeholder 3"/>
          <p:cNvSpPr>
            <a:spLocks noGrp="1"/>
          </p:cNvSpPr>
          <p:nvPr>
            <p:ph type="sldNum" sz="quarter" idx="10"/>
          </p:nvPr>
        </p:nvSpPr>
        <p:spPr/>
        <p:txBody>
          <a:bodyPr/>
          <a:lstStyle/>
          <a:p>
            <a:fld id="{6A30F12E-C919-6548-A427-52272466C899}" type="slidenum">
              <a:rPr lang="en-US" smtClean="0"/>
              <a:t>39</a:t>
            </a:fld>
            <a:endParaRPr lang="en-US"/>
          </a:p>
        </p:txBody>
      </p:sp>
    </p:spTree>
    <p:extLst>
      <p:ext uri="{BB962C8B-B14F-4D97-AF65-F5344CB8AC3E}">
        <p14:creationId xmlns:p14="http://schemas.microsoft.com/office/powerpoint/2010/main" val="2407977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devoted to a specific proposed potential flagship mission to be launched in the post-JWST, post-WFIRST era, </a:t>
            </a:r>
            <a:r>
              <a:rPr lang="en-US" dirty="0" err="1"/>
              <a:t>i.e</a:t>
            </a:r>
            <a:r>
              <a:rPr lang="en-US" dirty="0"/>
              <a:t> for a launch in the mid to late2030’s.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Habitable Exoplanet Imaging Mission </a:t>
            </a:r>
            <a:r>
              <a:rPr lang="en-US" sz="1200" b="1" dirty="0"/>
              <a:t>(</a:t>
            </a:r>
            <a:r>
              <a:rPr lang="en-US" sz="1200" b="1" dirty="0" err="1"/>
              <a:t>HabEx</a:t>
            </a:r>
            <a:r>
              <a:rPr lang="en-US" sz="1200" b="1" dirty="0"/>
              <a:t>) </a:t>
            </a:r>
            <a:r>
              <a:rPr lang="en-US" sz="1200" dirty="0"/>
              <a:t>is one of them</a:t>
            </a:r>
            <a:endParaRPr lang="en-US" dirty="0"/>
          </a:p>
          <a:p>
            <a:endParaRPr lang="en-US" dirty="0"/>
          </a:p>
        </p:txBody>
      </p:sp>
      <p:sp>
        <p:nvSpPr>
          <p:cNvPr id="4" name="Slide Number Placeholder 3"/>
          <p:cNvSpPr>
            <a:spLocks noGrp="1"/>
          </p:cNvSpPr>
          <p:nvPr>
            <p:ph type="sldNum" sz="quarter" idx="10"/>
          </p:nvPr>
        </p:nvSpPr>
        <p:spPr/>
        <p:txBody>
          <a:bodyPr/>
          <a:lstStyle/>
          <a:p>
            <a:fld id="{395DF9EA-CA17-A84E-AB26-3B683ECFA656}" type="slidenum">
              <a:rPr lang="en-US" smtClean="0"/>
              <a:t>3</a:t>
            </a:fld>
            <a:endParaRPr lang="en-US"/>
          </a:p>
        </p:txBody>
      </p:sp>
    </p:spTree>
    <p:extLst>
      <p:ext uri="{BB962C8B-B14F-4D97-AF65-F5344CB8AC3E}">
        <p14:creationId xmlns:p14="http://schemas.microsoft.com/office/powerpoint/2010/main" val="175918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notional Time allocation pie chart for a 5year primary mission</a:t>
            </a:r>
          </a:p>
        </p:txBody>
      </p:sp>
      <p:sp>
        <p:nvSpPr>
          <p:cNvPr id="4" name="Slide Number Placeholder 3"/>
          <p:cNvSpPr>
            <a:spLocks noGrp="1"/>
          </p:cNvSpPr>
          <p:nvPr>
            <p:ph type="sldNum" sz="quarter" idx="10"/>
          </p:nvPr>
        </p:nvSpPr>
        <p:spPr/>
        <p:txBody>
          <a:bodyPr/>
          <a:lstStyle/>
          <a:p>
            <a:fld id="{6A30F12E-C919-6548-A427-52272466C899}" type="slidenum">
              <a:rPr lang="en-US" smtClean="0"/>
              <a:t>43</a:t>
            </a:fld>
            <a:endParaRPr lang="en-US"/>
          </a:p>
        </p:txBody>
      </p:sp>
    </p:spTree>
    <p:extLst>
      <p:ext uri="{BB962C8B-B14F-4D97-AF65-F5344CB8AC3E}">
        <p14:creationId xmlns:p14="http://schemas.microsoft.com/office/powerpoint/2010/main" val="1006074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devoted to a specific proposed potential flagship mission to be launched in the post-JWST, post-WFIRST era, </a:t>
            </a:r>
            <a:r>
              <a:rPr lang="en-US" dirty="0" err="1"/>
              <a:t>i.e</a:t>
            </a:r>
            <a:r>
              <a:rPr lang="en-US" dirty="0"/>
              <a:t> for a launch in the mid to late2030’s.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Habitable Exoplanet Imaging Mission </a:t>
            </a:r>
            <a:r>
              <a:rPr lang="en-US" sz="1200" b="1" dirty="0"/>
              <a:t>(</a:t>
            </a:r>
            <a:r>
              <a:rPr lang="en-US" sz="1200" b="1" dirty="0" err="1"/>
              <a:t>HabEx</a:t>
            </a:r>
            <a:r>
              <a:rPr lang="en-US" sz="1200" b="1" dirty="0"/>
              <a:t>) </a:t>
            </a:r>
            <a:r>
              <a:rPr lang="en-US" sz="1200" dirty="0"/>
              <a:t>is one of them</a:t>
            </a:r>
            <a:endParaRPr lang="en-US" dirty="0"/>
          </a:p>
          <a:p>
            <a:endParaRPr lang="en-US" dirty="0"/>
          </a:p>
        </p:txBody>
      </p:sp>
      <p:sp>
        <p:nvSpPr>
          <p:cNvPr id="4" name="Slide Number Placeholder 3"/>
          <p:cNvSpPr>
            <a:spLocks noGrp="1"/>
          </p:cNvSpPr>
          <p:nvPr>
            <p:ph type="sldNum" sz="quarter" idx="10"/>
          </p:nvPr>
        </p:nvSpPr>
        <p:spPr/>
        <p:txBody>
          <a:bodyPr/>
          <a:lstStyle/>
          <a:p>
            <a:fld id="{395DF9EA-CA17-A84E-AB26-3B683ECFA656}" type="slidenum">
              <a:rPr lang="en-US" smtClean="0"/>
              <a:t>4</a:t>
            </a:fld>
            <a:endParaRPr lang="en-US"/>
          </a:p>
        </p:txBody>
      </p:sp>
    </p:spTree>
    <p:extLst>
      <p:ext uri="{BB962C8B-B14F-4D97-AF65-F5344CB8AC3E}">
        <p14:creationId xmlns:p14="http://schemas.microsoft.com/office/powerpoint/2010/main" val="1393260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5DF9EA-CA17-A84E-AB26-3B683ECFA656}" type="slidenum">
              <a:rPr lang="en-US" smtClean="0"/>
              <a:t>5</a:t>
            </a:fld>
            <a:endParaRPr lang="en-US"/>
          </a:p>
        </p:txBody>
      </p:sp>
    </p:spTree>
    <p:extLst>
      <p:ext uri="{BB962C8B-B14F-4D97-AF65-F5344CB8AC3E}">
        <p14:creationId xmlns:p14="http://schemas.microsoft.com/office/powerpoint/2010/main" val="78514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f/2.5</a:t>
            </a:r>
          </a:p>
        </p:txBody>
      </p:sp>
      <p:sp>
        <p:nvSpPr>
          <p:cNvPr id="4" name="Slide Number Placeholder 3"/>
          <p:cNvSpPr>
            <a:spLocks noGrp="1"/>
          </p:cNvSpPr>
          <p:nvPr>
            <p:ph type="sldNum" sz="quarter" idx="10"/>
          </p:nvPr>
        </p:nvSpPr>
        <p:spPr/>
        <p:txBody>
          <a:bodyPr/>
          <a:lstStyle/>
          <a:p>
            <a:fld id="{6A30F12E-C919-6548-A427-52272466C899}" type="slidenum">
              <a:rPr lang="en-US" smtClean="0"/>
              <a:t>7</a:t>
            </a:fld>
            <a:endParaRPr lang="en-US"/>
          </a:p>
        </p:txBody>
      </p:sp>
    </p:spTree>
    <p:extLst>
      <p:ext uri="{BB962C8B-B14F-4D97-AF65-F5344CB8AC3E}">
        <p14:creationId xmlns:p14="http://schemas.microsoft.com/office/powerpoint/2010/main" val="3825522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0F12E-C919-6548-A427-52272466C899}" type="slidenum">
              <a:rPr lang="en-US" smtClean="0"/>
              <a:t>8</a:t>
            </a:fld>
            <a:endParaRPr lang="en-US"/>
          </a:p>
        </p:txBody>
      </p:sp>
    </p:spTree>
    <p:extLst>
      <p:ext uri="{BB962C8B-B14F-4D97-AF65-F5344CB8AC3E}">
        <p14:creationId xmlns:p14="http://schemas.microsoft.com/office/powerpoint/2010/main" val="950382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Asimulations</a:t>
            </a:r>
            <a:r>
              <a:rPr lang="en-US" dirty="0"/>
              <a:t> of a potential planetary system around Bet </a:t>
            </a:r>
            <a:r>
              <a:rPr lang="en-US" dirty="0" err="1"/>
              <a:t>Hyi</a:t>
            </a:r>
            <a:r>
              <a:rPr lang="en-US" dirty="0"/>
              <a:t>, a solar type star 7.5pc away</a:t>
            </a:r>
          </a:p>
        </p:txBody>
      </p:sp>
      <p:sp>
        <p:nvSpPr>
          <p:cNvPr id="4" name="Slide Number Placeholder 3"/>
          <p:cNvSpPr>
            <a:spLocks noGrp="1"/>
          </p:cNvSpPr>
          <p:nvPr>
            <p:ph type="sldNum" sz="quarter" idx="10"/>
          </p:nvPr>
        </p:nvSpPr>
        <p:spPr/>
        <p:txBody>
          <a:bodyPr/>
          <a:lstStyle/>
          <a:p>
            <a:fld id="{6A30F12E-C919-6548-A427-52272466C899}" type="slidenum">
              <a:rPr lang="en-US" smtClean="0"/>
              <a:t>9</a:t>
            </a:fld>
            <a:endParaRPr lang="en-US"/>
          </a:p>
        </p:txBody>
      </p:sp>
    </p:spTree>
    <p:extLst>
      <p:ext uri="{BB962C8B-B14F-4D97-AF65-F5344CB8AC3E}">
        <p14:creationId xmlns:p14="http://schemas.microsoft.com/office/powerpoint/2010/main" val="816318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7.5pc system, 180h of observations</a:t>
            </a:r>
          </a:p>
          <a:p>
            <a:endParaRPr lang="en-US" dirty="0"/>
          </a:p>
          <a:p>
            <a:r>
              <a:rPr lang="en-US" dirty="0"/>
              <a:t>A: </a:t>
            </a:r>
            <a:r>
              <a:rPr lang="en-US" dirty="0" err="1"/>
              <a:t>exo</a:t>
            </a:r>
            <a:r>
              <a:rPr lang="en-US" dirty="0"/>
              <a:t>-earth at Au, slightly crescent phase</a:t>
            </a:r>
          </a:p>
          <a:p>
            <a:r>
              <a:rPr lang="en-US" dirty="0"/>
              <a:t>B; sub-</a:t>
            </a:r>
            <a:r>
              <a:rPr lang="en-US" dirty="0" err="1"/>
              <a:t>nPetune</a:t>
            </a:r>
            <a:r>
              <a:rPr lang="en-US" dirty="0"/>
              <a:t> at 2AU at ~full phase</a:t>
            </a:r>
          </a:p>
          <a:p>
            <a:r>
              <a:rPr lang="en-US" dirty="0"/>
              <a:t>C: Jupiter at 5Au very </a:t>
            </a:r>
            <a:r>
              <a:rPr lang="en-US" dirty="0" err="1"/>
              <a:t>crecent</a:t>
            </a:r>
            <a:r>
              <a:rPr lang="en-US" dirty="0"/>
              <a:t> phase (non Lambertian behavior applied, consistent with models) </a:t>
            </a:r>
          </a:p>
          <a:p>
            <a:r>
              <a:rPr lang="en-US" dirty="0"/>
              <a:t>D: Saturn at 10 AU seen at quadrature </a:t>
            </a:r>
          </a:p>
          <a:p>
            <a:r>
              <a:rPr lang="en-US" dirty="0"/>
              <a:t>E: close Neptune analog at 15 AU seen at full phase. </a:t>
            </a:r>
            <a:r>
              <a:rPr lang="en-US" dirty="0" err="1"/>
              <a:t>Dimest</a:t>
            </a:r>
            <a:r>
              <a:rPr lang="en-US" dirty="0"/>
              <a:t> of the 5 </a:t>
            </a:r>
            <a:r>
              <a:rPr lang="en-US" dirty="0" err="1"/>
              <a:t>plaents</a:t>
            </a:r>
            <a:r>
              <a:rPr lang="en-US" dirty="0"/>
              <a:t> in this image</a:t>
            </a:r>
          </a:p>
        </p:txBody>
      </p:sp>
      <p:sp>
        <p:nvSpPr>
          <p:cNvPr id="4" name="Slide Number Placeholder 3"/>
          <p:cNvSpPr>
            <a:spLocks noGrp="1"/>
          </p:cNvSpPr>
          <p:nvPr>
            <p:ph type="sldNum" sz="quarter" idx="10"/>
          </p:nvPr>
        </p:nvSpPr>
        <p:spPr/>
        <p:txBody>
          <a:bodyPr/>
          <a:lstStyle/>
          <a:p>
            <a:fld id="{C750E7C6-4671-BB41-B068-B9922B3293C5}" type="slidenum">
              <a:rPr lang="en-US" smtClean="0"/>
              <a:t>10</a:t>
            </a:fld>
            <a:endParaRPr lang="en-US"/>
          </a:p>
        </p:txBody>
      </p:sp>
    </p:spTree>
    <p:extLst>
      <p:ext uri="{BB962C8B-B14F-4D97-AF65-F5344CB8AC3E}">
        <p14:creationId xmlns:p14="http://schemas.microsoft.com/office/powerpoint/2010/main" val="4284402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1042" y="1122363"/>
            <a:ext cx="11198269"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a:xfrm>
            <a:off x="501041" y="6381774"/>
            <a:ext cx="4114800" cy="365125"/>
          </a:xfrm>
          <a:prstGeom prst="rect">
            <a:avLst/>
          </a:prstGeom>
        </p:spPr>
        <p:txBody>
          <a:bodyPr/>
          <a:lstStyle/>
          <a:p>
            <a:r>
              <a:rPr lang="en-US" dirty="0"/>
              <a:t>Copyright 2018. All rights reserved.</a:t>
            </a:r>
          </a:p>
        </p:txBody>
      </p:sp>
      <p:sp>
        <p:nvSpPr>
          <p:cNvPr id="6" name="Slide Number Placeholder 5"/>
          <p:cNvSpPr>
            <a:spLocks noGrp="1"/>
          </p:cNvSpPr>
          <p:nvPr>
            <p:ph type="sldNum" sz="quarter" idx="12"/>
          </p:nvPr>
        </p:nvSpPr>
        <p:spPr/>
        <p:txBody>
          <a:bodyPr/>
          <a:lstStyle/>
          <a:p>
            <a:fld id="{671412FD-015B-EC49-BFCB-F5CA98BAD0C5}" type="slidenum">
              <a:rPr lang="en-US" smtClean="0"/>
              <a:t>‹#›</a:t>
            </a:fld>
            <a:endParaRPr lang="en-US"/>
          </a:p>
        </p:txBody>
      </p:sp>
    </p:spTree>
    <p:extLst>
      <p:ext uri="{BB962C8B-B14F-4D97-AF65-F5344CB8AC3E}">
        <p14:creationId xmlns:p14="http://schemas.microsoft.com/office/powerpoint/2010/main" val="3305406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71412FD-015B-EC49-BFCB-F5CA98BAD0C5}" type="slidenum">
              <a:rPr lang="en-US" smtClean="0"/>
              <a:t>‹#›</a:t>
            </a:fld>
            <a:endParaRPr lang="en-US"/>
          </a:p>
        </p:txBody>
      </p:sp>
    </p:spTree>
    <p:extLst>
      <p:ext uri="{BB962C8B-B14F-4D97-AF65-F5344CB8AC3E}">
        <p14:creationId xmlns:p14="http://schemas.microsoft.com/office/powerpoint/2010/main" val="3593551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06117" y="1255059"/>
            <a:ext cx="3241939" cy="523781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4107" y="1255059"/>
            <a:ext cx="8252012" cy="5237816"/>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671412FD-015B-EC49-BFCB-F5CA98BAD0C5}" type="slidenum">
              <a:rPr lang="en-US" smtClean="0"/>
              <a:t>‹#›</a:t>
            </a:fld>
            <a:endParaRPr lang="en-US"/>
          </a:p>
        </p:txBody>
      </p:sp>
    </p:spTree>
    <p:extLst>
      <p:ext uri="{BB962C8B-B14F-4D97-AF65-F5344CB8AC3E}">
        <p14:creationId xmlns:p14="http://schemas.microsoft.com/office/powerpoint/2010/main" val="2952707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8534402" y="6289131"/>
            <a:ext cx="3167529" cy="365125"/>
          </a:xfrm>
          <a:prstGeom prst="rect">
            <a:avLst/>
          </a:prstGeom>
          <a:ln/>
        </p:spPr>
        <p:txBody>
          <a:bodyPr/>
          <a:lstStyle>
            <a:lvl1pPr>
              <a:defRPr/>
            </a:lvl1pPr>
          </a:lstStyle>
          <a:p>
            <a:pPr>
              <a:defRPr/>
            </a:pPr>
            <a:endParaRPr lang="en-US">
              <a:solidFill>
                <a:prstClr val="black">
                  <a:tint val="75000"/>
                </a:prstClr>
              </a:solidFill>
              <a:latin typeface="Calisto MT"/>
            </a:endParaRPr>
          </a:p>
        </p:txBody>
      </p:sp>
      <p:sp>
        <p:nvSpPr>
          <p:cNvPr id="6" name="Footer Placeholder 5"/>
          <p:cNvSpPr>
            <a:spLocks noGrp="1" noChangeArrowheads="1"/>
          </p:cNvSpPr>
          <p:nvPr>
            <p:ph type="ftr" sz="quarter" idx="11"/>
          </p:nvPr>
        </p:nvSpPr>
        <p:spPr>
          <a:xfrm>
            <a:off x="466165" y="6289131"/>
            <a:ext cx="4207435" cy="365125"/>
          </a:xfrm>
          <a:prstGeom prst="rect">
            <a:avLst/>
          </a:prstGeom>
          <a:ln/>
        </p:spPr>
        <p:txBody>
          <a:bodyPr/>
          <a:lstStyle>
            <a:lvl1pPr>
              <a:defRPr/>
            </a:lvl1pPr>
          </a:lstStyle>
          <a:p>
            <a:pPr>
              <a:defRPr/>
            </a:pPr>
            <a:endParaRPr lang="en-US">
              <a:solidFill>
                <a:prstClr val="black">
                  <a:tint val="75000"/>
                </a:prstClr>
              </a:solidFill>
              <a:latin typeface="Calisto MT"/>
            </a:endParaRPr>
          </a:p>
        </p:txBody>
      </p:sp>
      <p:sp>
        <p:nvSpPr>
          <p:cNvPr id="7" name="Slide Number Placeholder 6"/>
          <p:cNvSpPr>
            <a:spLocks noGrp="1" noChangeArrowheads="1"/>
          </p:cNvSpPr>
          <p:nvPr>
            <p:ph type="sldNum" sz="quarter" idx="12"/>
          </p:nvPr>
        </p:nvSpPr>
        <p:spPr>
          <a:xfrm>
            <a:off x="5740401" y="6289131"/>
            <a:ext cx="711200" cy="365125"/>
          </a:xfrm>
          <a:prstGeom prst="rect">
            <a:avLst/>
          </a:prstGeom>
          <a:ln/>
        </p:spPr>
        <p:txBody>
          <a:bodyPr/>
          <a:lstStyle>
            <a:lvl1pPr>
              <a:defRPr/>
            </a:lvl1pPr>
          </a:lstStyle>
          <a:p>
            <a:pPr>
              <a:defRPr/>
            </a:pPr>
            <a:fld id="{05124F56-291C-CB46-A301-3474B73565F4}" type="slidenum">
              <a:rPr lang="en-US">
                <a:solidFill>
                  <a:prstClr val="black">
                    <a:tint val="75000"/>
                  </a:prstClr>
                </a:solidFill>
                <a:latin typeface="Calisto MT"/>
              </a:rPr>
              <a:pPr>
                <a:defRPr/>
              </a:pPr>
              <a:t>‹#›</a:t>
            </a:fld>
            <a:endParaRPr lang="en-US">
              <a:solidFill>
                <a:prstClr val="black">
                  <a:tint val="75000"/>
                </a:prstClr>
              </a:solidFill>
              <a:latin typeface="Calisto MT"/>
            </a:endParaRPr>
          </a:p>
        </p:txBody>
      </p:sp>
    </p:spTree>
    <p:extLst>
      <p:ext uri="{BB962C8B-B14F-4D97-AF65-F5344CB8AC3E}">
        <p14:creationId xmlns:p14="http://schemas.microsoft.com/office/powerpoint/2010/main" val="970945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71412FD-015B-EC49-BFCB-F5CA98BAD0C5}" type="slidenum">
              <a:rPr lang="en-US" smtClean="0"/>
              <a:t>‹#›</a:t>
            </a:fld>
            <a:endParaRPr lang="en-US"/>
          </a:p>
        </p:txBody>
      </p:sp>
    </p:spTree>
    <p:extLst>
      <p:ext uri="{BB962C8B-B14F-4D97-AF65-F5344CB8AC3E}">
        <p14:creationId xmlns:p14="http://schemas.microsoft.com/office/powerpoint/2010/main" val="2157651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4449" y="1709740"/>
            <a:ext cx="11385177"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394449" y="4589465"/>
            <a:ext cx="1138517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Footer Placeholder 4"/>
          <p:cNvSpPr>
            <a:spLocks noGrp="1"/>
          </p:cNvSpPr>
          <p:nvPr>
            <p:ph type="ftr" sz="quarter" idx="11"/>
          </p:nvPr>
        </p:nvSpPr>
        <p:spPr>
          <a:xfrm>
            <a:off x="394447" y="6492876"/>
            <a:ext cx="4114800" cy="365125"/>
          </a:xfrm>
          <a:prstGeom prst="rect">
            <a:avLst/>
          </a:prstGeom>
        </p:spPr>
        <p:txBody>
          <a:bodyPr/>
          <a:lstStyle/>
          <a:p>
            <a:r>
              <a:rPr lang="en-US"/>
              <a:t>Copyright 2018. All rights reserved.</a:t>
            </a:r>
            <a:endParaRPr lang="en-US" dirty="0"/>
          </a:p>
        </p:txBody>
      </p:sp>
      <p:sp>
        <p:nvSpPr>
          <p:cNvPr id="6" name="Slide Number Placeholder 5"/>
          <p:cNvSpPr>
            <a:spLocks noGrp="1"/>
          </p:cNvSpPr>
          <p:nvPr>
            <p:ph type="sldNum" sz="quarter" idx="12"/>
          </p:nvPr>
        </p:nvSpPr>
        <p:spPr/>
        <p:txBody>
          <a:bodyPr/>
          <a:lstStyle/>
          <a:p>
            <a:fld id="{671412FD-015B-EC49-BFCB-F5CA98BAD0C5}" type="slidenum">
              <a:rPr lang="en-US" smtClean="0"/>
              <a:t>‹#›</a:t>
            </a:fld>
            <a:endParaRPr lang="en-US"/>
          </a:p>
        </p:txBody>
      </p:sp>
    </p:spTree>
    <p:extLst>
      <p:ext uri="{BB962C8B-B14F-4D97-AF65-F5344CB8AC3E}">
        <p14:creationId xmlns:p14="http://schemas.microsoft.com/office/powerpoint/2010/main" val="3835038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63014" y="2392473"/>
            <a:ext cx="5699343" cy="41335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0522" y="2392473"/>
            <a:ext cx="5699343" cy="41335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71412FD-015B-EC49-BFCB-F5CA98BAD0C5}" type="slidenum">
              <a:rPr lang="en-US" smtClean="0"/>
              <a:t>‹#›</a:t>
            </a:fld>
            <a:endParaRPr lang="en-US"/>
          </a:p>
        </p:txBody>
      </p:sp>
    </p:spTree>
    <p:extLst>
      <p:ext uri="{BB962C8B-B14F-4D97-AF65-F5344CB8AC3E}">
        <p14:creationId xmlns:p14="http://schemas.microsoft.com/office/powerpoint/2010/main" val="1091177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7057" y="1272988"/>
            <a:ext cx="11293691" cy="888906"/>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7059" y="2161894"/>
            <a:ext cx="548929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17059" y="2985808"/>
            <a:ext cx="5489295" cy="350706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21453" y="2167217"/>
            <a:ext cx="548929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1452" y="2996454"/>
            <a:ext cx="5489296" cy="349642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671412FD-015B-EC49-BFCB-F5CA98BAD0C5}" type="slidenum">
              <a:rPr lang="en-US" smtClean="0"/>
              <a:t>‹#›</a:t>
            </a:fld>
            <a:endParaRPr lang="en-US"/>
          </a:p>
        </p:txBody>
      </p:sp>
    </p:spTree>
    <p:extLst>
      <p:ext uri="{BB962C8B-B14F-4D97-AF65-F5344CB8AC3E}">
        <p14:creationId xmlns:p14="http://schemas.microsoft.com/office/powerpoint/2010/main" val="907431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671412FD-015B-EC49-BFCB-F5CA98BAD0C5}" type="slidenum">
              <a:rPr lang="en-US" smtClean="0"/>
              <a:t>‹#›</a:t>
            </a:fld>
            <a:endParaRPr lang="en-US"/>
          </a:p>
        </p:txBody>
      </p:sp>
    </p:spTree>
    <p:extLst>
      <p:ext uri="{BB962C8B-B14F-4D97-AF65-F5344CB8AC3E}">
        <p14:creationId xmlns:p14="http://schemas.microsoft.com/office/powerpoint/2010/main" val="271858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71412FD-015B-EC49-BFCB-F5CA98BAD0C5}" type="slidenum">
              <a:rPr lang="en-US" smtClean="0"/>
              <a:t>‹#›</a:t>
            </a:fld>
            <a:endParaRPr lang="en-US"/>
          </a:p>
        </p:txBody>
      </p:sp>
    </p:spTree>
    <p:extLst>
      <p:ext uri="{BB962C8B-B14F-4D97-AF65-F5344CB8AC3E}">
        <p14:creationId xmlns:p14="http://schemas.microsoft.com/office/powerpoint/2010/main" val="116381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7411" y="1290919"/>
            <a:ext cx="4413531" cy="1390369"/>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1601" y="1290919"/>
            <a:ext cx="6639953" cy="520195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27411" y="2681287"/>
            <a:ext cx="441353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671412FD-015B-EC49-BFCB-F5CA98BAD0C5}" type="slidenum">
              <a:rPr lang="en-US" smtClean="0"/>
              <a:t>‹#›</a:t>
            </a:fld>
            <a:endParaRPr lang="en-US"/>
          </a:p>
        </p:txBody>
      </p:sp>
    </p:spTree>
    <p:extLst>
      <p:ext uri="{BB962C8B-B14F-4D97-AF65-F5344CB8AC3E}">
        <p14:creationId xmlns:p14="http://schemas.microsoft.com/office/powerpoint/2010/main" val="3358004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7413" y="1257301"/>
            <a:ext cx="4395601" cy="141950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7459" y="1257302"/>
            <a:ext cx="6604095" cy="523557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27413" y="2676805"/>
            <a:ext cx="439560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671412FD-015B-EC49-BFCB-F5CA98BAD0C5}" type="slidenum">
              <a:rPr lang="en-US" smtClean="0"/>
              <a:t>‹#›</a:t>
            </a:fld>
            <a:endParaRPr lang="en-US"/>
          </a:p>
        </p:txBody>
      </p:sp>
    </p:spTree>
    <p:extLst>
      <p:ext uri="{BB962C8B-B14F-4D97-AF65-F5344CB8AC3E}">
        <p14:creationId xmlns:p14="http://schemas.microsoft.com/office/powerpoint/2010/main" val="2492461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045" y="0"/>
            <a:ext cx="12188955" cy="6858000"/>
          </a:xfrm>
          <a:prstGeom prst="rect">
            <a:avLst/>
          </a:prstGeom>
        </p:spPr>
      </p:pic>
      <p:sp>
        <p:nvSpPr>
          <p:cNvPr id="2" name="Title Placeholder 1"/>
          <p:cNvSpPr>
            <a:spLocks noGrp="1"/>
          </p:cNvSpPr>
          <p:nvPr>
            <p:ph type="title"/>
          </p:nvPr>
        </p:nvSpPr>
        <p:spPr>
          <a:xfrm>
            <a:off x="250521" y="1240077"/>
            <a:ext cx="11711835" cy="115239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0521" y="2392471"/>
            <a:ext cx="11711835" cy="41004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219156" y="649287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412FD-015B-EC49-BFCB-F5CA98BAD0C5}" type="slidenum">
              <a:rPr lang="en-US" smtClean="0"/>
              <a:t>‹#›</a:t>
            </a:fld>
            <a:endParaRPr lang="en-US"/>
          </a:p>
        </p:txBody>
      </p:sp>
    </p:spTree>
    <p:extLst>
      <p:ext uri="{BB962C8B-B14F-4D97-AF65-F5344CB8AC3E}">
        <p14:creationId xmlns:p14="http://schemas.microsoft.com/office/powerpoint/2010/main" val="211071170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defTabSz="914400" rtl="0" eaLnBrk="1" latinLnBrk="0" hangingPunct="1">
        <a:lnSpc>
          <a:spcPct val="90000"/>
        </a:lnSpc>
        <a:spcBef>
          <a:spcPct val="0"/>
        </a:spcBef>
        <a:buNone/>
        <a:defRPr sz="4400" kern="1200">
          <a:solidFill>
            <a:schemeClr val="tx1"/>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mailto:Bertrand.menensson@jpl.nasa.gov"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hyperlink" Target="http://www.jpl.nasa.gov/habex"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1.tiff"/></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6.xml"/><Relationship Id="rId4" Type="http://schemas.openxmlformats.org/officeDocument/2006/relationships/image" Target="../media/image64.jpg"/></Relationships>
</file>

<file path=ppt/slides/_rels/slide37.xml.rels><?xml version="1.0" encoding="UTF-8" standalone="yes"?>
<Relationships xmlns="http://schemas.openxmlformats.org/package/2006/relationships"><Relationship Id="rId3" Type="http://schemas.openxmlformats.org/officeDocument/2006/relationships/image" Target="../media/image65.emf"/><Relationship Id="rId7"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68.jpg"/><Relationship Id="rId5" Type="http://schemas.openxmlformats.org/officeDocument/2006/relationships/image" Target="../media/image67.emf"/><Relationship Id="rId4" Type="http://schemas.openxmlformats.org/officeDocument/2006/relationships/image" Target="../media/image66.emf"/></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72.jp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g"/><Relationship Id="rId3" Type="http://schemas.openxmlformats.org/officeDocument/2006/relationships/image" Target="../media/image3.jpg"/><Relationship Id="rId7" Type="http://schemas.openxmlformats.org/officeDocument/2006/relationships/image" Target="../media/image7.jpg"/><Relationship Id="rId12" Type="http://schemas.openxmlformats.org/officeDocument/2006/relationships/image" Target="../media/image12.jpg"/><Relationship Id="rId2" Type="http://schemas.openxmlformats.org/officeDocument/2006/relationships/notesSlide" Target="../notesSlides/notesSlide4.xml"/><Relationship Id="rId16"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5" Type="http://schemas.openxmlformats.org/officeDocument/2006/relationships/image" Target="../media/image1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 Id="rId14" Type="http://schemas.openxmlformats.org/officeDocument/2006/relationships/image" Target="../media/image14.jpg"/></Relationships>
</file>

<file path=ppt/slides/_rels/slide40.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tiff"/><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g ES-5_HabEx hero.jpg"/>
          <p:cNvPicPr>
            <a:picLocks noChangeAspect="1"/>
          </p:cNvPicPr>
          <p:nvPr/>
        </p:nvPicPr>
        <p:blipFill rotWithShape="1">
          <a:blip r:embed="rId3">
            <a:alphaModFix amt="72000"/>
            <a:extLst>
              <a:ext uri="{28A0092B-C50C-407E-A947-70E740481C1C}">
                <a14:useLocalDpi xmlns:a14="http://schemas.microsoft.com/office/drawing/2010/main" val="0"/>
              </a:ext>
            </a:extLst>
          </a:blip>
          <a:srcRect t="17082" b="22012"/>
          <a:stretch/>
        </p:blipFill>
        <p:spPr>
          <a:xfrm>
            <a:off x="47038" y="1138777"/>
            <a:ext cx="12192000" cy="5738026"/>
          </a:xfrm>
          <a:prstGeom prst="rect">
            <a:avLst/>
          </a:prstGeom>
        </p:spPr>
      </p:pic>
      <p:sp>
        <p:nvSpPr>
          <p:cNvPr id="2" name="Title 1"/>
          <p:cNvSpPr>
            <a:spLocks noGrp="1"/>
          </p:cNvSpPr>
          <p:nvPr>
            <p:ph type="ctrTitle"/>
          </p:nvPr>
        </p:nvSpPr>
        <p:spPr>
          <a:xfrm>
            <a:off x="-238577" y="971120"/>
            <a:ext cx="7400256" cy="1563453"/>
          </a:xfrm>
        </p:spPr>
        <p:txBody>
          <a:bodyPr>
            <a:normAutofit fontScale="90000"/>
          </a:bodyPr>
          <a:lstStyle/>
          <a:p>
            <a:r>
              <a:rPr lang="en-US" sz="4400" i="1" dirty="0">
                <a:solidFill>
                  <a:srgbClr val="FFC000"/>
                </a:solidFill>
              </a:rPr>
              <a:t>The Habitable Exoplanet Observatory Mission Concept</a:t>
            </a:r>
          </a:p>
        </p:txBody>
      </p:sp>
      <p:sp>
        <p:nvSpPr>
          <p:cNvPr id="3" name="Subtitle 2"/>
          <p:cNvSpPr>
            <a:spLocks noGrp="1"/>
          </p:cNvSpPr>
          <p:nvPr>
            <p:ph type="subTitle" idx="1"/>
          </p:nvPr>
        </p:nvSpPr>
        <p:spPr>
          <a:xfrm>
            <a:off x="34846" y="2528992"/>
            <a:ext cx="8243522" cy="1147082"/>
          </a:xfrm>
        </p:spPr>
        <p:txBody>
          <a:bodyPr>
            <a:normAutofit fontScale="25000" lnSpcReduction="20000"/>
          </a:bodyPr>
          <a:lstStyle/>
          <a:p>
            <a:pPr algn="l">
              <a:lnSpc>
                <a:spcPct val="120000"/>
              </a:lnSpc>
            </a:pPr>
            <a:br>
              <a:rPr lang="en-US" i="1" dirty="0"/>
            </a:br>
            <a:r>
              <a:rPr lang="en-US" sz="8000" i="1" dirty="0">
                <a:solidFill>
                  <a:srgbClr val="FFC000"/>
                </a:solidFill>
                <a:latin typeface="+mn-lt"/>
                <a:cs typeface="Verdana" charset="0"/>
              </a:rPr>
              <a:t>Exploring Nearby Planetary Systems and Enabling a Broad Range of</a:t>
            </a:r>
          </a:p>
          <a:p>
            <a:pPr algn="l" defTabSz="457200">
              <a:defRPr/>
            </a:pPr>
            <a:r>
              <a:rPr lang="en-US" sz="8000" i="1" dirty="0">
                <a:solidFill>
                  <a:srgbClr val="FFC000"/>
                </a:solidFill>
                <a:latin typeface="+mn-lt"/>
                <a:cs typeface="Verdana" charset="0"/>
              </a:rPr>
              <a:t>General Astrophysics &amp; Solar System Science </a:t>
            </a:r>
            <a:r>
              <a:rPr lang="en-US" sz="8000" i="1" dirty="0">
                <a:solidFill>
                  <a:srgbClr val="FFC000"/>
                </a:solidFill>
                <a:latin typeface="+mn-lt"/>
              </a:rPr>
              <a:t>in the UV through the near-IR</a:t>
            </a:r>
            <a:endParaRPr lang="en-US" sz="8000" i="1" dirty="0">
              <a:solidFill>
                <a:srgbClr val="FFC000"/>
              </a:solidFill>
              <a:latin typeface="+mn-lt"/>
              <a:cs typeface="Verdana" charset="0"/>
            </a:endParaRPr>
          </a:p>
          <a:p>
            <a:pPr>
              <a:lnSpc>
                <a:spcPct val="120000"/>
              </a:lnSpc>
            </a:pPr>
            <a:endParaRPr lang="en-US" dirty="0"/>
          </a:p>
        </p:txBody>
      </p:sp>
      <p:sp>
        <p:nvSpPr>
          <p:cNvPr id="4" name="Slide Number Placeholder 3"/>
          <p:cNvSpPr>
            <a:spLocks noGrp="1"/>
          </p:cNvSpPr>
          <p:nvPr>
            <p:ph type="sldNum" sz="quarter" idx="12"/>
          </p:nvPr>
        </p:nvSpPr>
        <p:spPr/>
        <p:txBody>
          <a:bodyPr/>
          <a:lstStyle/>
          <a:p>
            <a:fld id="{671412FD-015B-EC49-BFCB-F5CA98BAD0C5}" type="slidenum">
              <a:rPr lang="en-US" smtClean="0"/>
              <a:t>1</a:t>
            </a:fld>
            <a:endParaRPr lang="en-US" dirty="0"/>
          </a:p>
        </p:txBody>
      </p:sp>
      <p:sp>
        <p:nvSpPr>
          <p:cNvPr id="6" name="Subtitle 2"/>
          <p:cNvSpPr txBox="1">
            <a:spLocks/>
          </p:cNvSpPr>
          <p:nvPr/>
        </p:nvSpPr>
        <p:spPr>
          <a:xfrm>
            <a:off x="5636082" y="4243346"/>
            <a:ext cx="6143712" cy="1981200"/>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Helvetica" charset="0"/>
                <a:ea typeface="Helvetica" charset="0"/>
                <a:cs typeface="Helvetic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charset="0"/>
                <a:ea typeface="Helvetica" charset="0"/>
                <a:cs typeface="Helvetic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charset="0"/>
                <a:ea typeface="Helvetica" charset="0"/>
                <a:cs typeface="Helvetic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Helvetica" charset="0"/>
                <a:ea typeface="Helvetica" charset="0"/>
                <a:cs typeface="Helvetic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Helvetica" charset="0"/>
                <a:ea typeface="Helvetica" charset="0"/>
                <a:cs typeface="Helvetic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457200">
              <a:defRPr/>
            </a:pPr>
            <a:r>
              <a:rPr lang="en-US" sz="2800" b="1" dirty="0">
                <a:latin typeface="Calibri"/>
                <a:cs typeface="Verdana" charset="0"/>
              </a:rPr>
              <a:t>Dimitri </a:t>
            </a:r>
            <a:r>
              <a:rPr lang="en-US" sz="2800" b="1" dirty="0" err="1">
                <a:latin typeface="Calibri"/>
                <a:cs typeface="Verdana" charset="0"/>
              </a:rPr>
              <a:t>Mawet</a:t>
            </a:r>
            <a:endParaRPr lang="en-US" sz="2800" b="1" i="1" dirty="0">
              <a:latin typeface="Calibri"/>
              <a:cs typeface="Verdana" charset="0"/>
            </a:endParaRPr>
          </a:p>
          <a:p>
            <a:pPr defTabSz="457200">
              <a:defRPr/>
            </a:pPr>
            <a:r>
              <a:rPr lang="en-US" sz="1800" b="1" dirty="0">
                <a:latin typeface="Calibri"/>
                <a:cs typeface="Verdana" charset="0"/>
              </a:rPr>
              <a:t>STDT member, </a:t>
            </a:r>
          </a:p>
          <a:p>
            <a:pPr defTabSz="457200">
              <a:defRPr/>
            </a:pPr>
            <a:r>
              <a:rPr lang="en-US" sz="1800" b="1" dirty="0">
                <a:latin typeface="Calibri"/>
                <a:cs typeface="Verdana" charset="0"/>
              </a:rPr>
              <a:t>Coronagraph Technology Working Group </a:t>
            </a:r>
          </a:p>
          <a:p>
            <a:pPr defTabSz="457200">
              <a:defRPr/>
            </a:pPr>
            <a:r>
              <a:rPr lang="en-US" sz="1800" b="1" dirty="0">
                <a:latin typeface="Calibri"/>
                <a:cs typeface="Verdana" charset="0"/>
              </a:rPr>
              <a:t>California Institute of Technology</a:t>
            </a:r>
          </a:p>
          <a:p>
            <a:pPr defTabSz="457200">
              <a:defRPr/>
            </a:pPr>
            <a:r>
              <a:rPr lang="en-US" sz="1800" b="1" dirty="0">
                <a:latin typeface="Calibri"/>
                <a:cs typeface="Verdana" charset="0"/>
              </a:rPr>
              <a:t>Jet Propulsion Lab</a:t>
            </a:r>
          </a:p>
          <a:p>
            <a:pPr defTabSz="457200">
              <a:defRPr/>
            </a:pPr>
            <a:r>
              <a:rPr lang="en-US" sz="2800" b="1" dirty="0">
                <a:latin typeface="Calibri"/>
                <a:cs typeface="Verdana" charset="0"/>
              </a:rPr>
              <a:t>On behalf of the </a:t>
            </a:r>
            <a:r>
              <a:rPr lang="en-US" sz="2800" b="1" dirty="0" err="1">
                <a:latin typeface="Calibri"/>
                <a:cs typeface="Verdana" charset="0"/>
              </a:rPr>
              <a:t>HabEx</a:t>
            </a:r>
            <a:r>
              <a:rPr lang="en-US" sz="2800" b="1" dirty="0">
                <a:latin typeface="Calibri"/>
                <a:cs typeface="Verdana" charset="0"/>
              </a:rPr>
              <a:t> Study Team </a:t>
            </a:r>
          </a:p>
        </p:txBody>
      </p:sp>
      <p:sp>
        <p:nvSpPr>
          <p:cNvPr id="7" name="TextBox 6">
            <a:extLst>
              <a:ext uri="{FF2B5EF4-FFF2-40B4-BE49-F238E27FC236}">
                <a16:creationId xmlns:a16="http://schemas.microsoft.com/office/drawing/2014/main" id="{9C0B2D66-4262-B649-8E43-29FF2BEB5D42}"/>
              </a:ext>
            </a:extLst>
          </p:cNvPr>
          <p:cNvSpPr txBox="1"/>
          <p:nvPr/>
        </p:nvSpPr>
        <p:spPr>
          <a:xfrm>
            <a:off x="4581625" y="6492877"/>
            <a:ext cx="3551722" cy="307777"/>
          </a:xfrm>
          <a:prstGeom prst="rect">
            <a:avLst/>
          </a:prstGeom>
          <a:noFill/>
        </p:spPr>
        <p:txBody>
          <a:bodyPr wrap="square" rtlCol="0">
            <a:spAutoFit/>
          </a:bodyPr>
          <a:lstStyle/>
          <a:p>
            <a:pPr algn="ctr"/>
            <a:r>
              <a:rPr lang="en-US" sz="1400" dirty="0" err="1">
                <a:solidFill>
                  <a:srgbClr val="FFC000"/>
                </a:solidFill>
              </a:rPr>
              <a:t>ExSoCal</a:t>
            </a:r>
            <a:r>
              <a:rPr lang="en-US" sz="1400" dirty="0">
                <a:solidFill>
                  <a:srgbClr val="FFC000"/>
                </a:solidFill>
              </a:rPr>
              <a:t> 2018,  Pasadena</a:t>
            </a:r>
          </a:p>
        </p:txBody>
      </p:sp>
      <p:sp>
        <p:nvSpPr>
          <p:cNvPr id="9" name="Rectangle 8">
            <a:extLst>
              <a:ext uri="{FF2B5EF4-FFF2-40B4-BE49-F238E27FC236}">
                <a16:creationId xmlns:a16="http://schemas.microsoft.com/office/drawing/2014/main" id="{23052D95-DB45-CC4B-8122-357B4282EC3B}"/>
              </a:ext>
            </a:extLst>
          </p:cNvPr>
          <p:cNvSpPr/>
          <p:nvPr/>
        </p:nvSpPr>
        <p:spPr>
          <a:xfrm>
            <a:off x="413551" y="6560023"/>
            <a:ext cx="6096000" cy="230832"/>
          </a:xfrm>
          <a:prstGeom prst="rect">
            <a:avLst/>
          </a:prstGeom>
        </p:spPr>
        <p:txBody>
          <a:bodyPr>
            <a:spAutoFit/>
          </a:bodyPr>
          <a:lstStyle/>
          <a:p>
            <a:r>
              <a:rPr lang="en-US" sz="900" dirty="0">
                <a:latin typeface="verdana" panose="020B0604030504040204" pitchFamily="34" charset="0"/>
              </a:rPr>
              <a:t>Pre-Decisional Information -- For Planning and Discussion Purposes Only</a:t>
            </a:r>
            <a:endParaRPr lang="en-US" sz="900" dirty="0"/>
          </a:p>
        </p:txBody>
      </p:sp>
    </p:spTree>
    <p:extLst>
      <p:ext uri="{BB962C8B-B14F-4D97-AF65-F5344CB8AC3E}">
        <p14:creationId xmlns:p14="http://schemas.microsoft.com/office/powerpoint/2010/main" val="486762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882" y="-35967"/>
            <a:ext cx="5572540" cy="1152394"/>
          </a:xfrm>
        </p:spPr>
        <p:txBody>
          <a:bodyPr>
            <a:normAutofit fontScale="90000"/>
          </a:bodyPr>
          <a:lstStyle/>
          <a:p>
            <a:r>
              <a:rPr lang="en-US" sz="3600" b="1" i="1" dirty="0">
                <a:solidFill>
                  <a:srgbClr val="00B050"/>
                </a:solidFill>
                <a:latin typeface="+mj-lt"/>
              </a:rPr>
              <a:t>Family Portraits of our Neighboring Planetary Systems</a:t>
            </a:r>
          </a:p>
        </p:txBody>
      </p:sp>
      <p:sp>
        <p:nvSpPr>
          <p:cNvPr id="3" name="Slide Number Placeholder 2"/>
          <p:cNvSpPr>
            <a:spLocks noGrp="1"/>
          </p:cNvSpPr>
          <p:nvPr>
            <p:ph type="sldNum" sz="quarter" idx="12"/>
          </p:nvPr>
        </p:nvSpPr>
        <p:spPr/>
        <p:txBody>
          <a:bodyPr/>
          <a:lstStyle/>
          <a:p>
            <a:fld id="{671412FD-015B-EC49-BFCB-F5CA98BAD0C5}" type="slidenum">
              <a:rPr lang="en-US" smtClean="0"/>
              <a:t>10</a:t>
            </a:fld>
            <a:endParaRPr lang="en-US"/>
          </a:p>
        </p:txBody>
      </p:sp>
      <p:pic>
        <p:nvPicPr>
          <p:cNvPr id="5" name="Picture 4" descr="starshade simulation with spectra.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4666" y="1350590"/>
            <a:ext cx="7173494" cy="5380121"/>
          </a:xfrm>
          <a:prstGeom prst="rect">
            <a:avLst/>
          </a:prstGeom>
        </p:spPr>
      </p:pic>
      <p:sp>
        <p:nvSpPr>
          <p:cNvPr id="6" name="Rectangle 5"/>
          <p:cNvSpPr/>
          <p:nvPr/>
        </p:nvSpPr>
        <p:spPr>
          <a:xfrm>
            <a:off x="0" y="1367715"/>
            <a:ext cx="4234666" cy="5972084"/>
          </a:xfrm>
          <a:prstGeom prst="rect">
            <a:avLst/>
          </a:prstGeom>
        </p:spPr>
        <p:txBody>
          <a:bodyPr wrap="square">
            <a:spAutoFit/>
          </a:bodyPr>
          <a:lstStyle/>
          <a:p>
            <a:pPr marL="285750" lvl="1" indent="-285750">
              <a:lnSpc>
                <a:spcPct val="120000"/>
              </a:lnSpc>
              <a:buFont typeface="Arial"/>
              <a:buChar char="•"/>
            </a:pPr>
            <a:r>
              <a:rPr lang="en-US" sz="2400" dirty="0"/>
              <a:t>Spectra over 0.3-1.0 </a:t>
            </a:r>
            <a:r>
              <a:rPr lang="en-US" sz="2400" dirty="0" err="1"/>
              <a:t>μm</a:t>
            </a:r>
            <a:r>
              <a:rPr lang="en-US" sz="2400" dirty="0"/>
              <a:t> at once with </a:t>
            </a:r>
            <a:r>
              <a:rPr lang="en-US" sz="2400" dirty="0" err="1"/>
              <a:t>starshade</a:t>
            </a:r>
            <a:r>
              <a:rPr lang="en-US" sz="2400" dirty="0"/>
              <a:t> for planets within 2” x 2” </a:t>
            </a:r>
            <a:r>
              <a:rPr lang="en-US" sz="2400" dirty="0" err="1"/>
              <a:t>FoV</a:t>
            </a:r>
            <a:r>
              <a:rPr lang="en-US" sz="2400" dirty="0"/>
              <a:t> </a:t>
            </a:r>
          </a:p>
          <a:p>
            <a:pPr marL="742950" lvl="1" indent="-285750">
              <a:lnSpc>
                <a:spcPct val="120000"/>
              </a:lnSpc>
              <a:buFont typeface="Arial"/>
              <a:buChar char="•"/>
            </a:pPr>
            <a:r>
              <a:rPr lang="en-US" sz="2000" dirty="0"/>
              <a:t>R=7 (</a:t>
            </a:r>
            <a:r>
              <a:rPr lang="en-US" sz="2000" dirty="0" err="1"/>
              <a:t>grism</a:t>
            </a:r>
            <a:r>
              <a:rPr lang="en-US" sz="2000" dirty="0"/>
              <a:t>) 0.3-0.45 </a:t>
            </a:r>
            <a:r>
              <a:rPr lang="en-US" sz="2000" dirty="0" err="1"/>
              <a:t>μm</a:t>
            </a:r>
            <a:r>
              <a:rPr lang="en-US" sz="2000" dirty="0"/>
              <a:t> </a:t>
            </a:r>
          </a:p>
          <a:p>
            <a:pPr marL="742950" lvl="1" indent="-285750">
              <a:lnSpc>
                <a:spcPct val="120000"/>
              </a:lnSpc>
              <a:buFont typeface="Arial"/>
              <a:buChar char="•"/>
            </a:pPr>
            <a:r>
              <a:rPr lang="en-US" sz="2000" dirty="0"/>
              <a:t>R=140 (IFS) 0.45-1.0 </a:t>
            </a:r>
            <a:r>
              <a:rPr lang="en-US" sz="2000" dirty="0" err="1"/>
              <a:t>μm</a:t>
            </a:r>
            <a:endParaRPr lang="en-US" sz="2000" dirty="0"/>
          </a:p>
          <a:p>
            <a:pPr marL="285750" indent="-285750">
              <a:lnSpc>
                <a:spcPct val="120000"/>
              </a:lnSpc>
              <a:buFont typeface="Arial"/>
              <a:buChar char="•"/>
            </a:pPr>
            <a:r>
              <a:rPr lang="en-US" sz="2400" dirty="0"/>
              <a:t>Further UV and/or near UV spectra for select systems</a:t>
            </a:r>
          </a:p>
          <a:p>
            <a:pPr marL="742950" lvl="1" indent="-285750">
              <a:lnSpc>
                <a:spcPct val="120000"/>
              </a:lnSpc>
              <a:buFont typeface="Arial"/>
              <a:buChar char="•"/>
            </a:pPr>
            <a:r>
              <a:rPr lang="en-US" sz="2000" dirty="0"/>
              <a:t>R=7 (</a:t>
            </a:r>
            <a:r>
              <a:rPr lang="en-US" sz="2000" dirty="0" err="1"/>
              <a:t>grism</a:t>
            </a:r>
            <a:r>
              <a:rPr lang="en-US" sz="2000" dirty="0"/>
              <a:t>) 0.2-0.3 </a:t>
            </a:r>
            <a:r>
              <a:rPr lang="en-US" sz="2000" dirty="0" err="1"/>
              <a:t>μm</a:t>
            </a:r>
            <a:r>
              <a:rPr lang="en-US" sz="2000" dirty="0"/>
              <a:t> </a:t>
            </a:r>
          </a:p>
          <a:p>
            <a:pPr marL="742950" lvl="1" indent="-285750">
              <a:lnSpc>
                <a:spcPct val="120000"/>
              </a:lnSpc>
              <a:buFont typeface="Arial"/>
              <a:buChar char="•"/>
            </a:pPr>
            <a:r>
              <a:rPr lang="en-US" sz="2000" dirty="0"/>
              <a:t>R=40 (IFS) 1.0-1.8 </a:t>
            </a:r>
            <a:r>
              <a:rPr lang="en-US" sz="2000" dirty="0" err="1"/>
              <a:t>μm</a:t>
            </a:r>
            <a:endParaRPr lang="en-US" sz="2000" dirty="0"/>
          </a:p>
          <a:p>
            <a:pPr>
              <a:lnSpc>
                <a:spcPct val="120000"/>
              </a:lnSpc>
            </a:pPr>
            <a:endParaRPr lang="en-US" sz="2400" dirty="0"/>
          </a:p>
          <a:p>
            <a:pPr marL="457200" lvl="2">
              <a:lnSpc>
                <a:spcPct val="120000"/>
              </a:lnSpc>
            </a:pPr>
            <a:endParaRPr lang="en-US" sz="2400" dirty="0"/>
          </a:p>
          <a:p>
            <a:pPr marL="742950" lvl="2" indent="-285750">
              <a:lnSpc>
                <a:spcPct val="120000"/>
              </a:lnSpc>
              <a:buFont typeface="Arial"/>
              <a:buChar char="•"/>
            </a:pPr>
            <a:endParaRPr lang="en-US" sz="2400" dirty="0"/>
          </a:p>
          <a:p>
            <a:pPr>
              <a:lnSpc>
                <a:spcPct val="120000"/>
              </a:lnSpc>
            </a:pPr>
            <a:r>
              <a:rPr lang="en-US" sz="2400" dirty="0"/>
              <a:t> </a:t>
            </a:r>
          </a:p>
          <a:p>
            <a:pPr>
              <a:lnSpc>
                <a:spcPct val="120000"/>
              </a:lnSpc>
            </a:pPr>
            <a:endParaRPr lang="en-US" sz="2400" dirty="0"/>
          </a:p>
        </p:txBody>
      </p:sp>
      <p:sp>
        <p:nvSpPr>
          <p:cNvPr id="7" name="TextBox 6">
            <a:extLst>
              <a:ext uri="{FF2B5EF4-FFF2-40B4-BE49-F238E27FC236}">
                <a16:creationId xmlns:a16="http://schemas.microsoft.com/office/drawing/2014/main" id="{5AAC0F33-7226-7A40-A44E-E4A4938D9E34}"/>
              </a:ext>
            </a:extLst>
          </p:cNvPr>
          <p:cNvSpPr txBox="1"/>
          <p:nvPr/>
        </p:nvSpPr>
        <p:spPr>
          <a:xfrm>
            <a:off x="484222" y="5594251"/>
            <a:ext cx="2896931" cy="646331"/>
          </a:xfrm>
          <a:prstGeom prst="rect">
            <a:avLst/>
          </a:prstGeom>
          <a:noFill/>
        </p:spPr>
        <p:txBody>
          <a:bodyPr wrap="square" rtlCol="0">
            <a:spAutoFit/>
          </a:bodyPr>
          <a:lstStyle/>
          <a:p>
            <a:r>
              <a:rPr lang="en-US" i="1" dirty="0">
                <a:solidFill>
                  <a:srgbClr val="00B0F0"/>
                </a:solidFill>
              </a:rPr>
              <a:t>Credit: Tyler Robinson (NAU) &amp; </a:t>
            </a:r>
            <a:r>
              <a:rPr lang="en-US" i="1" dirty="0" err="1">
                <a:solidFill>
                  <a:srgbClr val="00B0F0"/>
                </a:solidFill>
              </a:rPr>
              <a:t>Sergi</a:t>
            </a:r>
            <a:r>
              <a:rPr lang="en-US" i="1" dirty="0">
                <a:solidFill>
                  <a:srgbClr val="00B0F0"/>
                </a:solidFill>
              </a:rPr>
              <a:t> Hildebrandt (JPL)</a:t>
            </a:r>
          </a:p>
        </p:txBody>
      </p:sp>
      <p:pic>
        <p:nvPicPr>
          <p:cNvPr id="8" name="Picture 7">
            <a:extLst>
              <a:ext uri="{FF2B5EF4-FFF2-40B4-BE49-F238E27FC236}">
                <a16:creationId xmlns:a16="http://schemas.microsoft.com/office/drawing/2014/main" id="{C710B350-0823-3749-B720-901B0F5CC0C7}"/>
              </a:ext>
            </a:extLst>
          </p:cNvPr>
          <p:cNvPicPr>
            <a:picLocks noChangeAspect="1"/>
          </p:cNvPicPr>
          <p:nvPr/>
        </p:nvPicPr>
        <p:blipFill>
          <a:blip r:embed="rId4"/>
          <a:stretch>
            <a:fillRect/>
          </a:stretch>
        </p:blipFill>
        <p:spPr>
          <a:xfrm>
            <a:off x="8972614" y="4913199"/>
            <a:ext cx="2362135" cy="1686155"/>
          </a:xfrm>
          <a:prstGeom prst="rect">
            <a:avLst/>
          </a:prstGeom>
        </p:spPr>
      </p:pic>
      <p:pic>
        <p:nvPicPr>
          <p:cNvPr id="10" name="Picture 9">
            <a:extLst>
              <a:ext uri="{FF2B5EF4-FFF2-40B4-BE49-F238E27FC236}">
                <a16:creationId xmlns:a16="http://schemas.microsoft.com/office/drawing/2014/main" id="{1A9FCFDC-D677-EA4E-8FFB-DC247A61CFFD}"/>
              </a:ext>
            </a:extLst>
          </p:cNvPr>
          <p:cNvPicPr>
            <a:picLocks noChangeAspect="1"/>
          </p:cNvPicPr>
          <p:nvPr/>
        </p:nvPicPr>
        <p:blipFill>
          <a:blip r:embed="rId5"/>
          <a:stretch>
            <a:fillRect/>
          </a:stretch>
        </p:blipFill>
        <p:spPr>
          <a:xfrm>
            <a:off x="9251815" y="2439244"/>
            <a:ext cx="2235642" cy="1627931"/>
          </a:xfrm>
          <a:prstGeom prst="rect">
            <a:avLst/>
          </a:prstGeom>
        </p:spPr>
      </p:pic>
      <p:pic>
        <p:nvPicPr>
          <p:cNvPr id="12" name="Picture 11">
            <a:extLst>
              <a:ext uri="{FF2B5EF4-FFF2-40B4-BE49-F238E27FC236}">
                <a16:creationId xmlns:a16="http://schemas.microsoft.com/office/drawing/2014/main" id="{57F9C9D0-61C1-2B4E-A9A6-9E20EC0C3FC5}"/>
              </a:ext>
            </a:extLst>
          </p:cNvPr>
          <p:cNvPicPr>
            <a:picLocks noChangeAspect="1"/>
          </p:cNvPicPr>
          <p:nvPr/>
        </p:nvPicPr>
        <p:blipFill>
          <a:blip r:embed="rId6"/>
          <a:stretch>
            <a:fillRect/>
          </a:stretch>
        </p:blipFill>
        <p:spPr>
          <a:xfrm>
            <a:off x="4288616" y="2817057"/>
            <a:ext cx="2304099" cy="1654321"/>
          </a:xfrm>
          <a:prstGeom prst="rect">
            <a:avLst/>
          </a:prstGeom>
        </p:spPr>
      </p:pic>
      <p:pic>
        <p:nvPicPr>
          <p:cNvPr id="14" name="Picture 13">
            <a:extLst>
              <a:ext uri="{FF2B5EF4-FFF2-40B4-BE49-F238E27FC236}">
                <a16:creationId xmlns:a16="http://schemas.microsoft.com/office/drawing/2014/main" id="{1D5A0A40-1601-5D4E-8EAA-A490D66E0FB5}"/>
              </a:ext>
            </a:extLst>
          </p:cNvPr>
          <p:cNvPicPr>
            <a:picLocks noChangeAspect="1"/>
          </p:cNvPicPr>
          <p:nvPr/>
        </p:nvPicPr>
        <p:blipFill>
          <a:blip r:embed="rId7"/>
          <a:stretch>
            <a:fillRect/>
          </a:stretch>
        </p:blipFill>
        <p:spPr>
          <a:xfrm>
            <a:off x="4247941" y="4950860"/>
            <a:ext cx="2354300" cy="1715053"/>
          </a:xfrm>
          <a:prstGeom prst="rect">
            <a:avLst/>
          </a:prstGeom>
        </p:spPr>
      </p:pic>
      <p:pic>
        <p:nvPicPr>
          <p:cNvPr id="16" name="Picture 15">
            <a:extLst>
              <a:ext uri="{FF2B5EF4-FFF2-40B4-BE49-F238E27FC236}">
                <a16:creationId xmlns:a16="http://schemas.microsoft.com/office/drawing/2014/main" id="{307D5108-294F-BE4E-89E1-C98033E72E47}"/>
              </a:ext>
            </a:extLst>
          </p:cNvPr>
          <p:cNvPicPr>
            <a:picLocks noChangeAspect="1"/>
          </p:cNvPicPr>
          <p:nvPr/>
        </p:nvPicPr>
        <p:blipFill>
          <a:blip r:embed="rId8"/>
          <a:stretch>
            <a:fillRect/>
          </a:stretch>
        </p:blipFill>
        <p:spPr>
          <a:xfrm>
            <a:off x="6785485" y="1380044"/>
            <a:ext cx="2273559" cy="1638300"/>
          </a:xfrm>
          <a:prstGeom prst="rect">
            <a:avLst/>
          </a:prstGeom>
        </p:spPr>
      </p:pic>
    </p:spTree>
    <p:extLst>
      <p:ext uri="{BB962C8B-B14F-4D97-AF65-F5344CB8AC3E}">
        <p14:creationId xmlns:p14="http://schemas.microsoft.com/office/powerpoint/2010/main" val="3748798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496673-7145-0548-BB22-8CF0DEC806DE}"/>
              </a:ext>
            </a:extLst>
          </p:cNvPr>
          <p:cNvPicPr>
            <a:picLocks noChangeAspect="1"/>
          </p:cNvPicPr>
          <p:nvPr/>
        </p:nvPicPr>
        <p:blipFill>
          <a:blip r:embed="rId3"/>
          <a:stretch>
            <a:fillRect/>
          </a:stretch>
        </p:blipFill>
        <p:spPr>
          <a:xfrm>
            <a:off x="2437301" y="1561073"/>
            <a:ext cx="7164720" cy="5114366"/>
          </a:xfrm>
          <a:prstGeom prst="rect">
            <a:avLst/>
          </a:prstGeom>
        </p:spPr>
      </p:pic>
      <p:sp>
        <p:nvSpPr>
          <p:cNvPr id="20" name="TextBox 19"/>
          <p:cNvSpPr txBox="1"/>
          <p:nvPr/>
        </p:nvSpPr>
        <p:spPr>
          <a:xfrm>
            <a:off x="6525467" y="145266"/>
            <a:ext cx="3742097" cy="1938992"/>
          </a:xfrm>
          <a:prstGeom prst="rect">
            <a:avLst/>
          </a:prstGeom>
          <a:noFill/>
        </p:spPr>
        <p:txBody>
          <a:bodyPr wrap="square" rtlCol="0">
            <a:spAutoFit/>
          </a:bodyPr>
          <a:lstStyle/>
          <a:p>
            <a:pPr algn="r"/>
            <a:r>
              <a:rPr lang="en-US" sz="3600" b="1" i="1" dirty="0">
                <a:solidFill>
                  <a:srgbClr val="00B050"/>
                </a:solidFill>
                <a:latin typeface="+mj-lt"/>
                <a:ea typeface="Times New Roman" charset="0"/>
                <a:cs typeface="Times New Roman" charset="0"/>
              </a:rPr>
              <a:t>Exo-Earths near UV to near IR Spectra</a:t>
            </a:r>
          </a:p>
          <a:p>
            <a:pPr algn="ctr"/>
            <a:endParaRPr lang="en-US" sz="4800" dirty="0">
              <a:latin typeface="+mj-lt"/>
              <a:ea typeface="Times New Roman" charset="0"/>
              <a:cs typeface="Times New Roman" charset="0"/>
            </a:endParaRPr>
          </a:p>
        </p:txBody>
      </p:sp>
      <p:sp>
        <p:nvSpPr>
          <p:cNvPr id="7" name="TextBox 6"/>
          <p:cNvSpPr txBox="1"/>
          <p:nvPr/>
        </p:nvSpPr>
        <p:spPr>
          <a:xfrm>
            <a:off x="4329371" y="1862700"/>
            <a:ext cx="1908696" cy="461665"/>
          </a:xfrm>
          <a:prstGeom prst="rect">
            <a:avLst/>
          </a:prstGeom>
          <a:noFill/>
        </p:spPr>
        <p:txBody>
          <a:bodyPr wrap="none" rtlCol="0">
            <a:spAutoFit/>
          </a:bodyPr>
          <a:lstStyle/>
          <a:p>
            <a:r>
              <a:rPr lang="en-US" sz="2400" b="1" dirty="0">
                <a:solidFill>
                  <a:srgbClr val="FF0000"/>
                </a:solidFill>
              </a:rPr>
              <a:t>Atmosphere?</a:t>
            </a:r>
          </a:p>
        </p:txBody>
      </p:sp>
      <p:cxnSp>
        <p:nvCxnSpPr>
          <p:cNvPr id="8" name="Straight Arrow Connector 7"/>
          <p:cNvCxnSpPr/>
          <p:nvPr/>
        </p:nvCxnSpPr>
        <p:spPr>
          <a:xfrm flipH="1">
            <a:off x="4799677" y="2332589"/>
            <a:ext cx="397908" cy="8931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924550" y="5127500"/>
            <a:ext cx="780535" cy="461665"/>
          </a:xfrm>
          <a:prstGeom prst="rect">
            <a:avLst/>
          </a:prstGeom>
          <a:noFill/>
          <a:ln>
            <a:noFill/>
          </a:ln>
        </p:spPr>
        <p:txBody>
          <a:bodyPr wrap="none" rtlCol="0">
            <a:spAutoFit/>
          </a:bodyPr>
          <a:lstStyle/>
          <a:p>
            <a:r>
              <a:rPr lang="en-US" sz="2400" b="1" dirty="0">
                <a:solidFill>
                  <a:schemeClr val="accent6">
                    <a:lumMod val="75000"/>
                  </a:schemeClr>
                </a:solidFill>
              </a:rPr>
              <a:t>Life?</a:t>
            </a:r>
          </a:p>
        </p:txBody>
      </p:sp>
      <p:cxnSp>
        <p:nvCxnSpPr>
          <p:cNvPr id="19" name="Straight Arrow Connector 18"/>
          <p:cNvCxnSpPr/>
          <p:nvPr/>
        </p:nvCxnSpPr>
        <p:spPr>
          <a:xfrm flipV="1">
            <a:off x="5468566" y="4739593"/>
            <a:ext cx="481136" cy="453796"/>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3904262" y="4891432"/>
            <a:ext cx="1018904" cy="406348"/>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6191286" y="1773021"/>
            <a:ext cx="1815369" cy="461665"/>
          </a:xfrm>
          <a:prstGeom prst="rect">
            <a:avLst/>
          </a:prstGeom>
          <a:noFill/>
        </p:spPr>
        <p:txBody>
          <a:bodyPr wrap="none" rtlCol="0">
            <a:spAutoFit/>
          </a:bodyPr>
          <a:lstStyle/>
          <a:p>
            <a:r>
              <a:rPr lang="en-US" sz="2400" b="1" dirty="0">
                <a:solidFill>
                  <a:srgbClr val="0070C0"/>
                </a:solidFill>
              </a:rPr>
              <a:t>Habitability?</a:t>
            </a:r>
          </a:p>
        </p:txBody>
      </p:sp>
      <p:cxnSp>
        <p:nvCxnSpPr>
          <p:cNvPr id="82" name="Straight Arrow Connector 81"/>
          <p:cNvCxnSpPr/>
          <p:nvPr/>
        </p:nvCxnSpPr>
        <p:spPr>
          <a:xfrm>
            <a:off x="7002690" y="2173937"/>
            <a:ext cx="0" cy="151815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7393303" y="2173937"/>
            <a:ext cx="246765" cy="137103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7726307" y="2234686"/>
            <a:ext cx="670209" cy="228048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30294A8-1953-1C4D-9DF6-9747666E8CEE}"/>
              </a:ext>
            </a:extLst>
          </p:cNvPr>
          <p:cNvSpPr txBox="1"/>
          <p:nvPr/>
        </p:nvSpPr>
        <p:spPr>
          <a:xfrm>
            <a:off x="312238" y="5297780"/>
            <a:ext cx="1762878" cy="646331"/>
          </a:xfrm>
          <a:prstGeom prst="rect">
            <a:avLst/>
          </a:prstGeom>
          <a:noFill/>
        </p:spPr>
        <p:txBody>
          <a:bodyPr wrap="square" rtlCol="0">
            <a:spAutoFit/>
          </a:bodyPr>
          <a:lstStyle/>
          <a:p>
            <a:r>
              <a:rPr lang="en-US" i="1" dirty="0">
                <a:solidFill>
                  <a:srgbClr val="00B0F0"/>
                </a:solidFill>
              </a:rPr>
              <a:t>Credit: Tyler Robinson (NAU)</a:t>
            </a:r>
          </a:p>
        </p:txBody>
      </p:sp>
      <p:sp>
        <p:nvSpPr>
          <p:cNvPr id="3" name="Slide Number Placeholder 2">
            <a:extLst>
              <a:ext uri="{FF2B5EF4-FFF2-40B4-BE49-F238E27FC236}">
                <a16:creationId xmlns:a16="http://schemas.microsoft.com/office/drawing/2014/main" id="{818D27BF-E8D2-CF45-B0E2-12DEB5382DCA}"/>
              </a:ext>
            </a:extLst>
          </p:cNvPr>
          <p:cNvSpPr>
            <a:spLocks noGrp="1"/>
          </p:cNvSpPr>
          <p:nvPr>
            <p:ph type="sldNum" sz="quarter" idx="12"/>
          </p:nvPr>
        </p:nvSpPr>
        <p:spPr/>
        <p:txBody>
          <a:bodyPr/>
          <a:lstStyle/>
          <a:p>
            <a:fld id="{671412FD-015B-EC49-BFCB-F5CA98BAD0C5}" type="slidenum">
              <a:rPr lang="en-US" smtClean="0"/>
              <a:t>11</a:t>
            </a:fld>
            <a:endParaRPr lang="en-US"/>
          </a:p>
        </p:txBody>
      </p:sp>
      <p:sp>
        <p:nvSpPr>
          <p:cNvPr id="6" name="TextBox 5">
            <a:extLst>
              <a:ext uri="{FF2B5EF4-FFF2-40B4-BE49-F238E27FC236}">
                <a16:creationId xmlns:a16="http://schemas.microsoft.com/office/drawing/2014/main" id="{94487C4C-AFE6-414D-96ED-FE4C2F44A41D}"/>
              </a:ext>
            </a:extLst>
          </p:cNvPr>
          <p:cNvSpPr txBox="1"/>
          <p:nvPr/>
        </p:nvSpPr>
        <p:spPr>
          <a:xfrm>
            <a:off x="144556" y="2440905"/>
            <a:ext cx="1926158" cy="1569660"/>
          </a:xfrm>
          <a:prstGeom prst="rect">
            <a:avLst/>
          </a:prstGeom>
          <a:noFill/>
        </p:spPr>
        <p:txBody>
          <a:bodyPr wrap="square" rtlCol="0">
            <a:spAutoFit/>
          </a:bodyPr>
          <a:lstStyle/>
          <a:p>
            <a:pPr algn="ctr"/>
            <a:r>
              <a:rPr lang="en-US" sz="1600" dirty="0"/>
              <a:t>Simulated spectrum of </a:t>
            </a:r>
            <a:r>
              <a:rPr lang="en-US" sz="1600" dirty="0" err="1"/>
              <a:t>exo</a:t>
            </a:r>
            <a:r>
              <a:rPr lang="en-US" sz="1600" dirty="0"/>
              <a:t>-Earth at quadrature assuming 180h of observations (SNR=10 @ 0.76 </a:t>
            </a:r>
            <a:r>
              <a:rPr lang="en-US" sz="1600" dirty="0">
                <a:latin typeface="Symbol" pitchFamily="2" charset="2"/>
              </a:rPr>
              <a:t>m</a:t>
            </a:r>
            <a:r>
              <a:rPr lang="en-US" sz="1600" dirty="0"/>
              <a:t>m @ R=140)</a:t>
            </a:r>
          </a:p>
        </p:txBody>
      </p:sp>
    </p:spTree>
    <p:extLst>
      <p:ext uri="{BB962C8B-B14F-4D97-AF65-F5344CB8AC3E}">
        <p14:creationId xmlns:p14="http://schemas.microsoft.com/office/powerpoint/2010/main" val="160496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71412FD-015B-EC49-BFCB-F5CA98BAD0C5}" type="slidenum">
              <a:rPr lang="en-US" smtClean="0"/>
              <a:t>12</a:t>
            </a:fld>
            <a:endParaRPr lang="en-US"/>
          </a:p>
        </p:txBody>
      </p:sp>
      <p:sp>
        <p:nvSpPr>
          <p:cNvPr id="3" name="TextBox 2"/>
          <p:cNvSpPr txBox="1"/>
          <p:nvPr/>
        </p:nvSpPr>
        <p:spPr>
          <a:xfrm>
            <a:off x="5559551" y="-42016"/>
            <a:ext cx="5327887" cy="1323439"/>
          </a:xfrm>
          <a:prstGeom prst="rect">
            <a:avLst/>
          </a:prstGeom>
          <a:noFill/>
        </p:spPr>
        <p:txBody>
          <a:bodyPr wrap="square" rtlCol="0">
            <a:spAutoFit/>
          </a:bodyPr>
          <a:lstStyle/>
          <a:p>
            <a:pPr algn="ctr"/>
            <a:r>
              <a:rPr lang="en-US" sz="4000" b="1" i="1" dirty="0">
                <a:solidFill>
                  <a:srgbClr val="00B050"/>
                </a:solidFill>
                <a:latin typeface="+mj-lt"/>
                <a:ea typeface="Times New Roman" charset="0"/>
                <a:cs typeface="Times New Roman" charset="0"/>
              </a:rPr>
              <a:t>Yields of Characterized Planets </a:t>
            </a:r>
            <a:r>
              <a:rPr lang="en-US" sz="2800" b="1" i="1" dirty="0">
                <a:solidFill>
                  <a:srgbClr val="00B050"/>
                </a:solidFill>
                <a:latin typeface="+mj-lt"/>
                <a:ea typeface="Times New Roman" charset="0"/>
                <a:cs typeface="Times New Roman" charset="0"/>
              </a:rPr>
              <a:t>(Chris Stark, </a:t>
            </a:r>
            <a:r>
              <a:rPr lang="en-US" sz="2800" b="1" i="1" dirty="0" err="1">
                <a:solidFill>
                  <a:srgbClr val="00B050"/>
                </a:solidFill>
                <a:latin typeface="+mj-lt"/>
                <a:ea typeface="Times New Roman" charset="0"/>
                <a:cs typeface="Times New Roman" charset="0"/>
              </a:rPr>
              <a:t>STScI</a:t>
            </a:r>
            <a:r>
              <a:rPr lang="en-US" sz="2800" b="1" i="1" dirty="0">
                <a:solidFill>
                  <a:srgbClr val="00B050"/>
                </a:solidFill>
                <a:latin typeface="+mj-lt"/>
                <a:ea typeface="Times New Roman" charset="0"/>
                <a:cs typeface="Times New Roman" charset="0"/>
              </a:rPr>
              <a:t>)</a:t>
            </a:r>
          </a:p>
        </p:txBody>
      </p:sp>
      <p:sp>
        <p:nvSpPr>
          <p:cNvPr id="5" name="Rectangle 4"/>
          <p:cNvSpPr/>
          <p:nvPr/>
        </p:nvSpPr>
        <p:spPr>
          <a:xfrm>
            <a:off x="90113" y="1371126"/>
            <a:ext cx="4934896" cy="3982629"/>
          </a:xfrm>
          <a:prstGeom prst="rect">
            <a:avLst/>
          </a:prstGeom>
        </p:spPr>
        <p:txBody>
          <a:bodyPr wrap="square">
            <a:spAutoFit/>
          </a:bodyPr>
          <a:lstStyle/>
          <a:p>
            <a:pPr>
              <a:lnSpc>
                <a:spcPct val="120000"/>
              </a:lnSpc>
            </a:pPr>
            <a:r>
              <a:rPr lang="en-US" sz="3200" dirty="0"/>
              <a:t>Expected </a:t>
            </a:r>
            <a:r>
              <a:rPr lang="en-US" sz="3200" dirty="0" err="1"/>
              <a:t>HabEx</a:t>
            </a:r>
            <a:r>
              <a:rPr lang="en-US" sz="3200" dirty="0"/>
              <a:t> Yields</a:t>
            </a:r>
            <a:r>
              <a:rPr lang="en-US" sz="3200" baseline="30000" dirty="0"/>
              <a:t>*</a:t>
            </a:r>
            <a:endParaRPr lang="en-US" sz="3200" dirty="0"/>
          </a:p>
          <a:p>
            <a:pPr>
              <a:lnSpc>
                <a:spcPct val="120000"/>
              </a:lnSpc>
            </a:pPr>
            <a:r>
              <a:rPr lang="en-US" sz="2000" dirty="0"/>
              <a:t>Detect and characterize the orbits and atmospheres  of:</a:t>
            </a:r>
          </a:p>
          <a:p>
            <a:pPr marL="285750" indent="-285750">
              <a:lnSpc>
                <a:spcPct val="120000"/>
              </a:lnSpc>
              <a:buFont typeface="Arial"/>
              <a:buChar char="•"/>
            </a:pPr>
            <a:r>
              <a:rPr lang="en-US" sz="2000" dirty="0"/>
              <a:t>Rocky planets:</a:t>
            </a:r>
          </a:p>
          <a:p>
            <a:pPr marL="742950" lvl="1" indent="-285750">
              <a:lnSpc>
                <a:spcPct val="120000"/>
              </a:lnSpc>
              <a:buFont typeface="Arial"/>
              <a:buChar char="•"/>
            </a:pPr>
            <a:r>
              <a:rPr lang="en-US" sz="2000" dirty="0"/>
              <a:t>92 rocky planets (0.5-1.75 R</a:t>
            </a:r>
            <a:r>
              <a:rPr lang="en-US" sz="2000" baseline="-25000" dirty="0"/>
              <a:t>E</a:t>
            </a:r>
            <a:r>
              <a:rPr lang="en-US" sz="2000" dirty="0"/>
              <a:t>)</a:t>
            </a:r>
          </a:p>
          <a:p>
            <a:pPr marL="742950" lvl="1" indent="-285750">
              <a:lnSpc>
                <a:spcPct val="120000"/>
              </a:lnSpc>
              <a:buFont typeface="Arial"/>
              <a:buChar char="•"/>
            </a:pPr>
            <a:r>
              <a:rPr lang="en-US" sz="2000" dirty="0"/>
              <a:t>Including 12 Earth Analogs (0.6-1.4 R</a:t>
            </a:r>
            <a:r>
              <a:rPr lang="en-US" sz="2000" baseline="-25000" dirty="0"/>
              <a:t>E</a:t>
            </a:r>
            <a:r>
              <a:rPr lang="en-US" sz="2000" dirty="0"/>
              <a:t>)</a:t>
            </a:r>
          </a:p>
          <a:p>
            <a:pPr marL="285750" indent="-285750">
              <a:lnSpc>
                <a:spcPct val="120000"/>
              </a:lnSpc>
              <a:buFont typeface="Arial"/>
              <a:buChar char="•"/>
            </a:pPr>
            <a:r>
              <a:rPr lang="en-US" sz="2000" dirty="0"/>
              <a:t>Sub </a:t>
            </a:r>
            <a:r>
              <a:rPr lang="en-US" sz="2000" dirty="0" err="1"/>
              <a:t>Neptunes</a:t>
            </a:r>
            <a:r>
              <a:rPr lang="en-US" sz="2000" dirty="0"/>
              <a:t>:</a:t>
            </a:r>
          </a:p>
          <a:p>
            <a:pPr marL="742950" lvl="1" indent="-285750">
              <a:lnSpc>
                <a:spcPct val="120000"/>
              </a:lnSpc>
              <a:buFont typeface="Arial"/>
              <a:buChar char="•"/>
            </a:pPr>
            <a:r>
              <a:rPr lang="en-US" sz="2000" dirty="0"/>
              <a:t>116 sub-</a:t>
            </a:r>
            <a:r>
              <a:rPr lang="en-US" sz="2000" dirty="0" err="1"/>
              <a:t>Neptunes</a:t>
            </a:r>
            <a:r>
              <a:rPr lang="en-US" sz="2000" dirty="0"/>
              <a:t> (1.75-3.5 R</a:t>
            </a:r>
            <a:r>
              <a:rPr lang="en-US" sz="2000" baseline="-25000" dirty="0"/>
              <a:t>E</a:t>
            </a:r>
            <a:r>
              <a:rPr lang="en-US" sz="2000" dirty="0"/>
              <a:t>)</a:t>
            </a:r>
          </a:p>
          <a:p>
            <a:pPr marL="285750" indent="-285750">
              <a:lnSpc>
                <a:spcPct val="120000"/>
              </a:lnSpc>
              <a:buFont typeface="Arial"/>
              <a:buChar char="•"/>
            </a:pPr>
            <a:r>
              <a:rPr lang="en-US" sz="2000" dirty="0"/>
              <a:t>Gas Giants</a:t>
            </a:r>
          </a:p>
          <a:p>
            <a:pPr marL="742950" lvl="1" indent="-285750">
              <a:lnSpc>
                <a:spcPct val="120000"/>
              </a:lnSpc>
              <a:buFont typeface="Arial"/>
              <a:buChar char="•"/>
            </a:pPr>
            <a:r>
              <a:rPr lang="en-US" sz="2000" dirty="0"/>
              <a:t>62 gas giants (3.5-14.3 R</a:t>
            </a:r>
            <a:r>
              <a:rPr lang="en-US" sz="2000" baseline="-25000" dirty="0"/>
              <a:t>E</a:t>
            </a:r>
            <a:r>
              <a:rPr lang="en-US" sz="2000" dirty="0"/>
              <a:t>)</a:t>
            </a:r>
          </a:p>
        </p:txBody>
      </p:sp>
      <p:sp>
        <p:nvSpPr>
          <p:cNvPr id="6" name="TextBox 5"/>
          <p:cNvSpPr txBox="1"/>
          <p:nvPr/>
        </p:nvSpPr>
        <p:spPr>
          <a:xfrm>
            <a:off x="235179" y="6161923"/>
            <a:ext cx="4493984" cy="369332"/>
          </a:xfrm>
          <a:prstGeom prst="rect">
            <a:avLst/>
          </a:prstGeom>
          <a:noFill/>
        </p:spPr>
        <p:txBody>
          <a:bodyPr wrap="square" rtlCol="0">
            <a:spAutoFit/>
          </a:bodyPr>
          <a:lstStyle/>
          <a:p>
            <a:r>
              <a:rPr lang="en-US" sz="1600" i="1" baseline="30000" dirty="0"/>
              <a:t>*</a:t>
            </a:r>
            <a:r>
              <a:rPr lang="en-US" sz="1600" i="1" dirty="0"/>
              <a:t>Assumes SAG13 Nominal Occurrence Rates</a:t>
            </a:r>
            <a:r>
              <a:rPr lang="en-US" dirty="0"/>
              <a:t>.</a:t>
            </a:r>
            <a:endParaRPr lang="en-US" baseline="30000" dirty="0"/>
          </a:p>
        </p:txBody>
      </p:sp>
      <p:pic>
        <p:nvPicPr>
          <p:cNvPr id="7" name="Picture 6">
            <a:extLst>
              <a:ext uri="{FF2B5EF4-FFF2-40B4-BE49-F238E27FC236}">
                <a16:creationId xmlns:a16="http://schemas.microsoft.com/office/drawing/2014/main" id="{F22258B6-5590-1949-9A16-15864FE70C4A}"/>
              </a:ext>
            </a:extLst>
          </p:cNvPr>
          <p:cNvPicPr>
            <a:picLocks noChangeAspect="1"/>
          </p:cNvPicPr>
          <p:nvPr/>
        </p:nvPicPr>
        <p:blipFill rotWithShape="1">
          <a:blip r:embed="rId3">
            <a:extLst>
              <a:ext uri="{28A0092B-C50C-407E-A947-70E740481C1C}">
                <a14:useLocalDpi xmlns:a14="http://schemas.microsoft.com/office/drawing/2010/main" val="0"/>
              </a:ext>
            </a:extLst>
          </a:blip>
          <a:srcRect l="1798" r="3642" b="2443"/>
          <a:stretch/>
        </p:blipFill>
        <p:spPr bwMode="auto">
          <a:xfrm>
            <a:off x="4984171" y="1386624"/>
            <a:ext cx="7083122" cy="51220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55600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97DFD-BC94-8442-8E5F-31157DF17148}"/>
              </a:ext>
            </a:extLst>
          </p:cNvPr>
          <p:cNvSpPr>
            <a:spLocks noGrp="1"/>
          </p:cNvSpPr>
          <p:nvPr>
            <p:ph type="title"/>
          </p:nvPr>
        </p:nvSpPr>
        <p:spPr>
          <a:xfrm>
            <a:off x="3984172" y="168923"/>
            <a:ext cx="7534047" cy="1152394"/>
          </a:xfrm>
        </p:spPr>
        <p:txBody>
          <a:bodyPr>
            <a:normAutofit/>
          </a:bodyPr>
          <a:lstStyle/>
          <a:p>
            <a:r>
              <a:rPr lang="en-US" sz="3600" i="1" dirty="0">
                <a:solidFill>
                  <a:srgbClr val="00B050"/>
                </a:solidFill>
              </a:rPr>
              <a:t>General Observatory Science: Instruments and Capabilities</a:t>
            </a:r>
          </a:p>
        </p:txBody>
      </p:sp>
      <p:sp>
        <p:nvSpPr>
          <p:cNvPr id="4" name="Slide Number Placeholder 3">
            <a:extLst>
              <a:ext uri="{FF2B5EF4-FFF2-40B4-BE49-F238E27FC236}">
                <a16:creationId xmlns:a16="http://schemas.microsoft.com/office/drawing/2014/main" id="{365DBA3B-2FAB-4147-ABF3-83FB5B6921A5}"/>
              </a:ext>
            </a:extLst>
          </p:cNvPr>
          <p:cNvSpPr>
            <a:spLocks noGrp="1"/>
          </p:cNvSpPr>
          <p:nvPr>
            <p:ph type="sldNum" sz="quarter" idx="12"/>
          </p:nvPr>
        </p:nvSpPr>
        <p:spPr/>
        <p:txBody>
          <a:bodyPr/>
          <a:lstStyle/>
          <a:p>
            <a:fld id="{671412FD-015B-EC49-BFCB-F5CA98BAD0C5}" type="slidenum">
              <a:rPr lang="en-US" smtClean="0"/>
              <a:t>13</a:t>
            </a:fld>
            <a:endParaRPr lang="en-US"/>
          </a:p>
        </p:txBody>
      </p:sp>
      <p:pic>
        <p:nvPicPr>
          <p:cNvPr id="5" name="Picture 4">
            <a:extLst>
              <a:ext uri="{FF2B5EF4-FFF2-40B4-BE49-F238E27FC236}">
                <a16:creationId xmlns:a16="http://schemas.microsoft.com/office/drawing/2014/main" id="{4A2ACDAA-C901-CE44-84C6-EE0FCE59D2F6}"/>
              </a:ext>
            </a:extLst>
          </p:cNvPr>
          <p:cNvPicPr>
            <a:picLocks noChangeAspect="1"/>
          </p:cNvPicPr>
          <p:nvPr/>
        </p:nvPicPr>
        <p:blipFill>
          <a:blip r:embed="rId3"/>
          <a:stretch>
            <a:fillRect/>
          </a:stretch>
        </p:blipFill>
        <p:spPr>
          <a:xfrm>
            <a:off x="340996" y="1822813"/>
            <a:ext cx="4028801" cy="3949360"/>
          </a:xfrm>
          <a:prstGeom prst="rect">
            <a:avLst/>
          </a:prstGeom>
        </p:spPr>
      </p:pic>
      <p:pic>
        <p:nvPicPr>
          <p:cNvPr id="10" name="Picture 9">
            <a:extLst>
              <a:ext uri="{FF2B5EF4-FFF2-40B4-BE49-F238E27FC236}">
                <a16:creationId xmlns:a16="http://schemas.microsoft.com/office/drawing/2014/main" id="{687DE2FD-22F0-AE4F-B093-D0DA5251463D}"/>
              </a:ext>
            </a:extLst>
          </p:cNvPr>
          <p:cNvPicPr>
            <a:picLocks noChangeAspect="1"/>
          </p:cNvPicPr>
          <p:nvPr/>
        </p:nvPicPr>
        <p:blipFill>
          <a:blip r:embed="rId4"/>
          <a:stretch>
            <a:fillRect/>
          </a:stretch>
        </p:blipFill>
        <p:spPr>
          <a:xfrm>
            <a:off x="5804508" y="2097408"/>
            <a:ext cx="5419771" cy="3602828"/>
          </a:xfrm>
          <a:prstGeom prst="rect">
            <a:avLst/>
          </a:prstGeom>
        </p:spPr>
      </p:pic>
      <p:sp>
        <p:nvSpPr>
          <p:cNvPr id="7" name="TextBox 6">
            <a:extLst>
              <a:ext uri="{FF2B5EF4-FFF2-40B4-BE49-F238E27FC236}">
                <a16:creationId xmlns:a16="http://schemas.microsoft.com/office/drawing/2014/main" id="{93AE2503-043B-CD46-A7AC-1B33BCEC25EE}"/>
              </a:ext>
            </a:extLst>
          </p:cNvPr>
          <p:cNvSpPr txBox="1"/>
          <p:nvPr/>
        </p:nvSpPr>
        <p:spPr>
          <a:xfrm>
            <a:off x="6888527" y="1520535"/>
            <a:ext cx="4040593" cy="400110"/>
          </a:xfrm>
          <a:prstGeom prst="rect">
            <a:avLst/>
          </a:prstGeom>
          <a:noFill/>
        </p:spPr>
        <p:txBody>
          <a:bodyPr wrap="square" rtlCol="0">
            <a:spAutoFit/>
          </a:bodyPr>
          <a:lstStyle/>
          <a:p>
            <a:r>
              <a:rPr lang="en-US" sz="2000" b="1" dirty="0" err="1"/>
              <a:t>HabEx</a:t>
            </a:r>
            <a:r>
              <a:rPr lang="en-US" sz="2000" b="1" dirty="0"/>
              <a:t> Workhorse Camera (HWC)</a:t>
            </a:r>
          </a:p>
        </p:txBody>
      </p:sp>
      <p:cxnSp>
        <p:nvCxnSpPr>
          <p:cNvPr id="6" name="Straight Arrow Connector 5">
            <a:extLst>
              <a:ext uri="{FF2B5EF4-FFF2-40B4-BE49-F238E27FC236}">
                <a16:creationId xmlns:a16="http://schemas.microsoft.com/office/drawing/2014/main" id="{06ACD7D5-52FD-F046-8C5A-1F007EED749E}"/>
              </a:ext>
            </a:extLst>
          </p:cNvPr>
          <p:cNvCxnSpPr>
            <a:cxnSpLocks/>
          </p:cNvCxnSpPr>
          <p:nvPr/>
        </p:nvCxnSpPr>
        <p:spPr>
          <a:xfrm flipV="1">
            <a:off x="3847381" y="2812211"/>
            <a:ext cx="1725283" cy="985282"/>
          </a:xfrm>
          <a:prstGeom prst="straightConnector1">
            <a:avLst/>
          </a:prstGeom>
          <a:ln w="66675">
            <a:tailEnd type="stealth" w="lg" len="lg"/>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45C157D-D248-A044-ACC2-4147C46A3607}"/>
              </a:ext>
            </a:extLst>
          </p:cNvPr>
          <p:cNvPicPr/>
          <p:nvPr/>
        </p:nvPicPr>
        <p:blipFill>
          <a:blip r:embed="rId5">
            <a:extLst>
              <a:ext uri="{28A0092B-C50C-407E-A947-70E740481C1C}">
                <a14:useLocalDpi xmlns:a14="http://schemas.microsoft.com/office/drawing/2010/main" val="0"/>
              </a:ext>
            </a:extLst>
          </a:blip>
          <a:stretch>
            <a:fillRect/>
          </a:stretch>
        </p:blipFill>
        <p:spPr>
          <a:xfrm>
            <a:off x="5142294" y="2081131"/>
            <a:ext cx="6744198" cy="4015425"/>
          </a:xfrm>
          <a:prstGeom prst="rect">
            <a:avLst/>
          </a:prstGeom>
        </p:spPr>
      </p:pic>
      <p:sp>
        <p:nvSpPr>
          <p:cNvPr id="9" name="TextBox 8">
            <a:extLst>
              <a:ext uri="{FF2B5EF4-FFF2-40B4-BE49-F238E27FC236}">
                <a16:creationId xmlns:a16="http://schemas.microsoft.com/office/drawing/2014/main" id="{65718C07-E2A4-C043-8A9F-5F06541217E6}"/>
              </a:ext>
            </a:extLst>
          </p:cNvPr>
          <p:cNvSpPr txBox="1"/>
          <p:nvPr/>
        </p:nvSpPr>
        <p:spPr>
          <a:xfrm>
            <a:off x="2210934" y="6347321"/>
            <a:ext cx="9307285" cy="369332"/>
          </a:xfrm>
          <a:prstGeom prst="rect">
            <a:avLst/>
          </a:prstGeom>
          <a:noFill/>
        </p:spPr>
        <p:txBody>
          <a:bodyPr wrap="square" rtlCol="0">
            <a:spAutoFit/>
          </a:bodyPr>
          <a:lstStyle/>
          <a:p>
            <a:r>
              <a:rPr lang="en-US" dirty="0" err="1"/>
              <a:t>HabEx</a:t>
            </a:r>
            <a:r>
              <a:rPr lang="en-US" dirty="0"/>
              <a:t> will provide the highest-resolution UV/optical images of any current or planned facility</a:t>
            </a:r>
          </a:p>
        </p:txBody>
      </p:sp>
    </p:spTree>
    <p:extLst>
      <p:ext uri="{BB962C8B-B14F-4D97-AF65-F5344CB8AC3E}">
        <p14:creationId xmlns:p14="http://schemas.microsoft.com/office/powerpoint/2010/main" val="359673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97DFD-BC94-8442-8E5F-31157DF17148}"/>
              </a:ext>
            </a:extLst>
          </p:cNvPr>
          <p:cNvSpPr>
            <a:spLocks noGrp="1"/>
          </p:cNvSpPr>
          <p:nvPr>
            <p:ph type="title"/>
          </p:nvPr>
        </p:nvSpPr>
        <p:spPr>
          <a:xfrm>
            <a:off x="3984172" y="168923"/>
            <a:ext cx="7534047" cy="1152394"/>
          </a:xfrm>
        </p:spPr>
        <p:txBody>
          <a:bodyPr>
            <a:normAutofit/>
          </a:bodyPr>
          <a:lstStyle/>
          <a:p>
            <a:r>
              <a:rPr lang="en-US" sz="3600" i="1" dirty="0">
                <a:solidFill>
                  <a:srgbClr val="00B050"/>
                </a:solidFill>
              </a:rPr>
              <a:t>General Observatory Science: Instruments and Capabilities</a:t>
            </a:r>
          </a:p>
        </p:txBody>
      </p:sp>
      <p:sp>
        <p:nvSpPr>
          <p:cNvPr id="4" name="Slide Number Placeholder 3">
            <a:extLst>
              <a:ext uri="{FF2B5EF4-FFF2-40B4-BE49-F238E27FC236}">
                <a16:creationId xmlns:a16="http://schemas.microsoft.com/office/drawing/2014/main" id="{365DBA3B-2FAB-4147-ABF3-83FB5B6921A5}"/>
              </a:ext>
            </a:extLst>
          </p:cNvPr>
          <p:cNvSpPr>
            <a:spLocks noGrp="1"/>
          </p:cNvSpPr>
          <p:nvPr>
            <p:ph type="sldNum" sz="quarter" idx="12"/>
          </p:nvPr>
        </p:nvSpPr>
        <p:spPr/>
        <p:txBody>
          <a:bodyPr/>
          <a:lstStyle/>
          <a:p>
            <a:fld id="{671412FD-015B-EC49-BFCB-F5CA98BAD0C5}" type="slidenum">
              <a:rPr lang="en-US" smtClean="0"/>
              <a:t>14</a:t>
            </a:fld>
            <a:endParaRPr lang="en-US"/>
          </a:p>
        </p:txBody>
      </p:sp>
      <p:pic>
        <p:nvPicPr>
          <p:cNvPr id="5" name="Picture 4">
            <a:extLst>
              <a:ext uri="{FF2B5EF4-FFF2-40B4-BE49-F238E27FC236}">
                <a16:creationId xmlns:a16="http://schemas.microsoft.com/office/drawing/2014/main" id="{4A2ACDAA-C901-CE44-84C6-EE0FCE59D2F6}"/>
              </a:ext>
            </a:extLst>
          </p:cNvPr>
          <p:cNvPicPr>
            <a:picLocks noChangeAspect="1"/>
          </p:cNvPicPr>
          <p:nvPr/>
        </p:nvPicPr>
        <p:blipFill>
          <a:blip r:embed="rId3"/>
          <a:stretch>
            <a:fillRect/>
          </a:stretch>
        </p:blipFill>
        <p:spPr>
          <a:xfrm>
            <a:off x="340996" y="1822813"/>
            <a:ext cx="4028801" cy="3949360"/>
          </a:xfrm>
          <a:prstGeom prst="rect">
            <a:avLst/>
          </a:prstGeom>
        </p:spPr>
      </p:pic>
      <p:pic>
        <p:nvPicPr>
          <p:cNvPr id="13" name="Picture 12">
            <a:extLst>
              <a:ext uri="{FF2B5EF4-FFF2-40B4-BE49-F238E27FC236}">
                <a16:creationId xmlns:a16="http://schemas.microsoft.com/office/drawing/2014/main" id="{156E0ECD-3A64-3549-A9D6-D21310E8C504}"/>
              </a:ext>
            </a:extLst>
          </p:cNvPr>
          <p:cNvPicPr>
            <a:picLocks noChangeAspect="1"/>
          </p:cNvPicPr>
          <p:nvPr/>
        </p:nvPicPr>
        <p:blipFill>
          <a:blip r:embed="rId4"/>
          <a:stretch>
            <a:fillRect/>
          </a:stretch>
        </p:blipFill>
        <p:spPr>
          <a:xfrm>
            <a:off x="6038304" y="2254443"/>
            <a:ext cx="5562600" cy="3086100"/>
          </a:xfrm>
          <a:prstGeom prst="rect">
            <a:avLst/>
          </a:prstGeom>
        </p:spPr>
      </p:pic>
      <p:sp>
        <p:nvSpPr>
          <p:cNvPr id="14" name="TextBox 13">
            <a:extLst>
              <a:ext uri="{FF2B5EF4-FFF2-40B4-BE49-F238E27FC236}">
                <a16:creationId xmlns:a16="http://schemas.microsoft.com/office/drawing/2014/main" id="{BFA9FEC2-464A-4F4E-98C0-905F2056944E}"/>
              </a:ext>
            </a:extLst>
          </p:cNvPr>
          <p:cNvSpPr txBox="1"/>
          <p:nvPr/>
        </p:nvSpPr>
        <p:spPr>
          <a:xfrm>
            <a:off x="7198859" y="1617219"/>
            <a:ext cx="4040593" cy="400110"/>
          </a:xfrm>
          <a:prstGeom prst="rect">
            <a:avLst/>
          </a:prstGeom>
          <a:noFill/>
        </p:spPr>
        <p:txBody>
          <a:bodyPr wrap="square" rtlCol="0">
            <a:spAutoFit/>
          </a:bodyPr>
          <a:lstStyle/>
          <a:p>
            <a:r>
              <a:rPr lang="en-US" sz="2000" b="1" dirty="0" err="1"/>
              <a:t>HabEx</a:t>
            </a:r>
            <a:r>
              <a:rPr lang="en-US" sz="2000" b="1" dirty="0"/>
              <a:t> High Res UV Spectrograph </a:t>
            </a:r>
          </a:p>
        </p:txBody>
      </p:sp>
      <p:cxnSp>
        <p:nvCxnSpPr>
          <p:cNvPr id="15" name="Straight Arrow Connector 14">
            <a:extLst>
              <a:ext uri="{FF2B5EF4-FFF2-40B4-BE49-F238E27FC236}">
                <a16:creationId xmlns:a16="http://schemas.microsoft.com/office/drawing/2014/main" id="{82FD1097-7BC9-9841-8E86-43730476DC2C}"/>
              </a:ext>
            </a:extLst>
          </p:cNvPr>
          <p:cNvCxnSpPr>
            <a:cxnSpLocks/>
          </p:cNvCxnSpPr>
          <p:nvPr/>
        </p:nvCxnSpPr>
        <p:spPr>
          <a:xfrm flipV="1">
            <a:off x="2596243" y="2812211"/>
            <a:ext cx="2976421" cy="796403"/>
          </a:xfrm>
          <a:prstGeom prst="straightConnector1">
            <a:avLst/>
          </a:prstGeom>
          <a:ln w="66675">
            <a:tailEnd type="stealth" w="lg" len="lg"/>
          </a:ln>
        </p:spPr>
        <p:style>
          <a:lnRef idx="1">
            <a:schemeClr val="accent1"/>
          </a:lnRef>
          <a:fillRef idx="0">
            <a:schemeClr val="accent1"/>
          </a:fillRef>
          <a:effectRef idx="0">
            <a:schemeClr val="accent1"/>
          </a:effectRef>
          <a:fontRef idx="minor">
            <a:schemeClr val="tx1"/>
          </a:fontRef>
        </p:style>
      </p:cxnSp>
      <p:pic>
        <p:nvPicPr>
          <p:cNvPr id="12" name="Picture 11" descr="Fig ES-7.jpg">
            <a:extLst>
              <a:ext uri="{FF2B5EF4-FFF2-40B4-BE49-F238E27FC236}">
                <a16:creationId xmlns:a16="http://schemas.microsoft.com/office/drawing/2014/main" id="{84B16136-0348-654C-9710-13F226673C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8304" y="2254443"/>
            <a:ext cx="5562600" cy="3971614"/>
          </a:xfrm>
          <a:prstGeom prst="rect">
            <a:avLst/>
          </a:prstGeom>
        </p:spPr>
      </p:pic>
      <p:sp>
        <p:nvSpPr>
          <p:cNvPr id="17" name="TextBox 16">
            <a:extLst>
              <a:ext uri="{FF2B5EF4-FFF2-40B4-BE49-F238E27FC236}">
                <a16:creationId xmlns:a16="http://schemas.microsoft.com/office/drawing/2014/main" id="{FC5130D1-8FE6-4D42-90CD-9011C6C6968B}"/>
              </a:ext>
            </a:extLst>
          </p:cNvPr>
          <p:cNvSpPr txBox="1"/>
          <p:nvPr/>
        </p:nvSpPr>
        <p:spPr>
          <a:xfrm>
            <a:off x="5974393" y="6346270"/>
            <a:ext cx="6400800" cy="369332"/>
          </a:xfrm>
          <a:prstGeom prst="rect">
            <a:avLst/>
          </a:prstGeom>
          <a:noFill/>
        </p:spPr>
        <p:txBody>
          <a:bodyPr wrap="square" rtlCol="0">
            <a:spAutoFit/>
          </a:bodyPr>
          <a:lstStyle/>
          <a:p>
            <a:r>
              <a:rPr lang="en-US" dirty="0"/>
              <a:t>&gt; 10x the effective area of HST-COS  + </a:t>
            </a:r>
            <a:r>
              <a:rPr lang="en-US" dirty="0" err="1"/>
              <a:t>microshutter</a:t>
            </a:r>
            <a:r>
              <a:rPr lang="en-US" dirty="0"/>
              <a:t> array</a:t>
            </a:r>
          </a:p>
        </p:txBody>
      </p:sp>
    </p:spTree>
    <p:extLst>
      <p:ext uri="{BB962C8B-B14F-4D97-AF65-F5344CB8AC3E}">
        <p14:creationId xmlns:p14="http://schemas.microsoft.com/office/powerpoint/2010/main" val="328103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0856" y="-18056"/>
            <a:ext cx="6162149" cy="1152394"/>
          </a:xfrm>
        </p:spPr>
        <p:txBody>
          <a:bodyPr>
            <a:normAutofit/>
          </a:bodyPr>
          <a:lstStyle/>
          <a:p>
            <a:r>
              <a:rPr lang="en-US" sz="3200" i="1" dirty="0">
                <a:solidFill>
                  <a:srgbClr val="00B050"/>
                </a:solidFill>
              </a:rPr>
              <a:t>General Astrophysics and    Solar System Science Themes</a:t>
            </a:r>
          </a:p>
        </p:txBody>
      </p:sp>
      <p:sp>
        <p:nvSpPr>
          <p:cNvPr id="3" name="Content Placeholder 2"/>
          <p:cNvSpPr>
            <a:spLocks noGrp="1"/>
          </p:cNvSpPr>
          <p:nvPr>
            <p:ph idx="1"/>
          </p:nvPr>
        </p:nvSpPr>
        <p:spPr>
          <a:xfrm>
            <a:off x="137274" y="1648214"/>
            <a:ext cx="5816039" cy="4110515"/>
          </a:xfrm>
        </p:spPr>
        <p:txBody>
          <a:bodyPr>
            <a:noAutofit/>
          </a:bodyPr>
          <a:lstStyle/>
          <a:p>
            <a:pPr>
              <a:lnSpc>
                <a:spcPct val="100000"/>
              </a:lnSpc>
            </a:pPr>
            <a:r>
              <a:rPr lang="en-US" sz="1800" dirty="0"/>
              <a:t>The Life Cycle of Baryons and the Missing Baryons Problem </a:t>
            </a:r>
            <a:r>
              <a:rPr lang="en-US" sz="1800" dirty="0">
                <a:sym typeface="Wingdings" pitchFamily="2" charset="2"/>
              </a:rPr>
              <a:t> Probing of CGM and IGM in the UV</a:t>
            </a:r>
            <a:endParaRPr lang="en-US" sz="1800" dirty="0"/>
          </a:p>
          <a:p>
            <a:pPr>
              <a:lnSpc>
                <a:spcPct val="100000"/>
              </a:lnSpc>
            </a:pPr>
            <a:r>
              <a:rPr lang="en-US" sz="1800" dirty="0"/>
              <a:t>Galaxy “leakiness” and reionization</a:t>
            </a:r>
          </a:p>
          <a:p>
            <a:pPr>
              <a:lnSpc>
                <a:spcPct val="100000"/>
              </a:lnSpc>
            </a:pPr>
            <a:r>
              <a:rPr lang="en-US" sz="1800" dirty="0"/>
              <a:t>Resolved Stellar Populations of Nearby Galaxies. </a:t>
            </a:r>
          </a:p>
          <a:p>
            <a:pPr>
              <a:lnSpc>
                <a:spcPct val="100000"/>
              </a:lnSpc>
            </a:pPr>
            <a:r>
              <a:rPr lang="en-US" sz="1800" dirty="0"/>
              <a:t>Planetary Aurorae, Cryo-volcanism  and Exospheres</a:t>
            </a:r>
          </a:p>
          <a:p>
            <a:pPr>
              <a:lnSpc>
                <a:spcPct val="100000"/>
              </a:lnSpc>
            </a:pPr>
            <a:r>
              <a:rPr lang="en-US" sz="1800" dirty="0"/>
              <a:t>Constraining the Nature of Dark Matter Using Dwarf Galaxies</a:t>
            </a:r>
          </a:p>
          <a:p>
            <a:pPr>
              <a:lnSpc>
                <a:spcPct val="100000"/>
              </a:lnSpc>
            </a:pPr>
            <a:r>
              <a:rPr lang="en-US" sz="1800" dirty="0"/>
              <a:t>Pinning down the local value of the Hubble Constant</a:t>
            </a:r>
          </a:p>
          <a:p>
            <a:pPr>
              <a:lnSpc>
                <a:spcPct val="100000"/>
              </a:lnSpc>
            </a:pPr>
            <a:r>
              <a:rPr lang="en-US" sz="1800" dirty="0"/>
              <a:t>….</a:t>
            </a:r>
          </a:p>
        </p:txBody>
      </p:sp>
      <p:sp>
        <p:nvSpPr>
          <p:cNvPr id="4" name="TextBox 3"/>
          <p:cNvSpPr txBox="1"/>
          <p:nvPr/>
        </p:nvSpPr>
        <p:spPr>
          <a:xfrm>
            <a:off x="434199" y="6287905"/>
            <a:ext cx="11686256" cy="400110"/>
          </a:xfrm>
          <a:prstGeom prst="rect">
            <a:avLst/>
          </a:prstGeom>
          <a:noFill/>
        </p:spPr>
        <p:txBody>
          <a:bodyPr wrap="square" rtlCol="0">
            <a:spAutoFit/>
          </a:bodyPr>
          <a:lstStyle/>
          <a:p>
            <a:r>
              <a:rPr lang="en-US" sz="2000" i="1" dirty="0">
                <a:solidFill>
                  <a:srgbClr val="00B0F0"/>
                </a:solidFill>
              </a:rPr>
              <a:t>Science with </a:t>
            </a:r>
            <a:r>
              <a:rPr lang="en-US" sz="2000" i="1" dirty="0" err="1">
                <a:solidFill>
                  <a:srgbClr val="00B0F0"/>
                </a:solidFill>
              </a:rPr>
              <a:t>HabEx</a:t>
            </a:r>
            <a:r>
              <a:rPr lang="en-US" sz="2000" i="1" dirty="0">
                <a:solidFill>
                  <a:srgbClr val="00B0F0"/>
                </a:solidFill>
              </a:rPr>
              <a:t> Community Meeting to be held at the Flatiron Institute in NY on October 16 &amp; 17 2018</a:t>
            </a:r>
          </a:p>
        </p:txBody>
      </p:sp>
      <p:sp>
        <p:nvSpPr>
          <p:cNvPr id="5" name="Slide Number Placeholder 4">
            <a:extLst>
              <a:ext uri="{FF2B5EF4-FFF2-40B4-BE49-F238E27FC236}">
                <a16:creationId xmlns:a16="http://schemas.microsoft.com/office/drawing/2014/main" id="{6417B0B6-2807-144B-AD9E-8606497B514F}"/>
              </a:ext>
            </a:extLst>
          </p:cNvPr>
          <p:cNvSpPr>
            <a:spLocks noGrp="1"/>
          </p:cNvSpPr>
          <p:nvPr>
            <p:ph type="sldNum" sz="quarter" idx="12"/>
          </p:nvPr>
        </p:nvSpPr>
        <p:spPr/>
        <p:txBody>
          <a:bodyPr/>
          <a:lstStyle/>
          <a:p>
            <a:fld id="{671412FD-015B-EC49-BFCB-F5CA98BAD0C5}" type="slidenum">
              <a:rPr lang="en-US" smtClean="0"/>
              <a:t>15</a:t>
            </a:fld>
            <a:endParaRPr lang="en-US" dirty="0"/>
          </a:p>
        </p:txBody>
      </p:sp>
      <p:pic>
        <p:nvPicPr>
          <p:cNvPr id="7" name="Picture 6" descr="Fig 3.2-1_Lifecycle_updated_3_8.jpg">
            <a:extLst>
              <a:ext uri="{FF2B5EF4-FFF2-40B4-BE49-F238E27FC236}">
                <a16:creationId xmlns:a16="http://schemas.microsoft.com/office/drawing/2014/main" id="{F67C155F-AD0D-144E-B8AC-8618513B1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8563" y="1333202"/>
            <a:ext cx="3265843" cy="2166637"/>
          </a:xfrm>
          <a:prstGeom prst="rect">
            <a:avLst/>
          </a:prstGeom>
        </p:spPr>
      </p:pic>
      <p:pic>
        <p:nvPicPr>
          <p:cNvPr id="8" name="Picture 7" descr="Fig 3.2-2.jpg">
            <a:extLst>
              <a:ext uri="{FF2B5EF4-FFF2-40B4-BE49-F238E27FC236}">
                <a16:creationId xmlns:a16="http://schemas.microsoft.com/office/drawing/2014/main" id="{E72450BE-321A-6748-BDFB-8E06E4A87A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4665" y="1466001"/>
            <a:ext cx="2555790" cy="1917142"/>
          </a:xfrm>
          <a:prstGeom prst="rect">
            <a:avLst/>
          </a:prstGeom>
        </p:spPr>
      </p:pic>
      <p:pic>
        <p:nvPicPr>
          <p:cNvPr id="9" name="Picture 8" descr="Fig 3.8-1_left.png">
            <a:extLst>
              <a:ext uri="{FF2B5EF4-FFF2-40B4-BE49-F238E27FC236}">
                <a16:creationId xmlns:a16="http://schemas.microsoft.com/office/drawing/2014/main" id="{3D211EAA-42A7-4B46-AD97-D2FD8A8819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4406" y="3752689"/>
            <a:ext cx="2458811" cy="2424362"/>
          </a:xfrm>
          <a:prstGeom prst="rect">
            <a:avLst/>
          </a:prstGeom>
        </p:spPr>
      </p:pic>
      <p:pic>
        <p:nvPicPr>
          <p:cNvPr id="10" name="Picture 9" descr="Fig 3.8-3.png">
            <a:extLst>
              <a:ext uri="{FF2B5EF4-FFF2-40B4-BE49-F238E27FC236}">
                <a16:creationId xmlns:a16="http://schemas.microsoft.com/office/drawing/2014/main" id="{5B93E54B-AE5A-724B-AA46-7527ED4B88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6069" y="3708851"/>
            <a:ext cx="2763087" cy="2392573"/>
          </a:xfrm>
          <a:prstGeom prst="rect">
            <a:avLst/>
          </a:prstGeom>
        </p:spPr>
      </p:pic>
    </p:spTree>
    <p:extLst>
      <p:ext uri="{BB962C8B-B14F-4D97-AF65-F5344CB8AC3E}">
        <p14:creationId xmlns:p14="http://schemas.microsoft.com/office/powerpoint/2010/main" val="40550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A507-14CA-1649-8085-FE58F4F25511}"/>
              </a:ext>
            </a:extLst>
          </p:cNvPr>
          <p:cNvSpPr>
            <a:spLocks noGrp="1"/>
          </p:cNvSpPr>
          <p:nvPr>
            <p:ph type="title"/>
          </p:nvPr>
        </p:nvSpPr>
        <p:spPr>
          <a:xfrm>
            <a:off x="4546950" y="367066"/>
            <a:ext cx="6375748" cy="593624"/>
          </a:xfrm>
        </p:spPr>
        <p:txBody>
          <a:bodyPr/>
          <a:lstStyle/>
          <a:p>
            <a:r>
              <a:rPr lang="en-US" sz="3600" dirty="0">
                <a:solidFill>
                  <a:schemeClr val="tx1"/>
                </a:solidFill>
              </a:rPr>
              <a:t>Observing Time Allocations</a:t>
            </a:r>
          </a:p>
        </p:txBody>
      </p:sp>
      <p:sp>
        <p:nvSpPr>
          <p:cNvPr id="4" name="Slide Number Placeholder 3">
            <a:extLst>
              <a:ext uri="{FF2B5EF4-FFF2-40B4-BE49-F238E27FC236}">
                <a16:creationId xmlns:a16="http://schemas.microsoft.com/office/drawing/2014/main" id="{6A117FD5-0314-B646-93FA-A22B0B54A5FC}"/>
              </a:ext>
            </a:extLst>
          </p:cNvPr>
          <p:cNvSpPr>
            <a:spLocks noGrp="1"/>
          </p:cNvSpPr>
          <p:nvPr>
            <p:ph type="sldNum" sz="quarter" idx="12"/>
          </p:nvPr>
        </p:nvSpPr>
        <p:spPr/>
        <p:txBody>
          <a:bodyPr/>
          <a:lstStyle/>
          <a:p>
            <a:fld id="{671412FD-015B-EC49-BFCB-F5CA98BAD0C5}" type="slidenum">
              <a:rPr lang="en-US" smtClean="0"/>
              <a:t>16</a:t>
            </a:fld>
            <a:endParaRPr lang="en-US"/>
          </a:p>
        </p:txBody>
      </p:sp>
      <p:pic>
        <p:nvPicPr>
          <p:cNvPr id="5" name="Picture 4">
            <a:extLst>
              <a:ext uri="{FF2B5EF4-FFF2-40B4-BE49-F238E27FC236}">
                <a16:creationId xmlns:a16="http://schemas.microsoft.com/office/drawing/2014/main" id="{44E514C2-8A0E-9F48-BB5F-48DA51001744}"/>
              </a:ext>
            </a:extLst>
          </p:cNvPr>
          <p:cNvPicPr>
            <a:picLocks noChangeAspect="1"/>
          </p:cNvPicPr>
          <p:nvPr/>
        </p:nvPicPr>
        <p:blipFill>
          <a:blip r:embed="rId3"/>
          <a:stretch>
            <a:fillRect/>
          </a:stretch>
        </p:blipFill>
        <p:spPr>
          <a:xfrm>
            <a:off x="398419" y="1824445"/>
            <a:ext cx="5726808" cy="4290589"/>
          </a:xfrm>
          <a:prstGeom prst="rect">
            <a:avLst/>
          </a:prstGeom>
        </p:spPr>
      </p:pic>
      <p:grpSp>
        <p:nvGrpSpPr>
          <p:cNvPr id="8" name="Group 7">
            <a:extLst>
              <a:ext uri="{FF2B5EF4-FFF2-40B4-BE49-F238E27FC236}">
                <a16:creationId xmlns:a16="http://schemas.microsoft.com/office/drawing/2014/main" id="{60D5CEF1-73DB-374C-A81D-CF173035DCC8}"/>
              </a:ext>
            </a:extLst>
          </p:cNvPr>
          <p:cNvGrpSpPr/>
          <p:nvPr/>
        </p:nvGrpSpPr>
        <p:grpSpPr>
          <a:xfrm>
            <a:off x="1139869" y="1677476"/>
            <a:ext cx="10822487" cy="4584526"/>
            <a:chOff x="1139869" y="1677476"/>
            <a:chExt cx="10822487" cy="4584526"/>
          </a:xfrm>
        </p:grpSpPr>
        <p:sp>
          <p:nvSpPr>
            <p:cNvPr id="3" name="TextBox 2">
              <a:extLst>
                <a:ext uri="{FF2B5EF4-FFF2-40B4-BE49-F238E27FC236}">
                  <a16:creationId xmlns:a16="http://schemas.microsoft.com/office/drawing/2014/main" id="{BEB5A895-2638-214D-886D-A98BEA90BAF2}"/>
                </a:ext>
              </a:extLst>
            </p:cNvPr>
            <p:cNvSpPr txBox="1"/>
            <p:nvPr/>
          </p:nvSpPr>
          <p:spPr>
            <a:xfrm>
              <a:off x="6225435" y="1824445"/>
              <a:ext cx="5736921"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Helvetica" pitchFamily="2" charset="0"/>
                </a:rPr>
                <a:t>The HabEx Science and Technology Definition Team (STDT) is re-evaluating the GO time allocation.</a:t>
              </a:r>
            </a:p>
            <a:p>
              <a:pPr marL="285750" indent="-285750">
                <a:buFont typeface="Arial" panose="020B0604020202020204" pitchFamily="34" charset="0"/>
                <a:buChar char="•"/>
              </a:pPr>
              <a:endParaRPr lang="en-US" sz="2800" dirty="0">
                <a:latin typeface="Helvetica" pitchFamily="2" charset="0"/>
              </a:endParaRPr>
            </a:p>
            <a:p>
              <a:pPr marL="285750" indent="-285750">
                <a:buFont typeface="Arial" panose="020B0604020202020204" pitchFamily="34" charset="0"/>
                <a:buChar char="•"/>
              </a:pPr>
              <a:r>
                <a:rPr lang="en-US" sz="2800" dirty="0">
                  <a:latin typeface="Helvetica" pitchFamily="2" charset="0"/>
                </a:rPr>
                <a:t>There could be as much as 50% GO time without a significant loss to the exoplanet survey program.  </a:t>
              </a:r>
            </a:p>
          </p:txBody>
        </p:sp>
        <p:sp>
          <p:nvSpPr>
            <p:cNvPr id="6" name="&quot;No&quot; Symbol 5">
              <a:extLst>
                <a:ext uri="{FF2B5EF4-FFF2-40B4-BE49-F238E27FC236}">
                  <a16:creationId xmlns:a16="http://schemas.microsoft.com/office/drawing/2014/main" id="{AD32A7E7-202B-A343-9793-02DD4D1274E7}"/>
                </a:ext>
              </a:extLst>
            </p:cNvPr>
            <p:cNvSpPr/>
            <p:nvPr/>
          </p:nvSpPr>
          <p:spPr>
            <a:xfrm>
              <a:off x="1139869" y="1677476"/>
              <a:ext cx="4584526" cy="4584526"/>
            </a:xfrm>
            <a:prstGeom prst="noSmoking">
              <a:avLst>
                <a:gd name="adj" fmla="val 370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15994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A507-14CA-1649-8085-FE58F4F25511}"/>
              </a:ext>
            </a:extLst>
          </p:cNvPr>
          <p:cNvSpPr>
            <a:spLocks noGrp="1"/>
          </p:cNvSpPr>
          <p:nvPr>
            <p:ph type="title"/>
          </p:nvPr>
        </p:nvSpPr>
        <p:spPr>
          <a:xfrm>
            <a:off x="4546950" y="367066"/>
            <a:ext cx="6375748" cy="593624"/>
          </a:xfrm>
        </p:spPr>
        <p:txBody>
          <a:bodyPr/>
          <a:lstStyle/>
          <a:p>
            <a:r>
              <a:rPr lang="en-US" sz="3600" dirty="0">
                <a:solidFill>
                  <a:schemeClr val="tx1"/>
                </a:solidFill>
              </a:rPr>
              <a:t>Community Input</a:t>
            </a:r>
          </a:p>
        </p:txBody>
      </p:sp>
      <p:sp>
        <p:nvSpPr>
          <p:cNvPr id="4" name="Slide Number Placeholder 3">
            <a:extLst>
              <a:ext uri="{FF2B5EF4-FFF2-40B4-BE49-F238E27FC236}">
                <a16:creationId xmlns:a16="http://schemas.microsoft.com/office/drawing/2014/main" id="{6A117FD5-0314-B646-93FA-A22B0B54A5FC}"/>
              </a:ext>
            </a:extLst>
          </p:cNvPr>
          <p:cNvSpPr>
            <a:spLocks noGrp="1"/>
          </p:cNvSpPr>
          <p:nvPr>
            <p:ph type="sldNum" sz="quarter" idx="12"/>
          </p:nvPr>
        </p:nvSpPr>
        <p:spPr/>
        <p:txBody>
          <a:bodyPr/>
          <a:lstStyle/>
          <a:p>
            <a:fld id="{671412FD-015B-EC49-BFCB-F5CA98BAD0C5}" type="slidenum">
              <a:rPr lang="en-US" smtClean="0"/>
              <a:t>17</a:t>
            </a:fld>
            <a:endParaRPr lang="en-US"/>
          </a:p>
        </p:txBody>
      </p:sp>
      <p:sp>
        <p:nvSpPr>
          <p:cNvPr id="3" name="TextBox 2">
            <a:extLst>
              <a:ext uri="{FF2B5EF4-FFF2-40B4-BE49-F238E27FC236}">
                <a16:creationId xmlns:a16="http://schemas.microsoft.com/office/drawing/2014/main" id="{BEB5A895-2638-214D-886D-A98BEA90BAF2}"/>
              </a:ext>
            </a:extLst>
          </p:cNvPr>
          <p:cNvSpPr txBox="1"/>
          <p:nvPr/>
        </p:nvSpPr>
        <p:spPr>
          <a:xfrm>
            <a:off x="4546950" y="1533421"/>
            <a:ext cx="7120794"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Helvetica" pitchFamily="2" charset="0"/>
              </a:rPr>
              <a:t>HabEx Community Meeting</a:t>
            </a:r>
          </a:p>
          <a:p>
            <a:pPr marL="742950" lvl="1" indent="-285750">
              <a:buFont typeface="Arial" panose="020B0604020202020204" pitchFamily="34" charset="0"/>
              <a:buChar char="•"/>
            </a:pPr>
            <a:r>
              <a:rPr lang="en-US" sz="2800" dirty="0">
                <a:latin typeface="Helvetica" pitchFamily="2" charset="0"/>
              </a:rPr>
              <a:t>15-16 October 2018</a:t>
            </a:r>
          </a:p>
          <a:p>
            <a:pPr marL="742950" lvl="1" indent="-285750">
              <a:buFont typeface="Arial" panose="020B0604020202020204" pitchFamily="34" charset="0"/>
              <a:buChar char="•"/>
            </a:pPr>
            <a:r>
              <a:rPr lang="en-US" sz="2800" dirty="0">
                <a:latin typeface="Helvetica" pitchFamily="2" charset="0"/>
              </a:rPr>
              <a:t>Flatiron Institute, NYC</a:t>
            </a:r>
          </a:p>
          <a:p>
            <a:pPr marL="285750" indent="-285750">
              <a:buFont typeface="Arial" panose="020B0604020202020204" pitchFamily="34" charset="0"/>
              <a:buChar char="•"/>
            </a:pPr>
            <a:endParaRPr lang="en-US" sz="2800" dirty="0">
              <a:latin typeface="Helvetica" pitchFamily="2" charset="0"/>
            </a:endParaRPr>
          </a:p>
          <a:p>
            <a:pPr marL="285750" indent="-285750">
              <a:buFont typeface="Arial" panose="020B0604020202020204" pitchFamily="34" charset="0"/>
              <a:buChar char="•"/>
            </a:pPr>
            <a:r>
              <a:rPr lang="en-US" sz="2800" dirty="0">
                <a:latin typeface="Helvetica" pitchFamily="2" charset="0"/>
              </a:rPr>
              <a:t>Seeking contributions toward the HabEx GO program in the form of ~2 page white papers</a:t>
            </a:r>
          </a:p>
          <a:p>
            <a:pPr marL="285750" indent="-285750">
              <a:buFont typeface="Arial" panose="020B0604020202020204" pitchFamily="34" charset="0"/>
              <a:buChar char="•"/>
            </a:pPr>
            <a:endParaRPr lang="en-US" sz="2800" dirty="0">
              <a:latin typeface="Helvetica" pitchFamily="2" charset="0"/>
            </a:endParaRPr>
          </a:p>
          <a:p>
            <a:pPr marL="285750" indent="-285750">
              <a:buFont typeface="Arial" panose="020B0604020202020204" pitchFamily="34" charset="0"/>
              <a:buChar char="•"/>
            </a:pPr>
            <a:r>
              <a:rPr lang="en-US" sz="2800" dirty="0" err="1">
                <a:latin typeface="Helvetica" pitchFamily="2" charset="0"/>
              </a:rPr>
              <a:t>www.jpl.nasa.gov</a:t>
            </a:r>
            <a:r>
              <a:rPr lang="en-US" sz="2800" dirty="0">
                <a:latin typeface="Helvetica" pitchFamily="2" charset="0"/>
              </a:rPr>
              <a:t>/</a:t>
            </a:r>
            <a:r>
              <a:rPr lang="en-US" sz="2800" dirty="0" err="1">
                <a:latin typeface="Helvetica" pitchFamily="2" charset="0"/>
              </a:rPr>
              <a:t>habex</a:t>
            </a:r>
            <a:endParaRPr lang="en-US" sz="2800" dirty="0">
              <a:latin typeface="Helvetica" pitchFamily="2" charset="0"/>
            </a:endParaRPr>
          </a:p>
          <a:p>
            <a:pPr marL="285750" indent="-285750">
              <a:buFont typeface="Arial" panose="020B0604020202020204" pitchFamily="34" charset="0"/>
              <a:buChar char="•"/>
            </a:pPr>
            <a:endParaRPr lang="en-US" sz="2800" dirty="0">
              <a:latin typeface="Helvetica" pitchFamily="2" charset="0"/>
            </a:endParaRPr>
          </a:p>
          <a:p>
            <a:pPr marL="285750" indent="-285750">
              <a:buFont typeface="Arial" panose="020B0604020202020204" pitchFamily="34" charset="0"/>
              <a:buChar char="•"/>
            </a:pPr>
            <a:r>
              <a:rPr lang="en-US" sz="2800" dirty="0" err="1">
                <a:latin typeface="Helvetica" pitchFamily="2" charset="0"/>
              </a:rPr>
              <a:t>Alina.A.Kiessling@jpl.nasa.gov</a:t>
            </a:r>
            <a:endParaRPr lang="en-US" sz="2800" dirty="0">
              <a:latin typeface="Helvetica" pitchFamily="2" charset="0"/>
            </a:endParaRPr>
          </a:p>
        </p:txBody>
      </p:sp>
      <p:pic>
        <p:nvPicPr>
          <p:cNvPr id="9" name="Picture 8">
            <a:extLst>
              <a:ext uri="{FF2B5EF4-FFF2-40B4-BE49-F238E27FC236}">
                <a16:creationId xmlns:a16="http://schemas.microsoft.com/office/drawing/2014/main" id="{88C8BF17-6C5D-294C-9C36-3EC64A9745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5646" y="1533421"/>
            <a:ext cx="3832306" cy="4959454"/>
          </a:xfrm>
          <a:prstGeom prst="rect">
            <a:avLst/>
          </a:prstGeom>
        </p:spPr>
      </p:pic>
    </p:spTree>
    <p:extLst>
      <p:ext uri="{BB962C8B-B14F-4D97-AF65-F5344CB8AC3E}">
        <p14:creationId xmlns:p14="http://schemas.microsoft.com/office/powerpoint/2010/main" val="4188135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2E54-508B-8545-8713-91F8446B4FF8}"/>
              </a:ext>
            </a:extLst>
          </p:cNvPr>
          <p:cNvSpPr>
            <a:spLocks noGrp="1"/>
          </p:cNvSpPr>
          <p:nvPr>
            <p:ph type="title"/>
          </p:nvPr>
        </p:nvSpPr>
        <p:spPr>
          <a:xfrm>
            <a:off x="4585064" y="116671"/>
            <a:ext cx="7014754" cy="1152394"/>
          </a:xfrm>
        </p:spPr>
        <p:txBody>
          <a:bodyPr>
            <a:noAutofit/>
          </a:bodyPr>
          <a:lstStyle/>
          <a:p>
            <a:r>
              <a:rPr lang="en-US" sz="4000" i="1" dirty="0">
                <a:solidFill>
                  <a:srgbClr val="00B050"/>
                </a:solidFill>
              </a:rPr>
              <a:t>Findings &amp; </a:t>
            </a:r>
            <a:br>
              <a:rPr lang="en-US" sz="4000" i="1" dirty="0">
                <a:solidFill>
                  <a:srgbClr val="00B050"/>
                </a:solidFill>
              </a:rPr>
            </a:br>
            <a:r>
              <a:rPr lang="en-US" sz="4000" i="1" dirty="0">
                <a:solidFill>
                  <a:srgbClr val="00B050"/>
                </a:solidFill>
              </a:rPr>
              <a:t>Lessons Learned</a:t>
            </a:r>
          </a:p>
        </p:txBody>
      </p:sp>
      <p:sp>
        <p:nvSpPr>
          <p:cNvPr id="3" name="Slide Number Placeholder 2">
            <a:extLst>
              <a:ext uri="{FF2B5EF4-FFF2-40B4-BE49-F238E27FC236}">
                <a16:creationId xmlns:a16="http://schemas.microsoft.com/office/drawing/2014/main" id="{D1825908-328B-2748-974F-724C6BC659E5}"/>
              </a:ext>
            </a:extLst>
          </p:cNvPr>
          <p:cNvSpPr>
            <a:spLocks noGrp="1"/>
          </p:cNvSpPr>
          <p:nvPr>
            <p:ph type="sldNum" sz="quarter" idx="12"/>
          </p:nvPr>
        </p:nvSpPr>
        <p:spPr/>
        <p:txBody>
          <a:bodyPr/>
          <a:lstStyle/>
          <a:p>
            <a:fld id="{671412FD-015B-EC49-BFCB-F5CA98BAD0C5}" type="slidenum">
              <a:rPr lang="en-US" smtClean="0"/>
              <a:t>18</a:t>
            </a:fld>
            <a:endParaRPr lang="en-US"/>
          </a:p>
        </p:txBody>
      </p:sp>
      <p:sp>
        <p:nvSpPr>
          <p:cNvPr id="4" name="TextBox 3">
            <a:extLst>
              <a:ext uri="{FF2B5EF4-FFF2-40B4-BE49-F238E27FC236}">
                <a16:creationId xmlns:a16="http://schemas.microsoft.com/office/drawing/2014/main" id="{CEE4E6B0-8256-A445-B70C-3E841DEB8BFF}"/>
              </a:ext>
            </a:extLst>
          </p:cNvPr>
          <p:cNvSpPr txBox="1"/>
          <p:nvPr/>
        </p:nvSpPr>
        <p:spPr>
          <a:xfrm>
            <a:off x="144521" y="1829105"/>
            <a:ext cx="11817835" cy="4924425"/>
          </a:xfrm>
          <a:prstGeom prst="rect">
            <a:avLst/>
          </a:prstGeom>
          <a:noFill/>
        </p:spPr>
        <p:txBody>
          <a:bodyPr wrap="square" rtlCol="0">
            <a:spAutoFit/>
          </a:bodyPr>
          <a:lstStyle/>
          <a:p>
            <a:pPr marL="285750" indent="-285750">
              <a:buFont typeface="Wingdings" pitchFamily="2" charset="2"/>
              <a:buChar char="§"/>
            </a:pPr>
            <a:r>
              <a:rPr lang="en-US" sz="2000" b="1" dirty="0"/>
              <a:t>A 4m telescope design </a:t>
            </a:r>
            <a:r>
              <a:rPr lang="en-US" sz="2000" b="1" i="1" dirty="0"/>
              <a:t>optimized for high contrast coronagraphic imaging </a:t>
            </a:r>
            <a:r>
              <a:rPr lang="en-US" sz="2000" dirty="0"/>
              <a:t>(off-axis monolith, f/2.5, no RW) and using a </a:t>
            </a:r>
            <a:r>
              <a:rPr lang="en-US" sz="2000" b="1" dirty="0"/>
              <a:t>hybrid starlight suppression</a:t>
            </a:r>
            <a:r>
              <a:rPr lang="en-US" sz="2000" dirty="0"/>
              <a:t> approach provides exceptional performance in characterizing the architectures, diversity and habitability of nearby (&lt; 15pc) mature planetary systems</a:t>
            </a:r>
          </a:p>
          <a:p>
            <a:endParaRPr lang="en-US" sz="2000" dirty="0"/>
          </a:p>
          <a:p>
            <a:pPr marL="285750" indent="-285750">
              <a:buFont typeface="Wingdings" pitchFamily="2" charset="2"/>
              <a:buChar char="§"/>
            </a:pPr>
            <a:endParaRPr lang="en-US" sz="2000" dirty="0"/>
          </a:p>
          <a:p>
            <a:pPr marL="285750" indent="-285750">
              <a:buFont typeface="Wingdings" pitchFamily="2" charset="2"/>
              <a:buChar char="§"/>
            </a:pPr>
            <a:r>
              <a:rPr lang="en-US" sz="2000" b="1" dirty="0"/>
              <a:t>“Aperture, Aperture, Aperture!”  </a:t>
            </a:r>
            <a:r>
              <a:rPr lang="en-US" sz="2000" dirty="0">
                <a:sym typeface="Wingdings" pitchFamily="2" charset="2"/>
              </a:rPr>
              <a:t>  ”Throughput, Instantaneous Bandwidth and Inner Working Angle”</a:t>
            </a:r>
          </a:p>
          <a:p>
            <a:endParaRPr lang="en-US" sz="2000" dirty="0"/>
          </a:p>
          <a:p>
            <a:pPr marL="285750" indent="-285750">
              <a:buFont typeface="Wingdings" pitchFamily="2" charset="2"/>
              <a:buChar char="§"/>
            </a:pPr>
            <a:endParaRPr lang="en-US" sz="2000" dirty="0"/>
          </a:p>
          <a:p>
            <a:pPr marL="285750" indent="-285750">
              <a:buFont typeface="Wingdings" pitchFamily="2" charset="2"/>
              <a:buChar char="§"/>
            </a:pPr>
            <a:r>
              <a:rPr lang="en-US" sz="2000" dirty="0">
                <a:solidFill>
                  <a:srgbClr val="FFC000"/>
                </a:solidFill>
              </a:rPr>
              <a:t> </a:t>
            </a:r>
            <a:r>
              <a:rPr lang="en-US" sz="2000" b="1" dirty="0" err="1">
                <a:solidFill>
                  <a:srgbClr val="FFC000"/>
                </a:solidFill>
              </a:rPr>
              <a:t>HabEx</a:t>
            </a:r>
            <a:r>
              <a:rPr lang="en-US" sz="2000" b="1" dirty="0">
                <a:solidFill>
                  <a:srgbClr val="FFC000"/>
                </a:solidFill>
              </a:rPr>
              <a:t> is a lot more than just exoplanets</a:t>
            </a:r>
            <a:r>
              <a:rPr lang="en-US" sz="2000" dirty="0">
                <a:solidFill>
                  <a:srgbClr val="FFC000"/>
                </a:solidFill>
              </a:rPr>
              <a:t>: a 4m UV-Optical space telescope diffraction limited at 400nm provides unprecedented and unique capabilities for General Astrophysics and Solar System Science in the 2030s. </a:t>
            </a:r>
          </a:p>
          <a:p>
            <a:endParaRPr lang="en-US" sz="2000" dirty="0">
              <a:solidFill>
                <a:srgbClr val="FFC000"/>
              </a:solidFill>
            </a:endParaRPr>
          </a:p>
          <a:p>
            <a:endParaRPr lang="en-US" sz="2000" dirty="0"/>
          </a:p>
          <a:p>
            <a:pPr marL="285750" indent="-285750">
              <a:buFont typeface="Wingdings" pitchFamily="2" charset="2"/>
              <a:buChar char="§"/>
            </a:pPr>
            <a:endParaRPr lang="en-US" dirty="0"/>
          </a:p>
          <a:p>
            <a:endParaRPr lang="en-US" dirty="0"/>
          </a:p>
          <a:p>
            <a:endParaRPr lang="en-US" dirty="0"/>
          </a:p>
        </p:txBody>
      </p:sp>
      <p:sp>
        <p:nvSpPr>
          <p:cNvPr id="5" name="Slide Number Placeholder 3">
            <a:extLst>
              <a:ext uri="{FF2B5EF4-FFF2-40B4-BE49-F238E27FC236}">
                <a16:creationId xmlns:a16="http://schemas.microsoft.com/office/drawing/2014/main" id="{283A7138-A122-9445-8294-1A915E13DC9D}"/>
              </a:ext>
            </a:extLst>
          </p:cNvPr>
          <p:cNvSpPr txBox="1">
            <a:spLocks/>
          </p:cNvSpPr>
          <p:nvPr/>
        </p:nvSpPr>
        <p:spPr>
          <a:xfrm>
            <a:off x="9219156" y="6492877"/>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1412FD-015B-EC49-BFCB-F5CA98BAD0C5}" type="slidenum">
              <a:rPr lang="en-US" smtClean="0"/>
              <a:pPr/>
              <a:t>18</a:t>
            </a:fld>
            <a:endParaRPr lang="en-US"/>
          </a:p>
        </p:txBody>
      </p:sp>
    </p:spTree>
    <p:extLst>
      <p:ext uri="{BB962C8B-B14F-4D97-AF65-F5344CB8AC3E}">
        <p14:creationId xmlns:p14="http://schemas.microsoft.com/office/powerpoint/2010/main" val="138716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2E54-508B-8545-8713-91F8446B4FF8}"/>
              </a:ext>
            </a:extLst>
          </p:cNvPr>
          <p:cNvSpPr>
            <a:spLocks noGrp="1"/>
          </p:cNvSpPr>
          <p:nvPr>
            <p:ph type="title"/>
          </p:nvPr>
        </p:nvSpPr>
        <p:spPr>
          <a:xfrm>
            <a:off x="4585064" y="33259"/>
            <a:ext cx="7014754" cy="707696"/>
          </a:xfrm>
        </p:spPr>
        <p:txBody>
          <a:bodyPr>
            <a:noAutofit/>
          </a:bodyPr>
          <a:lstStyle/>
          <a:p>
            <a:br>
              <a:rPr lang="en-US" sz="4000" i="1" dirty="0">
                <a:solidFill>
                  <a:srgbClr val="FFC000"/>
                </a:solidFill>
              </a:rPr>
            </a:br>
            <a:r>
              <a:rPr lang="en-US" i="1" dirty="0">
                <a:solidFill>
                  <a:srgbClr val="00B050"/>
                </a:solidFill>
              </a:rPr>
              <a:t>Path Forward</a:t>
            </a:r>
          </a:p>
        </p:txBody>
      </p:sp>
      <p:sp>
        <p:nvSpPr>
          <p:cNvPr id="3" name="Slide Number Placeholder 2">
            <a:extLst>
              <a:ext uri="{FF2B5EF4-FFF2-40B4-BE49-F238E27FC236}">
                <a16:creationId xmlns:a16="http://schemas.microsoft.com/office/drawing/2014/main" id="{D1825908-328B-2748-974F-724C6BC659E5}"/>
              </a:ext>
            </a:extLst>
          </p:cNvPr>
          <p:cNvSpPr>
            <a:spLocks noGrp="1"/>
          </p:cNvSpPr>
          <p:nvPr>
            <p:ph type="sldNum" sz="quarter" idx="12"/>
          </p:nvPr>
        </p:nvSpPr>
        <p:spPr/>
        <p:txBody>
          <a:bodyPr/>
          <a:lstStyle/>
          <a:p>
            <a:fld id="{671412FD-015B-EC49-BFCB-F5CA98BAD0C5}" type="slidenum">
              <a:rPr lang="en-US" smtClean="0"/>
              <a:t>19</a:t>
            </a:fld>
            <a:endParaRPr lang="en-US"/>
          </a:p>
        </p:txBody>
      </p:sp>
      <p:sp>
        <p:nvSpPr>
          <p:cNvPr id="4" name="TextBox 3">
            <a:extLst>
              <a:ext uri="{FF2B5EF4-FFF2-40B4-BE49-F238E27FC236}">
                <a16:creationId xmlns:a16="http://schemas.microsoft.com/office/drawing/2014/main" id="{CEE4E6B0-8256-A445-B70C-3E841DEB8BFF}"/>
              </a:ext>
            </a:extLst>
          </p:cNvPr>
          <p:cNvSpPr txBox="1"/>
          <p:nvPr/>
        </p:nvSpPr>
        <p:spPr>
          <a:xfrm>
            <a:off x="617570" y="1237017"/>
            <a:ext cx="10982248" cy="4955203"/>
          </a:xfrm>
          <a:prstGeom prst="rect">
            <a:avLst/>
          </a:prstGeom>
          <a:noFill/>
        </p:spPr>
        <p:txBody>
          <a:bodyPr wrap="square" rtlCol="0">
            <a:spAutoFit/>
          </a:bodyPr>
          <a:lstStyle/>
          <a:p>
            <a:pPr marL="285750" indent="-285750">
              <a:buFont typeface="Wingdings" pitchFamily="2" charset="2"/>
              <a:buChar char="§"/>
            </a:pPr>
            <a:endParaRPr lang="en-US" dirty="0"/>
          </a:p>
          <a:p>
            <a:pPr marL="285750" indent="-285750">
              <a:buFont typeface="Wingdings" pitchFamily="2" charset="2"/>
              <a:buChar char="§"/>
            </a:pPr>
            <a:r>
              <a:rPr lang="en-US" b="1" dirty="0"/>
              <a:t>Refine Architecture A design</a:t>
            </a:r>
            <a:r>
              <a:rPr lang="en-US" dirty="0"/>
              <a:t>: </a:t>
            </a:r>
            <a:r>
              <a:rPr lang="en-US" dirty="0" err="1"/>
              <a:t>starshade</a:t>
            </a:r>
            <a:r>
              <a:rPr lang="en-US" dirty="0"/>
              <a:t> downsizing, finalize coronagraph trade &amp; WFC scheme, conduct full STOP modeling, finalize near IR detector trade, further optimize GO time fraction &amp; parallel </a:t>
            </a:r>
            <a:r>
              <a:rPr lang="en-US" dirty="0" err="1"/>
              <a:t>obs</a:t>
            </a:r>
            <a:endParaRPr lang="en-US" dirty="0"/>
          </a:p>
          <a:p>
            <a:pPr marL="285750" indent="-285750">
              <a:buFont typeface="Wingdings" pitchFamily="2" charset="2"/>
              <a:buChar char="§"/>
            </a:pPr>
            <a:endParaRPr lang="en-US" dirty="0"/>
          </a:p>
          <a:p>
            <a:pPr marL="285750" indent="-285750">
              <a:buFont typeface="Wingdings" pitchFamily="2" charset="2"/>
              <a:buChar char="§"/>
            </a:pPr>
            <a:r>
              <a:rPr lang="en-US" b="1" dirty="0"/>
              <a:t>Further develop Technology Roadmap</a:t>
            </a:r>
          </a:p>
          <a:p>
            <a:r>
              <a:rPr lang="en-US" dirty="0"/>
              <a:t> </a:t>
            </a:r>
          </a:p>
          <a:p>
            <a:pPr marL="285750" indent="-285750">
              <a:buFont typeface="Wingdings" pitchFamily="2" charset="2"/>
              <a:buChar char="§"/>
            </a:pPr>
            <a:r>
              <a:rPr lang="en-US" dirty="0"/>
              <a:t>Further examine potential </a:t>
            </a:r>
            <a:r>
              <a:rPr lang="en-US" b="1" dirty="0"/>
              <a:t>foreign contributions </a:t>
            </a:r>
            <a:r>
              <a:rPr lang="en-US" dirty="0"/>
              <a:t>(HWC and more)</a:t>
            </a:r>
          </a:p>
          <a:p>
            <a:pPr marL="285750" indent="-285750">
              <a:buFont typeface="Wingdings" pitchFamily="2" charset="2"/>
              <a:buChar char="§"/>
            </a:pPr>
            <a:endParaRPr lang="en-US" dirty="0"/>
          </a:p>
          <a:p>
            <a:pPr marL="285750" indent="-285750">
              <a:buFont typeface="Wingdings" pitchFamily="2" charset="2"/>
              <a:buChar char="§"/>
            </a:pPr>
            <a:r>
              <a:rPr lang="en-US" b="1" dirty="0"/>
              <a:t>Study cheaper options </a:t>
            </a:r>
            <a:r>
              <a:rPr lang="en-US" dirty="0"/>
              <a:t>with a single starlight suppression system </a:t>
            </a:r>
            <a:r>
              <a:rPr lang="en-US" i="1" dirty="0"/>
              <a:t>but  same UVS and HWC</a:t>
            </a:r>
          </a:p>
          <a:p>
            <a:endParaRPr lang="en-US" dirty="0"/>
          </a:p>
          <a:p>
            <a:pPr marL="742950" lvl="1" indent="-285750">
              <a:buFont typeface="Courier New" panose="02070309020205020404" pitchFamily="49" charset="0"/>
              <a:buChar char="o"/>
            </a:pPr>
            <a:r>
              <a:rPr lang="en-US" sz="1600" i="1" dirty="0" err="1">
                <a:solidFill>
                  <a:srgbClr val="FFC000"/>
                </a:solidFill>
              </a:rPr>
              <a:t>Starshade</a:t>
            </a:r>
            <a:r>
              <a:rPr lang="en-US" sz="1600" i="1" dirty="0">
                <a:solidFill>
                  <a:srgbClr val="FFC000"/>
                </a:solidFill>
              </a:rPr>
              <a:t>-only</a:t>
            </a:r>
            <a:r>
              <a:rPr lang="en-US" sz="1600" dirty="0"/>
              <a:t> with on-axis segmented ~4m with (</a:t>
            </a:r>
            <a:r>
              <a:rPr lang="en-US" sz="1600" dirty="0" err="1"/>
              <a:t>HabEx</a:t>
            </a:r>
            <a:r>
              <a:rPr lang="en-US" sz="1600" dirty="0"/>
              <a:t>-lite, talk by Dave Redding @ 4:30pm) </a:t>
            </a:r>
            <a:r>
              <a:rPr lang="en-US" sz="1600" dirty="0">
                <a:sym typeface="Wingdings" pitchFamily="2" charset="2"/>
              </a:rPr>
              <a:t> increased need for precursor </a:t>
            </a:r>
            <a:r>
              <a:rPr lang="en-US" sz="1600" dirty="0" err="1">
                <a:sym typeface="Wingdings" pitchFamily="2" charset="2"/>
              </a:rPr>
              <a:t>exo</a:t>
            </a:r>
            <a:r>
              <a:rPr lang="en-US" sz="1600" dirty="0">
                <a:sym typeface="Wingdings" pitchFamily="2" charset="2"/>
              </a:rPr>
              <a:t>-Earth detections</a:t>
            </a:r>
          </a:p>
          <a:p>
            <a:pPr marL="742950" lvl="1" indent="-285750">
              <a:buFont typeface="Courier New" panose="02070309020205020404" pitchFamily="49" charset="0"/>
              <a:buChar char="o"/>
            </a:pPr>
            <a:endParaRPr lang="en-US" sz="1600" dirty="0"/>
          </a:p>
          <a:p>
            <a:pPr marL="742950" lvl="1" indent="-285750">
              <a:buFont typeface="Courier New" panose="02070309020205020404" pitchFamily="49" charset="0"/>
              <a:buChar char="o"/>
            </a:pPr>
            <a:r>
              <a:rPr lang="en-US" sz="1600" i="1" dirty="0">
                <a:solidFill>
                  <a:srgbClr val="FFC000"/>
                </a:solidFill>
              </a:rPr>
              <a:t>Coronagraph-only</a:t>
            </a:r>
            <a:r>
              <a:rPr lang="en-US" sz="1600" dirty="0"/>
              <a:t> with off-axis ~4m with </a:t>
            </a:r>
            <a:r>
              <a:rPr lang="en-US" sz="1600" dirty="0">
                <a:sym typeface="Wingdings" pitchFamily="2" charset="2"/>
              </a:rPr>
              <a:t> push down IWA limits (VVC4, new HLC design, DST, VFN?)</a:t>
            </a:r>
            <a:endParaRPr lang="en-US" sz="1600" dirty="0"/>
          </a:p>
          <a:p>
            <a:endParaRPr lang="en-US" dirty="0"/>
          </a:p>
          <a:p>
            <a:r>
              <a:rPr lang="en-US" dirty="0"/>
              <a:t> </a:t>
            </a:r>
          </a:p>
          <a:p>
            <a:endParaRPr lang="en-US" dirty="0"/>
          </a:p>
          <a:p>
            <a:endParaRPr lang="en-US" dirty="0"/>
          </a:p>
        </p:txBody>
      </p:sp>
      <p:sp>
        <p:nvSpPr>
          <p:cNvPr id="5" name="Slide Number Placeholder 3">
            <a:extLst>
              <a:ext uri="{FF2B5EF4-FFF2-40B4-BE49-F238E27FC236}">
                <a16:creationId xmlns:a16="http://schemas.microsoft.com/office/drawing/2014/main" id="{283A7138-A122-9445-8294-1A915E13DC9D}"/>
              </a:ext>
            </a:extLst>
          </p:cNvPr>
          <p:cNvSpPr txBox="1">
            <a:spLocks/>
          </p:cNvSpPr>
          <p:nvPr/>
        </p:nvSpPr>
        <p:spPr>
          <a:xfrm>
            <a:off x="9219156" y="6492877"/>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1412FD-015B-EC49-BFCB-F5CA98BAD0C5}" type="slidenum">
              <a:rPr lang="en-US" smtClean="0"/>
              <a:pPr/>
              <a:t>19</a:t>
            </a:fld>
            <a:endParaRPr lang="en-US"/>
          </a:p>
        </p:txBody>
      </p:sp>
    </p:spTree>
    <p:extLst>
      <p:ext uri="{BB962C8B-B14F-4D97-AF65-F5344CB8AC3E}">
        <p14:creationId xmlns:p14="http://schemas.microsoft.com/office/powerpoint/2010/main" val="30871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p:cNvSpPr>
            <a:spLocks noGrp="1"/>
          </p:cNvSpPr>
          <p:nvPr>
            <p:ph type="title"/>
          </p:nvPr>
        </p:nvSpPr>
        <p:spPr>
          <a:xfrm>
            <a:off x="3098417" y="142844"/>
            <a:ext cx="8707500" cy="1152394"/>
          </a:xfrm>
        </p:spPr>
        <p:txBody>
          <a:bodyPr>
            <a:normAutofit/>
          </a:bodyPr>
          <a:lstStyle/>
          <a:p>
            <a:r>
              <a:rPr lang="en-US" sz="6000" i="1" dirty="0">
                <a:solidFill>
                  <a:srgbClr val="00B050"/>
                </a:solidFill>
                <a:latin typeface="Calibri" charset="0"/>
                <a:ea typeface="Calibri" charset="0"/>
                <a:cs typeface="Calibri" charset="0"/>
              </a:rPr>
              <a:t>Outline</a:t>
            </a:r>
          </a:p>
        </p:txBody>
      </p:sp>
      <p:sp>
        <p:nvSpPr>
          <p:cNvPr id="12" name="Content Placeholder 11"/>
          <p:cNvSpPr>
            <a:spLocks noGrp="1"/>
          </p:cNvSpPr>
          <p:nvPr>
            <p:ph idx="1"/>
          </p:nvPr>
        </p:nvSpPr>
        <p:spPr>
          <a:xfrm>
            <a:off x="793723" y="1323714"/>
            <a:ext cx="11398277" cy="5351725"/>
          </a:xfrm>
        </p:spPr>
        <p:txBody>
          <a:bodyPr>
            <a:normAutofit/>
          </a:bodyPr>
          <a:lstStyle/>
          <a:p>
            <a:pPr marL="0" indent="0">
              <a:lnSpc>
                <a:spcPct val="120000"/>
              </a:lnSpc>
              <a:buNone/>
            </a:pPr>
            <a:endParaRPr lang="en-US" sz="2600" b="1" dirty="0"/>
          </a:p>
          <a:p>
            <a:pPr>
              <a:lnSpc>
                <a:spcPct val="120000"/>
              </a:lnSpc>
            </a:pPr>
            <a:r>
              <a:rPr lang="en-US" sz="3200" dirty="0" err="1"/>
              <a:t>HabEx</a:t>
            </a:r>
            <a:r>
              <a:rPr lang="en-US" sz="3200" dirty="0"/>
              <a:t> study charter, philosophy &amp; science goals</a:t>
            </a:r>
          </a:p>
          <a:p>
            <a:pPr>
              <a:lnSpc>
                <a:spcPct val="120000"/>
              </a:lnSpc>
            </a:pPr>
            <a:endParaRPr lang="en-US" sz="3200" dirty="0"/>
          </a:p>
          <a:p>
            <a:pPr>
              <a:lnSpc>
                <a:spcPct val="120000"/>
              </a:lnSpc>
            </a:pPr>
            <a:r>
              <a:rPr lang="en-US" sz="3200" dirty="0" err="1"/>
              <a:t>HabEx</a:t>
            </a:r>
            <a:r>
              <a:rPr lang="en-US" sz="3200" dirty="0"/>
              <a:t> architecture A: design concept and expected performance</a:t>
            </a:r>
          </a:p>
          <a:p>
            <a:pPr>
              <a:lnSpc>
                <a:spcPct val="120000"/>
              </a:lnSpc>
            </a:pPr>
            <a:endParaRPr lang="en-US" sz="3200" dirty="0"/>
          </a:p>
          <a:p>
            <a:pPr>
              <a:lnSpc>
                <a:spcPct val="120000"/>
              </a:lnSpc>
            </a:pPr>
            <a:r>
              <a:rPr lang="en-US" sz="3200" dirty="0"/>
              <a:t>Lessons learned and path forward </a:t>
            </a:r>
          </a:p>
          <a:p>
            <a:pPr marL="0" indent="0" algn="ctr">
              <a:lnSpc>
                <a:spcPct val="120000"/>
              </a:lnSpc>
              <a:buNone/>
            </a:pPr>
            <a:endParaRPr lang="en-US" b="1" dirty="0"/>
          </a:p>
        </p:txBody>
      </p:sp>
      <p:sp>
        <p:nvSpPr>
          <p:cNvPr id="2" name="Slide Number Placeholder 1">
            <a:extLst>
              <a:ext uri="{FF2B5EF4-FFF2-40B4-BE49-F238E27FC236}">
                <a16:creationId xmlns:a16="http://schemas.microsoft.com/office/drawing/2014/main" id="{3AEAEC26-F593-4E4B-8001-68B8370E7216}"/>
              </a:ext>
            </a:extLst>
          </p:cNvPr>
          <p:cNvSpPr>
            <a:spLocks noGrp="1"/>
          </p:cNvSpPr>
          <p:nvPr>
            <p:ph type="sldNum" sz="quarter" idx="12"/>
          </p:nvPr>
        </p:nvSpPr>
        <p:spPr/>
        <p:txBody>
          <a:bodyPr/>
          <a:lstStyle/>
          <a:p>
            <a:fld id="{671412FD-015B-EC49-BFCB-F5CA98BAD0C5}" type="slidenum">
              <a:rPr lang="en-US" smtClean="0"/>
              <a:t>2</a:t>
            </a:fld>
            <a:endParaRPr lang="en-US"/>
          </a:p>
        </p:txBody>
      </p:sp>
    </p:spTree>
    <p:extLst>
      <p:ext uri="{BB962C8B-B14F-4D97-AF65-F5344CB8AC3E}">
        <p14:creationId xmlns:p14="http://schemas.microsoft.com/office/powerpoint/2010/main" val="36901886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Slides</a:t>
            </a:r>
          </a:p>
        </p:txBody>
      </p:sp>
      <p:sp>
        <p:nvSpPr>
          <p:cNvPr id="4" name="Slide Number Placeholder 3">
            <a:extLst>
              <a:ext uri="{FF2B5EF4-FFF2-40B4-BE49-F238E27FC236}">
                <a16:creationId xmlns:a16="http://schemas.microsoft.com/office/drawing/2014/main" id="{3D67B9D7-9EDE-7C47-BACC-AE49037EB249}"/>
              </a:ext>
            </a:extLst>
          </p:cNvPr>
          <p:cNvSpPr>
            <a:spLocks noGrp="1"/>
          </p:cNvSpPr>
          <p:nvPr>
            <p:ph type="sldNum" sz="quarter" idx="12"/>
          </p:nvPr>
        </p:nvSpPr>
        <p:spPr/>
        <p:txBody>
          <a:bodyPr/>
          <a:lstStyle/>
          <a:p>
            <a:fld id="{671412FD-015B-EC49-BFCB-F5CA98BAD0C5}" type="slidenum">
              <a:rPr lang="en-US" smtClean="0"/>
              <a:t>20</a:t>
            </a:fld>
            <a:endParaRPr lang="en-US"/>
          </a:p>
        </p:txBody>
      </p:sp>
    </p:spTree>
    <p:extLst>
      <p:ext uri="{BB962C8B-B14F-4D97-AF65-F5344CB8AC3E}">
        <p14:creationId xmlns:p14="http://schemas.microsoft.com/office/powerpoint/2010/main" val="1106928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err="1"/>
              <a:t>HabEx</a:t>
            </a:r>
            <a:r>
              <a:rPr lang="en-US" sz="3200" dirty="0"/>
              <a:t> Presentations &amp; Posters</a:t>
            </a:r>
          </a:p>
        </p:txBody>
      </p:sp>
      <p:sp>
        <p:nvSpPr>
          <p:cNvPr id="4" name="Slide Number Placeholder 3"/>
          <p:cNvSpPr>
            <a:spLocks noGrp="1"/>
          </p:cNvSpPr>
          <p:nvPr>
            <p:ph type="sldNum" sz="quarter" idx="12"/>
          </p:nvPr>
        </p:nvSpPr>
        <p:spPr/>
        <p:txBody>
          <a:bodyPr/>
          <a:lstStyle/>
          <a:p>
            <a:fld id="{671412FD-015B-EC49-BFCB-F5CA98BAD0C5}" type="slidenum">
              <a:rPr lang="en-US" smtClean="0"/>
              <a:t>21</a:t>
            </a:fld>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2591908340"/>
              </p:ext>
            </p:extLst>
          </p:nvPr>
        </p:nvGraphicFramePr>
        <p:xfrm>
          <a:off x="428542" y="1137618"/>
          <a:ext cx="11072402" cy="3305056"/>
        </p:xfrm>
        <a:graphic>
          <a:graphicData uri="http://schemas.openxmlformats.org/drawingml/2006/table">
            <a:tbl>
              <a:tblPr/>
              <a:tblGrid>
                <a:gridCol w="7950830">
                  <a:extLst>
                    <a:ext uri="{9D8B030D-6E8A-4147-A177-3AD203B41FA5}">
                      <a16:colId xmlns:a16="http://schemas.microsoft.com/office/drawing/2014/main" val="173802988"/>
                    </a:ext>
                  </a:extLst>
                </a:gridCol>
                <a:gridCol w="1300656">
                  <a:extLst>
                    <a:ext uri="{9D8B030D-6E8A-4147-A177-3AD203B41FA5}">
                      <a16:colId xmlns:a16="http://schemas.microsoft.com/office/drawing/2014/main" val="279034814"/>
                    </a:ext>
                  </a:extLst>
                </a:gridCol>
                <a:gridCol w="1820916">
                  <a:extLst>
                    <a:ext uri="{9D8B030D-6E8A-4147-A177-3AD203B41FA5}">
                      <a16:colId xmlns:a16="http://schemas.microsoft.com/office/drawing/2014/main" val="3794232171"/>
                    </a:ext>
                  </a:extLst>
                </a:gridCol>
              </a:tblGrid>
              <a:tr h="156696">
                <a:tc>
                  <a:txBody>
                    <a:bodyPr/>
                    <a:lstStyle/>
                    <a:p>
                      <a:pPr algn="ctr" fontAlgn="ctr"/>
                      <a:r>
                        <a:rPr lang="en-US" sz="1200" b="1" i="0" u="none" strike="noStrike" dirty="0">
                          <a:solidFill>
                            <a:srgbClr val="000000"/>
                          </a:solidFill>
                          <a:effectLst/>
                          <a:latin typeface="Calibri" panose="020F0502020204030204" pitchFamily="34" charset="0"/>
                        </a:rPr>
                        <a:t>Title</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DD7EE"/>
                    </a:solidFill>
                  </a:tcPr>
                </a:tc>
                <a:tc>
                  <a:txBody>
                    <a:bodyPr/>
                    <a:lstStyle/>
                    <a:p>
                      <a:pPr algn="ctr" fontAlgn="ctr"/>
                      <a:r>
                        <a:rPr lang="en-US" sz="1200" b="1" i="0" u="none" strike="noStrike">
                          <a:solidFill>
                            <a:srgbClr val="000000"/>
                          </a:solidFill>
                          <a:effectLst/>
                          <a:latin typeface="Calibri" panose="020F0502020204030204" pitchFamily="34" charset="0"/>
                        </a:rPr>
                        <a:t>Presenter</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DD7EE"/>
                    </a:solidFill>
                  </a:tcPr>
                </a:tc>
                <a:tc>
                  <a:txBody>
                    <a:bodyPr/>
                    <a:lstStyle/>
                    <a:p>
                      <a:pPr algn="ctr" fontAlgn="ctr"/>
                      <a:r>
                        <a:rPr lang="en-US" sz="1200" b="1" i="0" u="none" strike="noStrike">
                          <a:solidFill>
                            <a:srgbClr val="000000"/>
                          </a:solidFill>
                          <a:effectLst/>
                          <a:latin typeface="Calibri" panose="020F0502020204030204" pitchFamily="34" charset="0"/>
                        </a:rPr>
                        <a:t>Date • Time</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3265931824"/>
                  </a:ext>
                </a:extLst>
              </a:tr>
              <a:tr h="184670">
                <a:tc>
                  <a:txBody>
                    <a:bodyPr/>
                    <a:lstStyle/>
                    <a:p>
                      <a:pPr algn="l" fontAlgn="ctr"/>
                      <a:r>
                        <a:rPr lang="en-US" sz="1000" b="1" i="0" u="none" strike="noStrike" dirty="0" err="1">
                          <a:solidFill>
                            <a:srgbClr val="FFFFFF"/>
                          </a:solidFill>
                          <a:effectLst/>
                          <a:latin typeface="Calibri" panose="020F0502020204030204" pitchFamily="34" charset="0"/>
                        </a:rPr>
                        <a:t>HabEx</a:t>
                      </a:r>
                      <a:r>
                        <a:rPr lang="en-US" sz="1000" b="1" i="0" u="none" strike="noStrike" dirty="0">
                          <a:solidFill>
                            <a:srgbClr val="FFFFFF"/>
                          </a:solidFill>
                          <a:effectLst/>
                          <a:latin typeface="Calibri" panose="020F0502020204030204" pitchFamily="34" charset="0"/>
                        </a:rPr>
                        <a:t> Ultraviolet spectrograph design and DRM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0" i="0" u="none" strike="noStrike">
                          <a:solidFill>
                            <a:srgbClr val="FFFFFF"/>
                          </a:solidFill>
                          <a:effectLst/>
                          <a:latin typeface="Calibri" panose="020F0502020204030204" pitchFamily="34" charset="0"/>
                        </a:rPr>
                        <a:t>Paul A. Scowen</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de-DE" sz="1000" b="0" i="0" u="none" strike="noStrike">
                          <a:solidFill>
                            <a:srgbClr val="FFFFFF"/>
                          </a:solidFill>
                          <a:effectLst/>
                          <a:latin typeface="Calibri" panose="020F0502020204030204" pitchFamily="34" charset="0"/>
                        </a:rPr>
                        <a:t>10 June 2018 • 10:00 - 10:20 AM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4110368852"/>
                  </a:ext>
                </a:extLst>
              </a:tr>
              <a:tr h="293804">
                <a:tc>
                  <a:txBody>
                    <a:bodyPr/>
                    <a:lstStyle/>
                    <a:p>
                      <a:pPr algn="l" fontAlgn="ctr"/>
                      <a:r>
                        <a:rPr lang="en-US" sz="1000" b="1" i="0" u="none" strike="noStrike" dirty="0">
                          <a:solidFill>
                            <a:srgbClr val="FFFFFF"/>
                          </a:solidFill>
                          <a:effectLst/>
                          <a:latin typeface="Calibri" panose="020F0502020204030204" pitchFamily="34" charset="0"/>
                        </a:rPr>
                        <a:t>The habitable exoplanet imaging mission (</a:t>
                      </a:r>
                      <a:r>
                        <a:rPr lang="en-US" sz="1000" b="1" i="0" u="none" strike="noStrike" dirty="0" err="1">
                          <a:solidFill>
                            <a:srgbClr val="FFFFFF"/>
                          </a:solidFill>
                          <a:effectLst/>
                          <a:latin typeface="Calibri" panose="020F0502020204030204" pitchFamily="34" charset="0"/>
                        </a:rPr>
                        <a:t>HabEx</a:t>
                      </a:r>
                      <a:r>
                        <a:rPr lang="en-US" sz="1000" b="1" i="0" u="none" strike="noStrike" dirty="0">
                          <a:solidFill>
                            <a:srgbClr val="FFFFFF"/>
                          </a:solidFill>
                          <a:effectLst/>
                          <a:latin typeface="Calibri" panose="020F0502020204030204" pitchFamily="34" charset="0"/>
                        </a:rPr>
                        <a:t>): science goals and projected capabilities</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0" i="0" u="none" strike="noStrike" dirty="0">
                          <a:solidFill>
                            <a:srgbClr val="FFFFFF"/>
                          </a:solidFill>
                          <a:effectLst/>
                          <a:latin typeface="Calibri" panose="020F0502020204030204" pitchFamily="34" charset="0"/>
                        </a:rPr>
                        <a:t>Scott B. Gaudi</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de-DE" sz="1000" b="0" i="0" u="none" strike="noStrike" dirty="0">
                          <a:solidFill>
                            <a:srgbClr val="FFFFFF"/>
                          </a:solidFill>
                          <a:effectLst/>
                          <a:latin typeface="Calibri" panose="020F0502020204030204" pitchFamily="34" charset="0"/>
                        </a:rPr>
                        <a:t>11 June 2018 • 10:30 - 10:55 AM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3874629430"/>
                  </a:ext>
                </a:extLst>
              </a:tr>
              <a:tr h="293804">
                <a:tc>
                  <a:txBody>
                    <a:bodyPr/>
                    <a:lstStyle/>
                    <a:p>
                      <a:pPr algn="l" fontAlgn="ctr"/>
                      <a:r>
                        <a:rPr lang="en-US" sz="1000" b="1" i="0" u="none" strike="noStrike" dirty="0">
                          <a:solidFill>
                            <a:srgbClr val="FFFFFF"/>
                          </a:solidFill>
                          <a:effectLst/>
                          <a:latin typeface="Calibri" panose="020F0502020204030204" pitchFamily="34" charset="0"/>
                        </a:rPr>
                        <a:t>Solid state detectors for the Habitable Exoplanet imaging mission (</a:t>
                      </a:r>
                      <a:r>
                        <a:rPr lang="en-US" sz="1000" b="1" i="0" u="none" strike="noStrike" dirty="0" err="1">
                          <a:solidFill>
                            <a:srgbClr val="FFFFFF"/>
                          </a:solidFill>
                          <a:effectLst/>
                          <a:latin typeface="Calibri" panose="020F0502020204030204" pitchFamily="34" charset="0"/>
                        </a:rPr>
                        <a:t>HabEx</a:t>
                      </a:r>
                      <a:r>
                        <a:rPr lang="en-US" sz="1000" b="1" i="0" u="none" strike="noStrike" dirty="0">
                          <a:solidFill>
                            <a:srgbClr val="FFFFFF"/>
                          </a:solidFill>
                          <a:effectLst/>
                          <a:latin typeface="Calibri" panose="020F0502020204030204" pitchFamily="34" charset="0"/>
                        </a:rPr>
                        <a:t>) and the large UV/optical/infrared (LUVOIR) surveyor mission concepts</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0" i="0" u="none" strike="noStrike">
                          <a:solidFill>
                            <a:srgbClr val="FFFFFF"/>
                          </a:solidFill>
                          <a:effectLst/>
                          <a:latin typeface="Calibri" panose="020F0502020204030204" pitchFamily="34" charset="0"/>
                        </a:rPr>
                        <a:t>Shouleh Nikzad</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de-DE" sz="1000" b="0" i="0" u="none" strike="noStrike">
                          <a:solidFill>
                            <a:srgbClr val="FFFFFF"/>
                          </a:solidFill>
                          <a:effectLst/>
                          <a:latin typeface="Calibri" panose="020F0502020204030204" pitchFamily="34" charset="0"/>
                        </a:rPr>
                        <a:t>10 June 2018 • 11:10 - 11:30 AM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619991684"/>
                  </a:ext>
                </a:extLst>
              </a:tr>
              <a:tr h="184670">
                <a:tc>
                  <a:txBody>
                    <a:bodyPr/>
                    <a:lstStyle/>
                    <a:p>
                      <a:pPr algn="l" fontAlgn="ctr"/>
                      <a:r>
                        <a:rPr lang="en-US" sz="1000" b="1" i="0" u="none" strike="noStrike" dirty="0">
                          <a:solidFill>
                            <a:srgbClr val="FFFFFF"/>
                          </a:solidFill>
                          <a:effectLst/>
                          <a:latin typeface="Calibri" panose="020F0502020204030204" pitchFamily="34" charset="0"/>
                        </a:rPr>
                        <a:t>The habitable exoplanet imaging mission (</a:t>
                      </a:r>
                      <a:r>
                        <a:rPr lang="en-US" sz="1000" b="1" i="0" u="none" strike="noStrike" dirty="0" err="1">
                          <a:solidFill>
                            <a:srgbClr val="FFFFFF"/>
                          </a:solidFill>
                          <a:effectLst/>
                          <a:latin typeface="Calibri" panose="020F0502020204030204" pitchFamily="34" charset="0"/>
                        </a:rPr>
                        <a:t>HabEx</a:t>
                      </a:r>
                      <a:r>
                        <a:rPr lang="en-US" sz="1000" b="1" i="0" u="none" strike="noStrike" dirty="0">
                          <a:solidFill>
                            <a:srgbClr val="FFFFFF"/>
                          </a:solidFill>
                          <a:effectLst/>
                          <a:latin typeface="Calibri" panose="020F0502020204030204" pitchFamily="34" charset="0"/>
                        </a:rPr>
                        <a:t>)</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0" i="0" u="none" strike="noStrike" dirty="0">
                          <a:solidFill>
                            <a:srgbClr val="FFFFFF"/>
                          </a:solidFill>
                          <a:effectLst/>
                          <a:latin typeface="Calibri" panose="020F0502020204030204" pitchFamily="34" charset="0"/>
                        </a:rPr>
                        <a:t>Bertrand </a:t>
                      </a:r>
                      <a:r>
                        <a:rPr lang="en-US" sz="1000" b="0" i="0" u="none" strike="noStrike" dirty="0" err="1">
                          <a:solidFill>
                            <a:srgbClr val="FFFFFF"/>
                          </a:solidFill>
                          <a:effectLst/>
                          <a:latin typeface="Calibri" panose="020F0502020204030204" pitchFamily="34" charset="0"/>
                        </a:rPr>
                        <a:t>Mennesson</a:t>
                      </a:r>
                      <a:endParaRPr lang="en-US" sz="1000" b="0"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0" i="0" u="none" strike="noStrike" dirty="0">
                          <a:solidFill>
                            <a:srgbClr val="FFFFFF"/>
                          </a:solidFill>
                          <a:effectLst/>
                          <a:latin typeface="Calibri" panose="020F0502020204030204" pitchFamily="34" charset="0"/>
                        </a:rPr>
                        <a:t>11 June 2018 • 1:20 - 1:40 PM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822361819"/>
                  </a:ext>
                </a:extLst>
              </a:tr>
              <a:tr h="236053">
                <a:tc>
                  <a:txBody>
                    <a:bodyPr/>
                    <a:lstStyle/>
                    <a:p>
                      <a:pPr algn="l" fontAlgn="ctr"/>
                      <a:r>
                        <a:rPr lang="en-US" sz="1000" b="1" i="0" u="none" strike="noStrike" dirty="0">
                          <a:solidFill>
                            <a:srgbClr val="FFFFFF"/>
                          </a:solidFill>
                          <a:effectLst/>
                          <a:latin typeface="Calibri" panose="020F0502020204030204" pitchFamily="34" charset="0"/>
                        </a:rPr>
                        <a:t>Overview of the 4m baseline architecture concept of the habitable exoplanet imaging mission (</a:t>
                      </a:r>
                      <a:r>
                        <a:rPr lang="en-US" sz="1000" b="1" i="0" u="none" strike="noStrike" dirty="0" err="1">
                          <a:solidFill>
                            <a:srgbClr val="FFFFFF"/>
                          </a:solidFill>
                          <a:effectLst/>
                          <a:latin typeface="Calibri" panose="020F0502020204030204" pitchFamily="34" charset="0"/>
                        </a:rPr>
                        <a:t>HabEx</a:t>
                      </a:r>
                      <a:r>
                        <a:rPr lang="en-US" sz="1000" b="1" i="0" u="none" strike="noStrike" dirty="0">
                          <a:solidFill>
                            <a:srgbClr val="FFFFFF"/>
                          </a:solidFill>
                          <a:effectLst/>
                          <a:latin typeface="Calibri" panose="020F0502020204030204" pitchFamily="34" charset="0"/>
                        </a:rPr>
                        <a:t>) study</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0" i="0" u="none" strike="noStrike">
                          <a:solidFill>
                            <a:srgbClr val="FFFFFF"/>
                          </a:solidFill>
                          <a:effectLst/>
                          <a:latin typeface="Calibri" panose="020F0502020204030204" pitchFamily="34" charset="0"/>
                        </a:rPr>
                        <a:t>Gary M. Kuan</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0" i="0" u="none" strike="noStrike" dirty="0">
                          <a:solidFill>
                            <a:srgbClr val="FFFFFF"/>
                          </a:solidFill>
                          <a:effectLst/>
                          <a:latin typeface="Calibri" panose="020F0502020204030204" pitchFamily="34" charset="0"/>
                        </a:rPr>
                        <a:t>11 June 2018 • 1:40 - 2:00 PM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25811760"/>
                  </a:ext>
                </a:extLst>
              </a:tr>
              <a:tr h="184670">
                <a:tc>
                  <a:txBody>
                    <a:bodyPr/>
                    <a:lstStyle/>
                    <a:p>
                      <a:pPr algn="l" fontAlgn="ctr"/>
                      <a:r>
                        <a:rPr lang="en-US" sz="1000" b="1" i="0" u="none" strike="noStrike" dirty="0">
                          <a:solidFill>
                            <a:srgbClr val="FFFFFF"/>
                          </a:solidFill>
                          <a:effectLst/>
                          <a:latin typeface="Calibri" panose="020F0502020204030204" pitchFamily="34" charset="0"/>
                        </a:rPr>
                        <a:t>The </a:t>
                      </a:r>
                      <a:r>
                        <a:rPr lang="en-US" sz="1000" b="1" i="0" u="none" strike="noStrike" dirty="0" err="1">
                          <a:solidFill>
                            <a:srgbClr val="FFFFFF"/>
                          </a:solidFill>
                          <a:effectLst/>
                          <a:latin typeface="Calibri" panose="020F0502020204030204" pitchFamily="34" charset="0"/>
                        </a:rPr>
                        <a:t>HabEx</a:t>
                      </a:r>
                      <a:r>
                        <a:rPr lang="en-US" sz="1000" b="1" i="0" u="none" strike="noStrike" dirty="0">
                          <a:solidFill>
                            <a:srgbClr val="FFFFFF"/>
                          </a:solidFill>
                          <a:effectLst/>
                          <a:latin typeface="Calibri" panose="020F0502020204030204" pitchFamily="34" charset="0"/>
                        </a:rPr>
                        <a:t> workhorse camera</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0" i="0" u="none" strike="noStrike" dirty="0">
                          <a:solidFill>
                            <a:srgbClr val="FFFFFF"/>
                          </a:solidFill>
                          <a:effectLst/>
                          <a:latin typeface="Calibri" panose="020F0502020204030204" pitchFamily="34" charset="0"/>
                        </a:rPr>
                        <a:t>Paul A. </a:t>
                      </a:r>
                      <a:r>
                        <a:rPr lang="en-US" sz="1000" b="0" i="0" u="none" strike="noStrike" dirty="0" err="1">
                          <a:solidFill>
                            <a:srgbClr val="FFFFFF"/>
                          </a:solidFill>
                          <a:effectLst/>
                          <a:latin typeface="Calibri" panose="020F0502020204030204" pitchFamily="34" charset="0"/>
                        </a:rPr>
                        <a:t>Scowen</a:t>
                      </a:r>
                      <a:endParaRPr lang="en-US" sz="1000" b="0"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0" i="0" u="none" strike="noStrike">
                          <a:solidFill>
                            <a:srgbClr val="FFFFFF"/>
                          </a:solidFill>
                          <a:effectLst/>
                          <a:latin typeface="Calibri" panose="020F0502020204030204" pitchFamily="34" charset="0"/>
                        </a:rPr>
                        <a:t>11 June 2018 • 2:00 - 2:20 PM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3962016566"/>
                  </a:ext>
                </a:extLst>
              </a:tr>
              <a:tr h="236053">
                <a:tc>
                  <a:txBody>
                    <a:bodyPr/>
                    <a:lstStyle/>
                    <a:p>
                      <a:pPr algn="l" fontAlgn="ctr"/>
                      <a:r>
                        <a:rPr lang="en-US" sz="1000" b="1" i="0" u="none" strike="noStrike" dirty="0">
                          <a:solidFill>
                            <a:srgbClr val="FFFFFF"/>
                          </a:solidFill>
                          <a:effectLst/>
                          <a:latin typeface="Calibri" panose="020F0502020204030204" pitchFamily="34" charset="0"/>
                        </a:rPr>
                        <a:t>Technology maturity for the habitable-zone exoplanet imaging mission (</a:t>
                      </a:r>
                      <a:r>
                        <a:rPr lang="en-US" sz="1000" b="1" i="0" u="none" strike="noStrike" dirty="0" err="1">
                          <a:solidFill>
                            <a:srgbClr val="FFFFFF"/>
                          </a:solidFill>
                          <a:effectLst/>
                          <a:latin typeface="Calibri" panose="020F0502020204030204" pitchFamily="34" charset="0"/>
                        </a:rPr>
                        <a:t>HabEx</a:t>
                      </a:r>
                      <a:r>
                        <a:rPr lang="en-US" sz="1000" b="1" i="0" u="none" strike="noStrike" dirty="0">
                          <a:solidFill>
                            <a:srgbClr val="FFFFFF"/>
                          </a:solidFill>
                          <a:effectLst/>
                          <a:latin typeface="Calibri" panose="020F0502020204030204" pitchFamily="34" charset="0"/>
                        </a:rPr>
                        <a:t>) concept</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0" i="0" u="none" strike="noStrike">
                          <a:solidFill>
                            <a:srgbClr val="FFFFFF"/>
                          </a:solidFill>
                          <a:effectLst/>
                          <a:latin typeface="Calibri" panose="020F0502020204030204" pitchFamily="34" charset="0"/>
                        </a:rPr>
                        <a:t>Rhonda M. Morgan</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0" i="0" u="none" strike="noStrike">
                          <a:solidFill>
                            <a:srgbClr val="FFFFFF"/>
                          </a:solidFill>
                          <a:effectLst/>
                          <a:latin typeface="Calibri" panose="020F0502020204030204" pitchFamily="34" charset="0"/>
                        </a:rPr>
                        <a:t>11 June 2018 • 2:20 - 2:40 PM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399457480"/>
                  </a:ext>
                </a:extLst>
              </a:tr>
              <a:tr h="184670">
                <a:tc>
                  <a:txBody>
                    <a:bodyPr/>
                    <a:lstStyle/>
                    <a:p>
                      <a:pPr algn="l" fontAlgn="ctr"/>
                      <a:r>
                        <a:rPr lang="en-US" sz="1000" b="1" i="0" u="none" strike="noStrike">
                          <a:solidFill>
                            <a:srgbClr val="FFFFFF"/>
                          </a:solidFill>
                          <a:effectLst/>
                          <a:latin typeface="Calibri" panose="020F0502020204030204" pitchFamily="34" charset="0"/>
                        </a:rPr>
                        <a:t>HabEx Space telescope exoplanet instruments</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0" i="0" u="none" strike="noStrike">
                          <a:solidFill>
                            <a:srgbClr val="FFFFFF"/>
                          </a:solidFill>
                          <a:effectLst/>
                          <a:latin typeface="Calibri" panose="020F0502020204030204" pitchFamily="34" charset="0"/>
                        </a:rPr>
                        <a:t>Stefan R. Martin</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0" i="0" u="none" strike="noStrike">
                          <a:solidFill>
                            <a:srgbClr val="FFFFFF"/>
                          </a:solidFill>
                          <a:effectLst/>
                          <a:latin typeface="Calibri" panose="020F0502020204030204" pitchFamily="34" charset="0"/>
                        </a:rPr>
                        <a:t>11 June 2018 • 2:40 - 3:00 PM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420078845"/>
                  </a:ext>
                </a:extLst>
              </a:tr>
              <a:tr h="274206">
                <a:tc>
                  <a:txBody>
                    <a:bodyPr/>
                    <a:lstStyle/>
                    <a:p>
                      <a:pPr algn="l" fontAlgn="ctr"/>
                      <a:r>
                        <a:rPr lang="en-US" sz="1000" b="1" i="0" u="none" strike="noStrike">
                          <a:solidFill>
                            <a:srgbClr val="FFFFFF"/>
                          </a:solidFill>
                          <a:effectLst/>
                          <a:latin typeface="Calibri" panose="020F0502020204030204" pitchFamily="34" charset="0"/>
                        </a:rPr>
                        <a:t>HabEx: high precision pointing architecture using micro-thrusters and fine steering mirror</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s-ES" sz="1000" b="0" i="0" u="none" strike="noStrike" dirty="0">
                          <a:solidFill>
                            <a:srgbClr val="FFFFFF"/>
                          </a:solidFill>
                          <a:effectLst/>
                          <a:latin typeface="Calibri" panose="020F0502020204030204" pitchFamily="34" charset="0"/>
                        </a:rPr>
                        <a:t>Oscar S. </a:t>
                      </a:r>
                      <a:r>
                        <a:rPr lang="es-ES" sz="1000" b="0" i="0" u="none" strike="noStrike" dirty="0" err="1">
                          <a:solidFill>
                            <a:srgbClr val="FFFFFF"/>
                          </a:solidFill>
                          <a:effectLst/>
                          <a:latin typeface="Calibri" panose="020F0502020204030204" pitchFamily="34" charset="0"/>
                        </a:rPr>
                        <a:t>Alvarez</a:t>
                      </a:r>
                      <a:r>
                        <a:rPr lang="es-ES" sz="1000" b="0" i="0" u="none" strike="noStrike" dirty="0">
                          <a:solidFill>
                            <a:srgbClr val="FFFFFF"/>
                          </a:solidFill>
                          <a:effectLst/>
                          <a:latin typeface="Calibri" panose="020F0502020204030204" pitchFamily="34" charset="0"/>
                        </a:rPr>
                        <a:t>-Salazar</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0" i="0" u="none" strike="noStrike">
                          <a:solidFill>
                            <a:srgbClr val="FFFFFF"/>
                          </a:solidFill>
                          <a:effectLst/>
                          <a:latin typeface="Calibri" panose="020F0502020204030204" pitchFamily="34" charset="0"/>
                        </a:rPr>
                        <a:t>11 June 2018 • 3:30 - 3:50 PM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157905350"/>
                  </a:ext>
                </a:extLst>
              </a:tr>
              <a:tr h="236053">
                <a:tc>
                  <a:txBody>
                    <a:bodyPr/>
                    <a:lstStyle/>
                    <a:p>
                      <a:pPr algn="l" fontAlgn="ctr"/>
                      <a:r>
                        <a:rPr lang="en-US" sz="1000" b="1" i="0" u="none" strike="noStrike">
                          <a:solidFill>
                            <a:srgbClr val="FFFFFF"/>
                          </a:solidFill>
                          <a:effectLst/>
                          <a:latin typeface="Calibri" panose="020F0502020204030204" pitchFamily="34" charset="0"/>
                        </a:rPr>
                        <a:t>Numerically optimized coronagraph designs for the habitable exoplanet imaging mission (HabEx)</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0" i="0" u="none" strike="noStrike">
                          <a:solidFill>
                            <a:srgbClr val="FFFFFF"/>
                          </a:solidFill>
                          <a:effectLst/>
                          <a:latin typeface="Calibri" panose="020F0502020204030204" pitchFamily="34" charset="0"/>
                        </a:rPr>
                        <a:t>A J Eldorado Riggs</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0" i="0" u="none" strike="noStrike">
                          <a:solidFill>
                            <a:srgbClr val="FFFFFF"/>
                          </a:solidFill>
                          <a:effectLst/>
                          <a:latin typeface="Calibri" panose="020F0502020204030204" pitchFamily="34" charset="0"/>
                        </a:rPr>
                        <a:t>11 June 2018 • 3:50 - 4:10 PM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3410140678"/>
                  </a:ext>
                </a:extLst>
              </a:tr>
              <a:tr h="293804">
                <a:tc>
                  <a:txBody>
                    <a:bodyPr/>
                    <a:lstStyle/>
                    <a:p>
                      <a:pPr algn="l" fontAlgn="ctr"/>
                      <a:r>
                        <a:rPr lang="en-US" sz="1000" b="1" i="0" u="none" strike="noStrike">
                          <a:solidFill>
                            <a:srgbClr val="FFFFFF"/>
                          </a:solidFill>
                          <a:effectLst/>
                          <a:latin typeface="Calibri" panose="020F0502020204030204" pitchFamily="34" charset="0"/>
                        </a:rPr>
                        <a:t>Overview and performance prediction of the baseline 4-meter telescope concept design for the habitable-zone exoplanet direct imaging mission</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0" i="0" u="none" strike="noStrike">
                          <a:solidFill>
                            <a:srgbClr val="FFFFFF"/>
                          </a:solidFill>
                          <a:effectLst/>
                          <a:latin typeface="Calibri" panose="020F0502020204030204" pitchFamily="34" charset="0"/>
                        </a:rPr>
                        <a:t>H. Philip Stahl</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0" i="0" u="none" strike="noStrike">
                          <a:solidFill>
                            <a:srgbClr val="FFFFFF"/>
                          </a:solidFill>
                          <a:effectLst/>
                          <a:latin typeface="Calibri" panose="020F0502020204030204" pitchFamily="34" charset="0"/>
                        </a:rPr>
                        <a:t>11 June 2018 • 4:10 - 4:30 PM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3985809447"/>
                  </a:ext>
                </a:extLst>
              </a:tr>
              <a:tr h="195869">
                <a:tc>
                  <a:txBody>
                    <a:bodyPr/>
                    <a:lstStyle/>
                    <a:p>
                      <a:pPr algn="l" fontAlgn="ctr"/>
                      <a:r>
                        <a:rPr lang="en-US" sz="1000" b="1" i="0" u="none" strike="noStrike">
                          <a:solidFill>
                            <a:srgbClr val="FFFFFF"/>
                          </a:solidFill>
                          <a:effectLst/>
                          <a:latin typeface="Calibri" panose="020F0502020204030204" pitchFamily="34" charset="0"/>
                        </a:rPr>
                        <a:t>HabEx Lite: a starshade-only habitable exoplanet imager alternative</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0" i="0" u="none" strike="noStrike">
                          <a:solidFill>
                            <a:srgbClr val="FFFFFF"/>
                          </a:solidFill>
                          <a:effectLst/>
                          <a:latin typeface="Calibri" panose="020F0502020204030204" pitchFamily="34" charset="0"/>
                        </a:rPr>
                        <a:t>David Redding</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0" i="0" u="none" strike="noStrike">
                          <a:solidFill>
                            <a:srgbClr val="FFFFFF"/>
                          </a:solidFill>
                          <a:effectLst/>
                          <a:latin typeface="Calibri" panose="020F0502020204030204" pitchFamily="34" charset="0"/>
                        </a:rPr>
                        <a:t>11 June 2018 • 4:30 - 4:50 PM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2907686308"/>
                  </a:ext>
                </a:extLst>
              </a:tr>
              <a:tr h="236053">
                <a:tc>
                  <a:txBody>
                    <a:bodyPr/>
                    <a:lstStyle/>
                    <a:p>
                      <a:pPr algn="l" fontAlgn="ctr"/>
                      <a:r>
                        <a:rPr lang="en-US" sz="1000" b="1" i="0" u="none" strike="noStrike" dirty="0">
                          <a:solidFill>
                            <a:srgbClr val="FFFFFF"/>
                          </a:solidFill>
                          <a:effectLst/>
                          <a:latin typeface="Calibri" panose="020F0502020204030204" pitchFamily="34" charset="0"/>
                        </a:rPr>
                        <a:t>Terrestrial exoplanet coronagraph image quality: study of polarization aberrations in </a:t>
                      </a:r>
                      <a:r>
                        <a:rPr lang="en-US" sz="1000" b="1" i="0" u="none" strike="noStrike" dirty="0" err="1">
                          <a:solidFill>
                            <a:srgbClr val="FFFFFF"/>
                          </a:solidFill>
                          <a:effectLst/>
                          <a:latin typeface="Calibri" panose="020F0502020204030204" pitchFamily="34" charset="0"/>
                        </a:rPr>
                        <a:t>Habex</a:t>
                      </a:r>
                      <a:r>
                        <a:rPr lang="en-US" sz="1000" b="1" i="0" u="none" strike="noStrike" dirty="0">
                          <a:solidFill>
                            <a:srgbClr val="FFFFFF"/>
                          </a:solidFill>
                          <a:effectLst/>
                          <a:latin typeface="Calibri" panose="020F0502020204030204" pitchFamily="34" charset="0"/>
                        </a:rPr>
                        <a:t> and LUVOIR update</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0" i="0" u="none" strike="noStrike">
                          <a:solidFill>
                            <a:srgbClr val="FFFFFF"/>
                          </a:solidFill>
                          <a:effectLst/>
                          <a:latin typeface="Calibri" panose="020F0502020204030204" pitchFamily="34" charset="0"/>
                        </a:rPr>
                        <a:t>James Breckinridge, </a:t>
                      </a:r>
                      <a:br>
                        <a:rPr lang="en-US" sz="1000" b="0" i="0" u="none" strike="noStrike">
                          <a:solidFill>
                            <a:srgbClr val="FFFFFF"/>
                          </a:solidFill>
                          <a:effectLst/>
                          <a:latin typeface="Calibri" panose="020F0502020204030204" pitchFamily="34" charset="0"/>
                        </a:rPr>
                      </a:br>
                      <a:r>
                        <a:rPr lang="en-US" sz="1000" b="0" i="0" u="none" strike="noStrike">
                          <a:solidFill>
                            <a:srgbClr val="FFFFFF"/>
                          </a:solidFill>
                          <a:effectLst/>
                          <a:latin typeface="Calibri" panose="020F0502020204030204" pitchFamily="34" charset="0"/>
                        </a:rPr>
                        <a:t>Russell A. Chipman</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de-DE" sz="1000" b="0" i="0" u="none" strike="noStrike" dirty="0">
                          <a:solidFill>
                            <a:srgbClr val="FFFFFF"/>
                          </a:solidFill>
                          <a:effectLst/>
                          <a:latin typeface="Calibri" panose="020F0502020204030204" pitchFamily="34" charset="0"/>
                        </a:rPr>
                        <a:t>13 June 2018 • 10:30 - 10:50 AM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774704932"/>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35624754"/>
              </p:ext>
            </p:extLst>
          </p:nvPr>
        </p:nvGraphicFramePr>
        <p:xfrm>
          <a:off x="428542" y="4701011"/>
          <a:ext cx="11072403" cy="1427748"/>
        </p:xfrm>
        <a:graphic>
          <a:graphicData uri="http://schemas.openxmlformats.org/drawingml/2006/table">
            <a:tbl>
              <a:tblPr/>
              <a:tblGrid>
                <a:gridCol w="7935065">
                  <a:extLst>
                    <a:ext uri="{9D8B030D-6E8A-4147-A177-3AD203B41FA5}">
                      <a16:colId xmlns:a16="http://schemas.microsoft.com/office/drawing/2014/main" val="2231725162"/>
                    </a:ext>
                  </a:extLst>
                </a:gridCol>
                <a:gridCol w="1324303">
                  <a:extLst>
                    <a:ext uri="{9D8B030D-6E8A-4147-A177-3AD203B41FA5}">
                      <a16:colId xmlns:a16="http://schemas.microsoft.com/office/drawing/2014/main" val="1281987810"/>
                    </a:ext>
                  </a:extLst>
                </a:gridCol>
                <a:gridCol w="1813035">
                  <a:extLst>
                    <a:ext uri="{9D8B030D-6E8A-4147-A177-3AD203B41FA5}">
                      <a16:colId xmlns:a16="http://schemas.microsoft.com/office/drawing/2014/main" val="3262142733"/>
                    </a:ext>
                  </a:extLst>
                </a:gridCol>
              </a:tblGrid>
              <a:tr h="206056">
                <a:tc>
                  <a:txBody>
                    <a:bodyPr/>
                    <a:lstStyle/>
                    <a:p>
                      <a:pPr algn="ctr" fontAlgn="ctr"/>
                      <a:r>
                        <a:rPr lang="en-US" sz="1200" b="1" i="0" u="none" strike="noStrike" dirty="0">
                          <a:solidFill>
                            <a:srgbClr val="000000"/>
                          </a:solidFill>
                          <a:effectLst/>
                          <a:latin typeface="Calibri" panose="020F0502020204030204" pitchFamily="34" charset="0"/>
                        </a:rPr>
                        <a:t>Poster Title</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DD7EE"/>
                    </a:solidFill>
                  </a:tcPr>
                </a:tc>
                <a:tc>
                  <a:txBody>
                    <a:bodyPr/>
                    <a:lstStyle/>
                    <a:p>
                      <a:pPr algn="ctr" fontAlgn="ctr"/>
                      <a:r>
                        <a:rPr lang="en-US" sz="1200" b="1" i="0" u="none" strike="noStrike">
                          <a:solidFill>
                            <a:srgbClr val="000000"/>
                          </a:solidFill>
                          <a:effectLst/>
                          <a:latin typeface="Calibri" panose="020F0502020204030204" pitchFamily="34" charset="0"/>
                        </a:rPr>
                        <a:t>Presenter</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DD7EE"/>
                    </a:solidFill>
                  </a:tcPr>
                </a:tc>
                <a:tc>
                  <a:txBody>
                    <a:bodyPr/>
                    <a:lstStyle/>
                    <a:p>
                      <a:pPr algn="ctr" fontAlgn="ctr"/>
                      <a:r>
                        <a:rPr lang="en-US" sz="1200" b="1" i="0" u="none" strike="noStrike" dirty="0">
                          <a:solidFill>
                            <a:srgbClr val="000000"/>
                          </a:solidFill>
                          <a:effectLst/>
                          <a:latin typeface="Calibri" panose="020F0502020204030204" pitchFamily="34" charset="0"/>
                        </a:rPr>
                        <a:t>Date • Time</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2117964941"/>
                  </a:ext>
                </a:extLst>
              </a:tr>
              <a:tr h="149322">
                <a:tc>
                  <a:txBody>
                    <a:bodyPr/>
                    <a:lstStyle/>
                    <a:p>
                      <a:pPr algn="l" fontAlgn="ctr"/>
                      <a:r>
                        <a:rPr lang="en-US" sz="1000" b="1" i="0" u="none" strike="noStrike">
                          <a:solidFill>
                            <a:srgbClr val="FFFFFF"/>
                          </a:solidFill>
                          <a:effectLst/>
                          <a:latin typeface="Calibri" panose="020F0502020204030204" pitchFamily="34" charset="0"/>
                        </a:rPr>
                        <a:t>HabEx polarization ray trace and aberration analysis</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1" i="0" u="none" strike="noStrike">
                          <a:solidFill>
                            <a:srgbClr val="FFFFFF"/>
                          </a:solidFill>
                          <a:effectLst/>
                          <a:latin typeface="Calibri" panose="020F0502020204030204" pitchFamily="34" charset="0"/>
                        </a:rPr>
                        <a:t>Jeffrey Davis</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1" i="0" u="none" strike="noStrike">
                          <a:solidFill>
                            <a:srgbClr val="FFFFFF"/>
                          </a:solidFill>
                          <a:effectLst/>
                          <a:latin typeface="Calibri" panose="020F0502020204030204" pitchFamily="34" charset="0"/>
                        </a:rPr>
                        <a:t>11 June 2018 • 5:30 - 7:00 PM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3480792427"/>
                  </a:ext>
                </a:extLst>
              </a:tr>
              <a:tr h="149322">
                <a:tc>
                  <a:txBody>
                    <a:bodyPr/>
                    <a:lstStyle/>
                    <a:p>
                      <a:pPr algn="l" fontAlgn="ctr"/>
                      <a:r>
                        <a:rPr lang="en-US" sz="1000" b="1" i="0" u="none" strike="noStrike">
                          <a:solidFill>
                            <a:srgbClr val="FFFFFF"/>
                          </a:solidFill>
                          <a:effectLst/>
                          <a:latin typeface="Calibri" panose="020F0502020204030204" pitchFamily="34" charset="0"/>
                        </a:rPr>
                        <a:t>HabEx space telescope optical system overview</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1" i="0" u="none" strike="noStrike">
                          <a:solidFill>
                            <a:srgbClr val="FFFFFF"/>
                          </a:solidFill>
                          <a:effectLst/>
                          <a:latin typeface="Calibri" panose="020F0502020204030204" pitchFamily="34" charset="0"/>
                        </a:rPr>
                        <a:t>Stefan R. Martin</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1" i="0" u="none" strike="noStrike">
                          <a:solidFill>
                            <a:srgbClr val="FFFFFF"/>
                          </a:solidFill>
                          <a:effectLst/>
                          <a:latin typeface="Calibri" panose="020F0502020204030204" pitchFamily="34" charset="0"/>
                        </a:rPr>
                        <a:t>11 June 2018 • 5:30 - 7:00 PM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3353970602"/>
                  </a:ext>
                </a:extLst>
              </a:tr>
              <a:tr h="294367">
                <a:tc>
                  <a:txBody>
                    <a:bodyPr/>
                    <a:lstStyle/>
                    <a:p>
                      <a:pPr algn="l" fontAlgn="ctr"/>
                      <a:r>
                        <a:rPr lang="en-US" sz="1000" b="1" i="0" u="none" strike="noStrike">
                          <a:solidFill>
                            <a:srgbClr val="FFFFFF"/>
                          </a:solidFill>
                          <a:effectLst/>
                          <a:latin typeface="Calibri" panose="020F0502020204030204" pitchFamily="34" charset="0"/>
                        </a:rPr>
                        <a:t>HabEx telescope WFE stability specification derived from coronagraph starlight leakage</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1" i="0" u="none" strike="noStrike">
                          <a:solidFill>
                            <a:srgbClr val="FFFFFF"/>
                          </a:solidFill>
                          <a:effectLst/>
                          <a:latin typeface="Calibri" panose="020F0502020204030204" pitchFamily="34" charset="0"/>
                        </a:rPr>
                        <a:t>Bijan Nemati</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1" i="0" u="none" strike="noStrike">
                          <a:solidFill>
                            <a:srgbClr val="FFFFFF"/>
                          </a:solidFill>
                          <a:effectLst/>
                          <a:latin typeface="Calibri" panose="020F0502020204030204" pitchFamily="34" charset="0"/>
                        </a:rPr>
                        <a:t>11 June 2018 • 5:30 - 7:00 PM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841028768"/>
                  </a:ext>
                </a:extLst>
              </a:tr>
              <a:tr h="149322">
                <a:tc>
                  <a:txBody>
                    <a:bodyPr/>
                    <a:lstStyle/>
                    <a:p>
                      <a:pPr algn="l" fontAlgn="ctr"/>
                      <a:r>
                        <a:rPr lang="en-US" sz="1000" b="1" i="0" u="none" strike="noStrike">
                          <a:solidFill>
                            <a:srgbClr val="FFFFFF"/>
                          </a:solidFill>
                          <a:effectLst/>
                          <a:latin typeface="Calibri" panose="020F0502020204030204" pitchFamily="34" charset="0"/>
                        </a:rPr>
                        <a:t>Mirror design study for a segmented HabEx system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1" i="0" u="none" strike="noStrike">
                          <a:solidFill>
                            <a:srgbClr val="FFFFFF"/>
                          </a:solidFill>
                          <a:effectLst/>
                          <a:latin typeface="Calibri" panose="020F0502020204030204" pitchFamily="34" charset="0"/>
                        </a:rPr>
                        <a:t>James T. Mooney</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1" i="0" u="none" strike="noStrike">
                          <a:solidFill>
                            <a:srgbClr val="FFFFFF"/>
                          </a:solidFill>
                          <a:effectLst/>
                          <a:latin typeface="Calibri" panose="020F0502020204030204" pitchFamily="34" charset="0"/>
                        </a:rPr>
                        <a:t>11 June 2018 • 5:30 - 7:00 PM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4181235037"/>
                  </a:ext>
                </a:extLst>
              </a:tr>
              <a:tr h="441550">
                <a:tc>
                  <a:txBody>
                    <a:bodyPr/>
                    <a:lstStyle/>
                    <a:p>
                      <a:pPr algn="l" fontAlgn="ctr"/>
                      <a:r>
                        <a:rPr lang="en-US" sz="1000" b="1" i="0" u="none" strike="noStrike">
                          <a:solidFill>
                            <a:srgbClr val="FFFFFF"/>
                          </a:solidFill>
                          <a:effectLst/>
                          <a:latin typeface="Calibri" panose="020F0502020204030204" pitchFamily="34" charset="0"/>
                        </a:rPr>
                        <a:t>Overview and performance prediction fo the alternative 6.5-meter telescope concept design for the habitable-zone exoplanet direct imaging mission</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1" i="0" u="none" strike="noStrike">
                          <a:solidFill>
                            <a:srgbClr val="FFFFFF"/>
                          </a:solidFill>
                          <a:effectLst/>
                          <a:latin typeface="Calibri" panose="020F0502020204030204" pitchFamily="34" charset="0"/>
                        </a:rPr>
                        <a:t>H. Philip Stahl</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tc>
                  <a:txBody>
                    <a:bodyPr/>
                    <a:lstStyle/>
                    <a:p>
                      <a:pPr algn="l" fontAlgn="ctr"/>
                      <a:r>
                        <a:rPr lang="en-US" sz="1000" b="1" i="0" u="none" strike="noStrike" dirty="0">
                          <a:solidFill>
                            <a:srgbClr val="FFFFFF"/>
                          </a:solidFill>
                          <a:effectLst/>
                          <a:latin typeface="Calibri" panose="020F0502020204030204" pitchFamily="34" charset="0"/>
                        </a:rPr>
                        <a:t>11 June 2018 • 5:30 - 7:00 PM</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3943358200"/>
                  </a:ext>
                </a:extLst>
              </a:tr>
            </a:tbl>
          </a:graphicData>
        </a:graphic>
      </p:graphicFrame>
      <p:sp>
        <p:nvSpPr>
          <p:cNvPr id="2" name="TextBox 1">
            <a:extLst>
              <a:ext uri="{FF2B5EF4-FFF2-40B4-BE49-F238E27FC236}">
                <a16:creationId xmlns:a16="http://schemas.microsoft.com/office/drawing/2014/main" id="{4878DAB9-E032-7642-9B7E-A2DEAA86BE01}"/>
              </a:ext>
            </a:extLst>
          </p:cNvPr>
          <p:cNvSpPr txBox="1"/>
          <p:nvPr/>
        </p:nvSpPr>
        <p:spPr>
          <a:xfrm>
            <a:off x="4967952" y="-63770"/>
            <a:ext cx="4888970" cy="1251176"/>
          </a:xfrm>
          <a:prstGeom prst="rect">
            <a:avLst/>
          </a:prstGeom>
          <a:noFill/>
        </p:spPr>
        <p:txBody>
          <a:bodyPr wrap="square" rtlCol="0">
            <a:spAutoFit/>
          </a:bodyPr>
          <a:lstStyle/>
          <a:p>
            <a:pPr algn="ctr">
              <a:lnSpc>
                <a:spcPts val="4480"/>
              </a:lnSpc>
            </a:pPr>
            <a:r>
              <a:rPr lang="en-US" sz="4400" dirty="0">
                <a:solidFill>
                  <a:srgbClr val="00B050"/>
                </a:solidFill>
              </a:rPr>
              <a:t>SPIE Presentations and Posters</a:t>
            </a:r>
          </a:p>
        </p:txBody>
      </p:sp>
      <p:sp>
        <p:nvSpPr>
          <p:cNvPr id="3" name="TextBox 2">
            <a:extLst>
              <a:ext uri="{FF2B5EF4-FFF2-40B4-BE49-F238E27FC236}">
                <a16:creationId xmlns:a16="http://schemas.microsoft.com/office/drawing/2014/main" id="{B9A28EF1-35A9-F04D-A9BB-D01EFF58F7F1}"/>
              </a:ext>
            </a:extLst>
          </p:cNvPr>
          <p:cNvSpPr txBox="1"/>
          <p:nvPr/>
        </p:nvSpPr>
        <p:spPr>
          <a:xfrm>
            <a:off x="1678894" y="6108445"/>
            <a:ext cx="9846129" cy="1261884"/>
          </a:xfrm>
          <a:prstGeom prst="rect">
            <a:avLst/>
          </a:prstGeom>
          <a:noFill/>
        </p:spPr>
        <p:txBody>
          <a:bodyPr wrap="square" rtlCol="0">
            <a:spAutoFit/>
          </a:bodyPr>
          <a:lstStyle/>
          <a:p>
            <a:pPr algn="r"/>
            <a:r>
              <a:rPr lang="en-US" sz="2000" i="1" dirty="0">
                <a:solidFill>
                  <a:srgbClr val="FFC000"/>
                </a:solidFill>
              </a:rPr>
              <a:t>Would like to learn more? </a:t>
            </a:r>
            <a:r>
              <a:rPr lang="en-US" sz="2000" dirty="0">
                <a:solidFill>
                  <a:srgbClr val="FFC000"/>
                </a:solidFill>
              </a:rPr>
              <a:t>: </a:t>
            </a:r>
            <a:r>
              <a:rPr lang="en-US" sz="2000" dirty="0">
                <a:solidFill>
                  <a:srgbClr val="FFC000"/>
                </a:solidFill>
                <a:hlinkClick r:id="rId3"/>
              </a:rPr>
              <a:t>Bertrand.Mennesson@jpl.nasa.gov</a:t>
            </a:r>
            <a:r>
              <a:rPr lang="en-US" sz="2000" dirty="0">
                <a:solidFill>
                  <a:srgbClr val="FFC000"/>
                </a:solidFill>
              </a:rPr>
              <a:t>  or  </a:t>
            </a:r>
            <a:r>
              <a:rPr lang="en-US" sz="2000" dirty="0">
                <a:solidFill>
                  <a:srgbClr val="FFC000"/>
                </a:solidFill>
                <a:hlinkClick r:id="rId4"/>
              </a:rPr>
              <a:t>www.jpl.nasa.gov/habex</a:t>
            </a:r>
            <a:r>
              <a:rPr lang="en-US" sz="2000" dirty="0">
                <a:solidFill>
                  <a:srgbClr val="FFC000"/>
                </a:solidFill>
              </a:rPr>
              <a:t>   for </a:t>
            </a:r>
            <a:r>
              <a:rPr lang="en-US" sz="2000" dirty="0" err="1">
                <a:solidFill>
                  <a:srgbClr val="FFC000"/>
                </a:solidFill>
              </a:rPr>
              <a:t>HabEx</a:t>
            </a:r>
            <a:r>
              <a:rPr lang="en-US" sz="2000" dirty="0">
                <a:solidFill>
                  <a:srgbClr val="FFC000"/>
                </a:solidFill>
              </a:rPr>
              <a:t> general info, interim reports and events</a:t>
            </a:r>
          </a:p>
          <a:p>
            <a:endParaRPr lang="en-US" dirty="0"/>
          </a:p>
          <a:p>
            <a:endParaRPr lang="en-US" dirty="0"/>
          </a:p>
        </p:txBody>
      </p:sp>
      <p:sp>
        <p:nvSpPr>
          <p:cNvPr id="8" name="Rectangle 7">
            <a:extLst>
              <a:ext uri="{FF2B5EF4-FFF2-40B4-BE49-F238E27FC236}">
                <a16:creationId xmlns:a16="http://schemas.microsoft.com/office/drawing/2014/main" id="{2CF9F39E-190C-CD4C-A30B-0B93B7434046}"/>
              </a:ext>
            </a:extLst>
          </p:cNvPr>
          <p:cNvSpPr/>
          <p:nvPr/>
        </p:nvSpPr>
        <p:spPr>
          <a:xfrm>
            <a:off x="128738" y="6635798"/>
            <a:ext cx="6096000" cy="230832"/>
          </a:xfrm>
          <a:prstGeom prst="rect">
            <a:avLst/>
          </a:prstGeom>
        </p:spPr>
        <p:txBody>
          <a:bodyPr>
            <a:spAutoFit/>
          </a:bodyPr>
          <a:lstStyle/>
          <a:p>
            <a:r>
              <a:rPr lang="en-US" sz="900" dirty="0">
                <a:latin typeface="verdana" panose="020B0604030504040204" pitchFamily="34" charset="0"/>
              </a:rPr>
              <a:t>Pre-Decisional Information -- For Planning and Discussion Purposes Only</a:t>
            </a:r>
            <a:endParaRPr lang="en-US" sz="900" dirty="0"/>
          </a:p>
        </p:txBody>
      </p:sp>
    </p:spTree>
    <p:extLst>
      <p:ext uri="{BB962C8B-B14F-4D97-AF65-F5344CB8AC3E}">
        <p14:creationId xmlns:p14="http://schemas.microsoft.com/office/powerpoint/2010/main" val="4138712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24001" y="0"/>
            <a:ext cx="8955089" cy="7239000"/>
            <a:chOff x="0" y="0"/>
            <a:chExt cx="8955089" cy="7239000"/>
          </a:xfrm>
        </p:grpSpPr>
        <p:pic>
          <p:nvPicPr>
            <p:cNvPr id="25601" name="Picture 6" descr="SegueI.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114815"/>
              <a:ext cx="1384300" cy="881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2" name="Picture 3" descr="FRII.jpg"/>
            <p:cNvPicPr>
              <a:picLocks noChangeAspect="1"/>
            </p:cNvPicPr>
            <p:nvPr/>
          </p:nvPicPr>
          <p:blipFill>
            <a:blip r:embed="rId4">
              <a:extLst>
                <a:ext uri="{28A0092B-C50C-407E-A947-70E740481C1C}">
                  <a14:useLocalDpi xmlns:a14="http://schemas.microsoft.com/office/drawing/2010/main" val="0"/>
                </a:ext>
              </a:extLst>
            </a:blip>
            <a:srcRect l="9938" t="15829" r="9795" b="9749"/>
            <a:stretch>
              <a:fillRect/>
            </a:stretch>
          </p:blipFill>
          <p:spPr bwMode="auto">
            <a:xfrm>
              <a:off x="7154864" y="1066800"/>
              <a:ext cx="1800225" cy="204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3" name="Picture 2" descr="m82_hstchandr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85801"/>
              <a:ext cx="2362200" cy="191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4" name="Picture 19" descr="fstar.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81000"/>
              <a:ext cx="7615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5" name="Freeform 3"/>
            <p:cNvSpPr>
              <a:spLocks/>
            </p:cNvSpPr>
            <p:nvPr/>
          </p:nvSpPr>
          <p:spPr bwMode="auto">
            <a:xfrm>
              <a:off x="2057415" y="2531548"/>
              <a:ext cx="3224213" cy="866775"/>
            </a:xfrm>
            <a:custGeom>
              <a:avLst/>
              <a:gdLst>
                <a:gd name="T0" fmla="*/ 1544236 w 3875578"/>
                <a:gd name="T1" fmla="*/ 22 h 3745743"/>
                <a:gd name="T2" fmla="*/ 1332836 w 3875578"/>
                <a:gd name="T3" fmla="*/ 0 h 3745743"/>
                <a:gd name="T4" fmla="*/ 1204714 w 3875578"/>
                <a:gd name="T5" fmla="*/ 11 h 3745743"/>
                <a:gd name="T6" fmla="*/ 1166278 w 3875578"/>
                <a:gd name="T7" fmla="*/ 22 h 3745743"/>
                <a:gd name="T8" fmla="*/ 1121435 w 3875578"/>
                <a:gd name="T9" fmla="*/ 32 h 3745743"/>
                <a:gd name="T10" fmla="*/ 1076592 w 3875578"/>
                <a:gd name="T11" fmla="*/ 64 h 3745743"/>
                <a:gd name="T12" fmla="*/ 1018937 w 3875578"/>
                <a:gd name="T13" fmla="*/ 96 h 3745743"/>
                <a:gd name="T14" fmla="*/ 878004 w 3875578"/>
                <a:gd name="T15" fmla="*/ 224 h 3745743"/>
                <a:gd name="T16" fmla="*/ 781914 w 3875578"/>
                <a:gd name="T17" fmla="*/ 342 h 3745743"/>
                <a:gd name="T18" fmla="*/ 724259 w 3875578"/>
                <a:gd name="T19" fmla="*/ 417 h 3745743"/>
                <a:gd name="T20" fmla="*/ 608949 w 3875578"/>
                <a:gd name="T21" fmla="*/ 577 h 3745743"/>
                <a:gd name="T22" fmla="*/ 519265 w 3875578"/>
                <a:gd name="T23" fmla="*/ 747 h 3745743"/>
                <a:gd name="T24" fmla="*/ 487234 w 3875578"/>
                <a:gd name="T25" fmla="*/ 822 h 3745743"/>
                <a:gd name="T26" fmla="*/ 442391 w 3875578"/>
                <a:gd name="T27" fmla="*/ 897 h 3745743"/>
                <a:gd name="T28" fmla="*/ 416767 w 3875578"/>
                <a:gd name="T29" fmla="*/ 972 h 3745743"/>
                <a:gd name="T30" fmla="*/ 384736 w 3875578"/>
                <a:gd name="T31" fmla="*/ 1025 h 3745743"/>
                <a:gd name="T32" fmla="*/ 346300 w 3875578"/>
                <a:gd name="T33" fmla="*/ 1100 h 3745743"/>
                <a:gd name="T34" fmla="*/ 320675 w 3875578"/>
                <a:gd name="T35" fmla="*/ 1121 h 3745743"/>
                <a:gd name="T36" fmla="*/ 301457 w 3875578"/>
                <a:gd name="T37" fmla="*/ 1164 h 3745743"/>
                <a:gd name="T38" fmla="*/ 263022 w 3875578"/>
                <a:gd name="T39" fmla="*/ 1228 h 3745743"/>
                <a:gd name="T40" fmla="*/ 243802 w 3875578"/>
                <a:gd name="T41" fmla="*/ 1281 h 3745743"/>
                <a:gd name="T42" fmla="*/ 230991 w 3875578"/>
                <a:gd name="T43" fmla="*/ 1324 h 3745743"/>
                <a:gd name="T44" fmla="*/ 205366 w 3875578"/>
                <a:gd name="T45" fmla="*/ 1388 h 3745743"/>
                <a:gd name="T46" fmla="*/ 186148 w 3875578"/>
                <a:gd name="T47" fmla="*/ 1473 h 3745743"/>
                <a:gd name="T48" fmla="*/ 179742 w 3875578"/>
                <a:gd name="T49" fmla="*/ 1516 h 3745743"/>
                <a:gd name="T50" fmla="*/ 154119 w 3875578"/>
                <a:gd name="T51" fmla="*/ 1601 h 3745743"/>
                <a:gd name="T52" fmla="*/ 141306 w 3875578"/>
                <a:gd name="T53" fmla="*/ 1644 h 3745743"/>
                <a:gd name="T54" fmla="*/ 128493 w 3875578"/>
                <a:gd name="T55" fmla="*/ 1708 h 3745743"/>
                <a:gd name="T56" fmla="*/ 109275 w 3875578"/>
                <a:gd name="T57" fmla="*/ 1836 h 3745743"/>
                <a:gd name="T58" fmla="*/ 102869 w 3875578"/>
                <a:gd name="T59" fmla="*/ 1879 h 3745743"/>
                <a:gd name="T60" fmla="*/ 90057 w 3875578"/>
                <a:gd name="T61" fmla="*/ 1932 h 3745743"/>
                <a:gd name="T62" fmla="*/ 77246 w 3875578"/>
                <a:gd name="T63" fmla="*/ 2018 h 3745743"/>
                <a:gd name="T64" fmla="*/ 64432 w 3875578"/>
                <a:gd name="T65" fmla="*/ 2092 h 3745743"/>
                <a:gd name="T66" fmla="*/ 58026 w 3875578"/>
                <a:gd name="T67" fmla="*/ 2146 h 3745743"/>
                <a:gd name="T68" fmla="*/ 45215 w 3875578"/>
                <a:gd name="T69" fmla="*/ 2188 h 3745743"/>
                <a:gd name="T70" fmla="*/ 19590 w 3875578"/>
                <a:gd name="T71" fmla="*/ 2338 h 3745743"/>
                <a:gd name="T72" fmla="*/ 13184 w 3875578"/>
                <a:gd name="T73" fmla="*/ 2391 h 3745743"/>
                <a:gd name="T74" fmla="*/ 6778 w 3875578"/>
                <a:gd name="T75" fmla="*/ 2434 h 3745743"/>
                <a:gd name="T76" fmla="*/ 372 w 3875578"/>
                <a:gd name="T77" fmla="*/ 2466 h 3745743"/>
                <a:gd name="T78" fmla="*/ 372 w 3875578"/>
                <a:gd name="T79" fmla="*/ 2487 h 374574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875578"/>
                <a:gd name="T121" fmla="*/ 0 h 3745743"/>
                <a:gd name="T122" fmla="*/ 3875578 w 3875578"/>
                <a:gd name="T123" fmla="*/ 3745743 h 374574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875578" h="3745743">
                  <a:moveTo>
                    <a:pt x="3875578" y="32417"/>
                  </a:moveTo>
                  <a:cubicBezTo>
                    <a:pt x="3698727" y="21700"/>
                    <a:pt x="3522169" y="3609"/>
                    <a:pt x="3345025" y="267"/>
                  </a:cubicBezTo>
                  <a:cubicBezTo>
                    <a:pt x="3237728" y="-1757"/>
                    <a:pt x="3130478" y="8112"/>
                    <a:pt x="3023478" y="16342"/>
                  </a:cubicBezTo>
                  <a:cubicBezTo>
                    <a:pt x="2990976" y="18842"/>
                    <a:pt x="2959233" y="27461"/>
                    <a:pt x="2927014" y="32417"/>
                  </a:cubicBezTo>
                  <a:cubicBezTo>
                    <a:pt x="2889560" y="38178"/>
                    <a:pt x="2851986" y="43134"/>
                    <a:pt x="2814472" y="48492"/>
                  </a:cubicBezTo>
                  <a:cubicBezTo>
                    <a:pt x="2776958" y="64567"/>
                    <a:pt x="2740146" y="82389"/>
                    <a:pt x="2701931" y="96717"/>
                  </a:cubicBezTo>
                  <a:cubicBezTo>
                    <a:pt x="2654327" y="114566"/>
                    <a:pt x="2604246" y="125587"/>
                    <a:pt x="2557234" y="144942"/>
                  </a:cubicBezTo>
                  <a:cubicBezTo>
                    <a:pt x="2482310" y="175788"/>
                    <a:pt x="2234098" y="315430"/>
                    <a:pt x="2203532" y="337842"/>
                  </a:cubicBezTo>
                  <a:lnTo>
                    <a:pt x="1962372" y="514667"/>
                  </a:lnTo>
                  <a:cubicBezTo>
                    <a:pt x="1913490" y="551324"/>
                    <a:pt x="1867733" y="592157"/>
                    <a:pt x="1817676" y="627192"/>
                  </a:cubicBezTo>
                  <a:cubicBezTo>
                    <a:pt x="1651112" y="743770"/>
                    <a:pt x="1662491" y="721930"/>
                    <a:pt x="1528283" y="868317"/>
                  </a:cubicBezTo>
                  <a:cubicBezTo>
                    <a:pt x="1451294" y="952293"/>
                    <a:pt x="1369425" y="1032815"/>
                    <a:pt x="1303200" y="1125517"/>
                  </a:cubicBezTo>
                  <a:cubicBezTo>
                    <a:pt x="1276404" y="1163025"/>
                    <a:pt x="1252815" y="1203045"/>
                    <a:pt x="1222813" y="1238042"/>
                  </a:cubicBezTo>
                  <a:cubicBezTo>
                    <a:pt x="1188287" y="1278317"/>
                    <a:pt x="1143050" y="1308856"/>
                    <a:pt x="1110272" y="1350567"/>
                  </a:cubicBezTo>
                  <a:cubicBezTo>
                    <a:pt x="1083578" y="1384536"/>
                    <a:pt x="1071886" y="1428532"/>
                    <a:pt x="1045962" y="1463092"/>
                  </a:cubicBezTo>
                  <a:cubicBezTo>
                    <a:pt x="1023225" y="1493404"/>
                    <a:pt x="990529" y="1514952"/>
                    <a:pt x="965575" y="1543467"/>
                  </a:cubicBezTo>
                  <a:cubicBezTo>
                    <a:pt x="903706" y="1614164"/>
                    <a:pt x="967321" y="1582346"/>
                    <a:pt x="869111" y="1655992"/>
                  </a:cubicBezTo>
                  <a:cubicBezTo>
                    <a:pt x="849937" y="1670370"/>
                    <a:pt x="826238" y="1677425"/>
                    <a:pt x="804802" y="1688142"/>
                  </a:cubicBezTo>
                  <a:cubicBezTo>
                    <a:pt x="788725" y="1709575"/>
                    <a:pt x="774495" y="1732528"/>
                    <a:pt x="756570" y="1752442"/>
                  </a:cubicBezTo>
                  <a:cubicBezTo>
                    <a:pt x="726150" y="1786238"/>
                    <a:pt x="683503" y="1809904"/>
                    <a:pt x="660106" y="1848893"/>
                  </a:cubicBezTo>
                  <a:cubicBezTo>
                    <a:pt x="644028" y="1875685"/>
                    <a:pt x="627049" y="1901955"/>
                    <a:pt x="611873" y="1929268"/>
                  </a:cubicBezTo>
                  <a:cubicBezTo>
                    <a:pt x="600234" y="1950215"/>
                    <a:pt x="592050" y="1973020"/>
                    <a:pt x="579719" y="1993568"/>
                  </a:cubicBezTo>
                  <a:cubicBezTo>
                    <a:pt x="559836" y="2026701"/>
                    <a:pt x="515409" y="2090018"/>
                    <a:pt x="515409" y="2090018"/>
                  </a:cubicBezTo>
                  <a:cubicBezTo>
                    <a:pt x="474142" y="2255064"/>
                    <a:pt x="530231" y="2050498"/>
                    <a:pt x="467177" y="2218618"/>
                  </a:cubicBezTo>
                  <a:cubicBezTo>
                    <a:pt x="459419" y="2239304"/>
                    <a:pt x="459598" y="2262525"/>
                    <a:pt x="451100" y="2282918"/>
                  </a:cubicBezTo>
                  <a:cubicBezTo>
                    <a:pt x="432664" y="2327158"/>
                    <a:pt x="408226" y="2368651"/>
                    <a:pt x="386790" y="2411518"/>
                  </a:cubicBezTo>
                  <a:cubicBezTo>
                    <a:pt x="376072" y="2432951"/>
                    <a:pt x="362215" y="2453084"/>
                    <a:pt x="354636" y="2475818"/>
                  </a:cubicBezTo>
                  <a:cubicBezTo>
                    <a:pt x="343918" y="2507968"/>
                    <a:pt x="330702" y="2539391"/>
                    <a:pt x="322481" y="2572268"/>
                  </a:cubicBezTo>
                  <a:lnTo>
                    <a:pt x="274249" y="2765168"/>
                  </a:lnTo>
                  <a:cubicBezTo>
                    <a:pt x="268890" y="2786601"/>
                    <a:pt x="266377" y="2808955"/>
                    <a:pt x="258171" y="2829468"/>
                  </a:cubicBezTo>
                  <a:cubicBezTo>
                    <a:pt x="247453" y="2856260"/>
                    <a:pt x="234504" y="2882263"/>
                    <a:pt x="226017" y="2909843"/>
                  </a:cubicBezTo>
                  <a:cubicBezTo>
                    <a:pt x="213021" y="2952075"/>
                    <a:pt x="206003" y="2995957"/>
                    <a:pt x="193862" y="3038443"/>
                  </a:cubicBezTo>
                  <a:cubicBezTo>
                    <a:pt x="183144" y="3075951"/>
                    <a:pt x="171170" y="3113123"/>
                    <a:pt x="161707" y="3150968"/>
                  </a:cubicBezTo>
                  <a:cubicBezTo>
                    <a:pt x="155079" y="3177474"/>
                    <a:pt x="154271" y="3205423"/>
                    <a:pt x="145630" y="3231343"/>
                  </a:cubicBezTo>
                  <a:cubicBezTo>
                    <a:pt x="138051" y="3254077"/>
                    <a:pt x="122376" y="3273394"/>
                    <a:pt x="113475" y="3295643"/>
                  </a:cubicBezTo>
                  <a:cubicBezTo>
                    <a:pt x="88955" y="3356933"/>
                    <a:pt x="61364" y="3459713"/>
                    <a:pt x="49166" y="3520693"/>
                  </a:cubicBezTo>
                  <a:cubicBezTo>
                    <a:pt x="43807" y="3547485"/>
                    <a:pt x="39016" y="3574396"/>
                    <a:pt x="33088" y="3601068"/>
                  </a:cubicBezTo>
                  <a:cubicBezTo>
                    <a:pt x="28295" y="3622635"/>
                    <a:pt x="23081" y="3644125"/>
                    <a:pt x="17011" y="3665368"/>
                  </a:cubicBezTo>
                  <a:cubicBezTo>
                    <a:pt x="12355" y="3681661"/>
                    <a:pt x="4258" y="3696977"/>
                    <a:pt x="934" y="3713593"/>
                  </a:cubicBezTo>
                  <a:cubicBezTo>
                    <a:pt x="-1168" y="3724102"/>
                    <a:pt x="934" y="3735026"/>
                    <a:pt x="934" y="3745743"/>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69" tIns="45685" rIns="91369" bIns="45685"/>
            <a:lstStyle/>
            <a:p>
              <a:pPr defTabSz="913696"/>
              <a:r>
                <a:rPr lang="en-US" sz="2000" dirty="0">
                  <a:solidFill>
                    <a:srgbClr val="FFFFFF"/>
                  </a:solidFill>
                  <a:latin typeface="Arial"/>
                  <a:cs typeface="Arial"/>
                </a:rPr>
                <a:t>massive stars &amp; </a:t>
              </a:r>
              <a:r>
                <a:rPr lang="en-US" sz="2000" dirty="0" err="1">
                  <a:solidFill>
                    <a:srgbClr val="FFFFFF"/>
                  </a:solidFill>
                  <a:latin typeface="Arial"/>
                  <a:cs typeface="Arial"/>
                </a:rPr>
                <a:t>SNae</a:t>
              </a:r>
              <a:endParaRPr lang="en-US" sz="2000" dirty="0">
                <a:solidFill>
                  <a:srgbClr val="FFFFFF"/>
                </a:solidFill>
                <a:latin typeface="Arial"/>
                <a:cs typeface="Arial"/>
              </a:endParaRPr>
            </a:p>
            <a:p>
              <a:pPr defTabSz="913696"/>
              <a:r>
                <a:rPr lang="en-US" sz="2000" dirty="0">
                  <a:solidFill>
                    <a:srgbClr val="FFFFFF"/>
                  </a:solidFill>
                  <a:latin typeface="Arial"/>
                  <a:cs typeface="Arial"/>
                </a:rPr>
                <a:t>heating and winds</a:t>
              </a:r>
            </a:p>
          </p:txBody>
        </p:sp>
        <p:sp>
          <p:nvSpPr>
            <p:cNvPr id="25606" name="Freeform 4"/>
            <p:cNvSpPr>
              <a:spLocks/>
            </p:cNvSpPr>
            <p:nvPr/>
          </p:nvSpPr>
          <p:spPr bwMode="auto">
            <a:xfrm>
              <a:off x="1671653" y="2138363"/>
              <a:ext cx="2219325" cy="2781300"/>
            </a:xfrm>
            <a:custGeom>
              <a:avLst/>
              <a:gdLst>
                <a:gd name="T0" fmla="*/ 2221273 w 2218676"/>
                <a:gd name="T1" fmla="*/ 0 h 2780983"/>
                <a:gd name="T2" fmla="*/ 1368176 w 2218676"/>
                <a:gd name="T3" fmla="*/ 64328 h 2780983"/>
                <a:gd name="T4" fmla="*/ 853096 w 2218676"/>
                <a:gd name="T5" fmla="*/ 273399 h 2780983"/>
                <a:gd name="T6" fmla="*/ 627751 w 2218676"/>
                <a:gd name="T7" fmla="*/ 402059 h 2780983"/>
                <a:gd name="T8" fmla="*/ 289732 w 2218676"/>
                <a:gd name="T9" fmla="*/ 739786 h 2780983"/>
                <a:gd name="T10" fmla="*/ 177059 w 2218676"/>
                <a:gd name="T11" fmla="*/ 916691 h 2780983"/>
                <a:gd name="T12" fmla="*/ 0 w 2218676"/>
                <a:gd name="T13" fmla="*/ 1367000 h 2780983"/>
                <a:gd name="T14" fmla="*/ 32190 w 2218676"/>
                <a:gd name="T15" fmla="*/ 1817304 h 2780983"/>
                <a:gd name="T16" fmla="*/ 144864 w 2218676"/>
                <a:gd name="T17" fmla="*/ 1945964 h 2780983"/>
                <a:gd name="T18" fmla="*/ 482885 w 2218676"/>
                <a:gd name="T19" fmla="*/ 2267608 h 2780983"/>
                <a:gd name="T20" fmla="*/ 676041 w 2218676"/>
                <a:gd name="T21" fmla="*/ 2396268 h 2780983"/>
                <a:gd name="T22" fmla="*/ 869193 w 2218676"/>
                <a:gd name="T23" fmla="*/ 2541011 h 2780983"/>
                <a:gd name="T24" fmla="*/ 1078443 w 2218676"/>
                <a:gd name="T25" fmla="*/ 2653584 h 2780983"/>
                <a:gd name="T26" fmla="*/ 1255502 w 2218676"/>
                <a:gd name="T27" fmla="*/ 2733999 h 2780983"/>
                <a:gd name="T28" fmla="*/ 1416464 w 2218676"/>
                <a:gd name="T29" fmla="*/ 2766161 h 2780983"/>
                <a:gd name="T30" fmla="*/ 1529137 w 2218676"/>
                <a:gd name="T31" fmla="*/ 2782244 h 278098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18676" h="2780983">
                  <a:moveTo>
                    <a:pt x="2218676" y="0"/>
                  </a:moveTo>
                  <a:cubicBezTo>
                    <a:pt x="2172918" y="2288"/>
                    <a:pt x="1568427" y="10481"/>
                    <a:pt x="1366576" y="64300"/>
                  </a:cubicBezTo>
                  <a:cubicBezTo>
                    <a:pt x="1204770" y="107442"/>
                    <a:pt x="1001617" y="195950"/>
                    <a:pt x="852100" y="273275"/>
                  </a:cubicBezTo>
                  <a:cubicBezTo>
                    <a:pt x="775347" y="312969"/>
                    <a:pt x="698066" y="352694"/>
                    <a:pt x="627017" y="401875"/>
                  </a:cubicBezTo>
                  <a:cubicBezTo>
                    <a:pt x="476148" y="506307"/>
                    <a:pt x="395595" y="593442"/>
                    <a:pt x="289392" y="739450"/>
                  </a:cubicBezTo>
                  <a:cubicBezTo>
                    <a:pt x="248294" y="795951"/>
                    <a:pt x="209016" y="854252"/>
                    <a:pt x="176851" y="916275"/>
                  </a:cubicBezTo>
                  <a:cubicBezTo>
                    <a:pt x="83708" y="1095882"/>
                    <a:pt x="60177" y="1185871"/>
                    <a:pt x="0" y="1366376"/>
                  </a:cubicBezTo>
                  <a:cubicBezTo>
                    <a:pt x="10718" y="1516409"/>
                    <a:pt x="-4332" y="1670553"/>
                    <a:pt x="32154" y="1816476"/>
                  </a:cubicBezTo>
                  <a:cubicBezTo>
                    <a:pt x="45972" y="1871738"/>
                    <a:pt x="104414" y="1904800"/>
                    <a:pt x="144696" y="1945076"/>
                  </a:cubicBezTo>
                  <a:cubicBezTo>
                    <a:pt x="254591" y="2054955"/>
                    <a:pt x="353012" y="2180382"/>
                    <a:pt x="482321" y="2266576"/>
                  </a:cubicBezTo>
                  <a:cubicBezTo>
                    <a:pt x="546630" y="2309443"/>
                    <a:pt x="612178" y="2350507"/>
                    <a:pt x="675249" y="2395176"/>
                  </a:cubicBezTo>
                  <a:cubicBezTo>
                    <a:pt x="740846" y="2441634"/>
                    <a:pt x="800470" y="2496525"/>
                    <a:pt x="868177" y="2539851"/>
                  </a:cubicBezTo>
                  <a:cubicBezTo>
                    <a:pt x="934824" y="2582499"/>
                    <a:pt x="1006410" y="2616995"/>
                    <a:pt x="1077183" y="2652376"/>
                  </a:cubicBezTo>
                  <a:cubicBezTo>
                    <a:pt x="1135101" y="2681331"/>
                    <a:pt x="1192603" y="2712277"/>
                    <a:pt x="1254034" y="2732751"/>
                  </a:cubicBezTo>
                  <a:cubicBezTo>
                    <a:pt x="1305883" y="2750031"/>
                    <a:pt x="1361091" y="2754831"/>
                    <a:pt x="1414808" y="2764901"/>
                  </a:cubicBezTo>
                  <a:cubicBezTo>
                    <a:pt x="1505253" y="2781857"/>
                    <a:pt x="1480532" y="2780976"/>
                    <a:pt x="1527349" y="2780976"/>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369" tIns="45685" rIns="91369" bIns="45685"/>
            <a:lstStyle/>
            <a:p>
              <a:pPr defTabSz="913696"/>
              <a:endParaRPr lang="en-US">
                <a:solidFill>
                  <a:prstClr val="black"/>
                </a:solidFill>
                <a:latin typeface="Calisto MT"/>
              </a:endParaRPr>
            </a:p>
          </p:txBody>
        </p:sp>
        <p:sp>
          <p:nvSpPr>
            <p:cNvPr id="25607" name="Freeform 6"/>
            <p:cNvSpPr>
              <a:spLocks/>
            </p:cNvSpPr>
            <p:nvPr/>
          </p:nvSpPr>
          <p:spPr bwMode="auto">
            <a:xfrm>
              <a:off x="820738" y="800115"/>
              <a:ext cx="7588250" cy="4505325"/>
            </a:xfrm>
            <a:custGeom>
              <a:avLst/>
              <a:gdLst>
                <a:gd name="T0" fmla="*/ 80378 w 7588516"/>
                <a:gd name="T1" fmla="*/ 4411709 h 4503862"/>
                <a:gd name="T2" fmla="*/ 241137 w 7588516"/>
                <a:gd name="T3" fmla="*/ 4105985 h 4503862"/>
                <a:gd name="T4" fmla="*/ 289363 w 7588516"/>
                <a:gd name="T5" fmla="*/ 3977261 h 4503862"/>
                <a:gd name="T6" fmla="*/ 337589 w 7588516"/>
                <a:gd name="T7" fmla="*/ 3768082 h 4503862"/>
                <a:gd name="T8" fmla="*/ 417967 w 7588516"/>
                <a:gd name="T9" fmla="*/ 3542812 h 4503862"/>
                <a:gd name="T10" fmla="*/ 482270 w 7588516"/>
                <a:gd name="T11" fmla="*/ 3333634 h 4503862"/>
                <a:gd name="T12" fmla="*/ 562648 w 7588516"/>
                <a:gd name="T13" fmla="*/ 3060092 h 4503862"/>
                <a:gd name="T14" fmla="*/ 739481 w 7588516"/>
                <a:gd name="T15" fmla="*/ 2770460 h 4503862"/>
                <a:gd name="T16" fmla="*/ 948466 w 7588516"/>
                <a:gd name="T17" fmla="*/ 2529100 h 4503862"/>
                <a:gd name="T18" fmla="*/ 1318206 w 7588516"/>
                <a:gd name="T19" fmla="*/ 2159014 h 4503862"/>
                <a:gd name="T20" fmla="*/ 1543265 w 7588516"/>
                <a:gd name="T21" fmla="*/ 1965925 h 4503862"/>
                <a:gd name="T22" fmla="*/ 1800476 w 7588516"/>
                <a:gd name="T23" fmla="*/ 1708475 h 4503862"/>
                <a:gd name="T24" fmla="*/ 1913006 w 7588516"/>
                <a:gd name="T25" fmla="*/ 1595840 h 4503862"/>
                <a:gd name="T26" fmla="*/ 2121990 w 7588516"/>
                <a:gd name="T27" fmla="*/ 1402752 h 4503862"/>
                <a:gd name="T28" fmla="*/ 2347049 w 7588516"/>
                <a:gd name="T29" fmla="*/ 1209665 h 4503862"/>
                <a:gd name="T30" fmla="*/ 2652486 w 7588516"/>
                <a:gd name="T31" fmla="*/ 936123 h 4503862"/>
                <a:gd name="T32" fmla="*/ 2829319 w 7588516"/>
                <a:gd name="T33" fmla="*/ 775217 h 4503862"/>
                <a:gd name="T34" fmla="*/ 3295512 w 7588516"/>
                <a:gd name="T35" fmla="*/ 308586 h 4503862"/>
                <a:gd name="T36" fmla="*/ 3713481 w 7588516"/>
                <a:gd name="T37" fmla="*/ 67226 h 4503862"/>
                <a:gd name="T38" fmla="*/ 4067144 w 7588516"/>
                <a:gd name="T39" fmla="*/ 35043 h 4503862"/>
                <a:gd name="T40" fmla="*/ 4195751 w 7588516"/>
                <a:gd name="T41" fmla="*/ 115497 h 4503862"/>
                <a:gd name="T42" fmla="*/ 4694095 w 7588516"/>
                <a:gd name="T43" fmla="*/ 598218 h 4503862"/>
                <a:gd name="T44" fmla="*/ 5047761 w 7588516"/>
                <a:gd name="T45" fmla="*/ 1097029 h 4503862"/>
                <a:gd name="T46" fmla="*/ 5530031 w 7588516"/>
                <a:gd name="T47" fmla="*/ 1676293 h 4503862"/>
                <a:gd name="T48" fmla="*/ 5915849 w 7588516"/>
                <a:gd name="T49" fmla="*/ 2336011 h 4503862"/>
                <a:gd name="T50" fmla="*/ 6124831 w 7588516"/>
                <a:gd name="T51" fmla="*/ 2625644 h 4503862"/>
                <a:gd name="T52" fmla="*/ 6205208 w 7588516"/>
                <a:gd name="T53" fmla="*/ 2754369 h 4503862"/>
                <a:gd name="T54" fmla="*/ 6607101 w 7588516"/>
                <a:gd name="T55" fmla="*/ 3333634 h 4503862"/>
                <a:gd name="T56" fmla="*/ 6912540 w 7588516"/>
                <a:gd name="T57" fmla="*/ 3639356 h 4503862"/>
                <a:gd name="T58" fmla="*/ 7057222 w 7588516"/>
                <a:gd name="T59" fmla="*/ 3800263 h 4503862"/>
                <a:gd name="T60" fmla="*/ 7250129 w 7588516"/>
                <a:gd name="T61" fmla="*/ 3993351 h 4503862"/>
                <a:gd name="T62" fmla="*/ 7362659 w 7588516"/>
                <a:gd name="T63" fmla="*/ 4122077 h 4503862"/>
                <a:gd name="T64" fmla="*/ 7507340 w 7588516"/>
                <a:gd name="T65" fmla="*/ 4282983 h 4503862"/>
                <a:gd name="T66" fmla="*/ 7587718 w 7588516"/>
                <a:gd name="T67" fmla="*/ 4427799 h 45038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88516" h="4503862">
                  <a:moveTo>
                    <a:pt x="0" y="4503862"/>
                  </a:moveTo>
                  <a:cubicBezTo>
                    <a:pt x="26796" y="4471712"/>
                    <a:pt x="58203" y="4442901"/>
                    <a:pt x="80387" y="4407412"/>
                  </a:cubicBezTo>
                  <a:cubicBezTo>
                    <a:pt x="112143" y="4356611"/>
                    <a:pt x="131676" y="4299031"/>
                    <a:pt x="160774" y="4246662"/>
                  </a:cubicBezTo>
                  <a:lnTo>
                    <a:pt x="241161" y="4101987"/>
                  </a:lnTo>
                  <a:cubicBezTo>
                    <a:pt x="246520" y="4080554"/>
                    <a:pt x="249480" y="4058373"/>
                    <a:pt x="257238" y="4037687"/>
                  </a:cubicBezTo>
                  <a:cubicBezTo>
                    <a:pt x="265653" y="4015249"/>
                    <a:pt x="282506" y="3996340"/>
                    <a:pt x="289393" y="3973387"/>
                  </a:cubicBezTo>
                  <a:cubicBezTo>
                    <a:pt x="298760" y="3942168"/>
                    <a:pt x="298140" y="3908696"/>
                    <a:pt x="305470" y="3876937"/>
                  </a:cubicBezTo>
                  <a:cubicBezTo>
                    <a:pt x="314243" y="3838927"/>
                    <a:pt x="327572" y="3802104"/>
                    <a:pt x="337625" y="3764412"/>
                  </a:cubicBezTo>
                  <a:cubicBezTo>
                    <a:pt x="349012" y="3721718"/>
                    <a:pt x="354917" y="3677423"/>
                    <a:pt x="369780" y="3635812"/>
                  </a:cubicBezTo>
                  <a:cubicBezTo>
                    <a:pt x="381871" y="3601961"/>
                    <a:pt x="404185" y="3572542"/>
                    <a:pt x="418012" y="3539362"/>
                  </a:cubicBezTo>
                  <a:cubicBezTo>
                    <a:pt x="431048" y="3508080"/>
                    <a:pt x="440199" y="3475303"/>
                    <a:pt x="450167" y="3442912"/>
                  </a:cubicBezTo>
                  <a:cubicBezTo>
                    <a:pt x="461641" y="3405628"/>
                    <a:pt x="470572" y="3367585"/>
                    <a:pt x="482321" y="3330387"/>
                  </a:cubicBezTo>
                  <a:cubicBezTo>
                    <a:pt x="502734" y="3265755"/>
                    <a:pt x="533337" y="3203950"/>
                    <a:pt x="546631" y="3137487"/>
                  </a:cubicBezTo>
                  <a:cubicBezTo>
                    <a:pt x="551990" y="3110695"/>
                    <a:pt x="553370" y="3082789"/>
                    <a:pt x="562708" y="3057112"/>
                  </a:cubicBezTo>
                  <a:cubicBezTo>
                    <a:pt x="576061" y="3020397"/>
                    <a:pt x="658247" y="2873638"/>
                    <a:pt x="675250" y="2848137"/>
                  </a:cubicBezTo>
                  <a:cubicBezTo>
                    <a:pt x="694285" y="2819589"/>
                    <a:pt x="719376" y="2795510"/>
                    <a:pt x="739559" y="2767762"/>
                  </a:cubicBezTo>
                  <a:cubicBezTo>
                    <a:pt x="762289" y="2736513"/>
                    <a:pt x="778559" y="2700511"/>
                    <a:pt x="803869" y="2671312"/>
                  </a:cubicBezTo>
                  <a:cubicBezTo>
                    <a:pt x="848543" y="2619773"/>
                    <a:pt x="900333" y="2574862"/>
                    <a:pt x="948565" y="2526637"/>
                  </a:cubicBezTo>
                  <a:lnTo>
                    <a:pt x="1109339" y="2365886"/>
                  </a:lnTo>
                  <a:lnTo>
                    <a:pt x="1318344" y="2156911"/>
                  </a:lnTo>
                  <a:cubicBezTo>
                    <a:pt x="1339781" y="2135478"/>
                    <a:pt x="1358982" y="2111546"/>
                    <a:pt x="1382654" y="2092611"/>
                  </a:cubicBezTo>
                  <a:lnTo>
                    <a:pt x="1543427" y="1964011"/>
                  </a:lnTo>
                  <a:cubicBezTo>
                    <a:pt x="1570223" y="1942578"/>
                    <a:pt x="1603224" y="1927160"/>
                    <a:pt x="1623814" y="1899711"/>
                  </a:cubicBezTo>
                  <a:cubicBezTo>
                    <a:pt x="1708425" y="1786913"/>
                    <a:pt x="1653100" y="1854354"/>
                    <a:pt x="1800665" y="1706811"/>
                  </a:cubicBezTo>
                  <a:lnTo>
                    <a:pt x="1864975" y="1642511"/>
                  </a:lnTo>
                  <a:cubicBezTo>
                    <a:pt x="1881052" y="1626436"/>
                    <a:pt x="1895453" y="1608487"/>
                    <a:pt x="1913207" y="1594286"/>
                  </a:cubicBezTo>
                  <a:cubicBezTo>
                    <a:pt x="1940002" y="1572853"/>
                    <a:pt x="1968378" y="1553258"/>
                    <a:pt x="1993593" y="1529986"/>
                  </a:cubicBezTo>
                  <a:cubicBezTo>
                    <a:pt x="2038145" y="1488867"/>
                    <a:pt x="2079339" y="1444253"/>
                    <a:pt x="2122212" y="1401386"/>
                  </a:cubicBezTo>
                  <a:cubicBezTo>
                    <a:pt x="2149008" y="1374594"/>
                    <a:pt x="2172687" y="1344272"/>
                    <a:pt x="2202599" y="1321011"/>
                  </a:cubicBezTo>
                  <a:lnTo>
                    <a:pt x="2347295" y="1208486"/>
                  </a:lnTo>
                  <a:cubicBezTo>
                    <a:pt x="2410891" y="1159573"/>
                    <a:pt x="2444440" y="1139265"/>
                    <a:pt x="2508069" y="1079886"/>
                  </a:cubicBezTo>
                  <a:cubicBezTo>
                    <a:pt x="2557934" y="1033352"/>
                    <a:pt x="2604533" y="983436"/>
                    <a:pt x="2652765" y="935211"/>
                  </a:cubicBezTo>
                  <a:cubicBezTo>
                    <a:pt x="2679561" y="908419"/>
                    <a:pt x="2704041" y="879092"/>
                    <a:pt x="2733152" y="854836"/>
                  </a:cubicBezTo>
                  <a:cubicBezTo>
                    <a:pt x="2765307" y="828044"/>
                    <a:pt x="2799230" y="803243"/>
                    <a:pt x="2829616" y="774461"/>
                  </a:cubicBezTo>
                  <a:lnTo>
                    <a:pt x="3167241" y="436886"/>
                  </a:lnTo>
                  <a:cubicBezTo>
                    <a:pt x="3210114" y="394019"/>
                    <a:pt x="3243871" y="339475"/>
                    <a:pt x="3295860" y="308286"/>
                  </a:cubicBezTo>
                  <a:cubicBezTo>
                    <a:pt x="3376247" y="260061"/>
                    <a:pt x="3465001" y="223617"/>
                    <a:pt x="3537020" y="163610"/>
                  </a:cubicBezTo>
                  <a:cubicBezTo>
                    <a:pt x="3654478" y="65743"/>
                    <a:pt x="3592443" y="91442"/>
                    <a:pt x="3713871" y="67160"/>
                  </a:cubicBezTo>
                  <a:cubicBezTo>
                    <a:pt x="3740667" y="51085"/>
                    <a:pt x="3766308" y="32908"/>
                    <a:pt x="3794258" y="18935"/>
                  </a:cubicBezTo>
                  <a:cubicBezTo>
                    <a:pt x="3883246" y="-25552"/>
                    <a:pt x="3965002" y="20359"/>
                    <a:pt x="4067573" y="35010"/>
                  </a:cubicBezTo>
                  <a:cubicBezTo>
                    <a:pt x="4089010" y="51085"/>
                    <a:pt x="4109161" y="69036"/>
                    <a:pt x="4131883" y="83235"/>
                  </a:cubicBezTo>
                  <a:cubicBezTo>
                    <a:pt x="4152207" y="95936"/>
                    <a:pt x="4176487" y="101745"/>
                    <a:pt x="4196192" y="115385"/>
                  </a:cubicBezTo>
                  <a:cubicBezTo>
                    <a:pt x="4343902" y="217631"/>
                    <a:pt x="4368144" y="255162"/>
                    <a:pt x="4501662" y="388661"/>
                  </a:cubicBezTo>
                  <a:cubicBezTo>
                    <a:pt x="4572291" y="459280"/>
                    <a:pt x="4634562" y="516610"/>
                    <a:pt x="4694590" y="597636"/>
                  </a:cubicBezTo>
                  <a:cubicBezTo>
                    <a:pt x="4772465" y="702752"/>
                    <a:pt x="4843954" y="812457"/>
                    <a:pt x="4919673" y="919136"/>
                  </a:cubicBezTo>
                  <a:cubicBezTo>
                    <a:pt x="4961859" y="978571"/>
                    <a:pt x="4999531" y="1041790"/>
                    <a:pt x="5048292" y="1095961"/>
                  </a:cubicBezTo>
                  <a:cubicBezTo>
                    <a:pt x="5565895" y="1670990"/>
                    <a:pt x="5171317" y="1206386"/>
                    <a:pt x="5450226" y="1578211"/>
                  </a:cubicBezTo>
                  <a:cubicBezTo>
                    <a:pt x="5475340" y="1611691"/>
                    <a:pt x="5508429" y="1639172"/>
                    <a:pt x="5530613" y="1674661"/>
                  </a:cubicBezTo>
                  <a:cubicBezTo>
                    <a:pt x="5589099" y="1768224"/>
                    <a:pt x="5627248" y="1874229"/>
                    <a:pt x="5691387" y="1964011"/>
                  </a:cubicBezTo>
                  <a:cubicBezTo>
                    <a:pt x="5827343" y="2154321"/>
                    <a:pt x="5752613" y="2041178"/>
                    <a:pt x="5916470" y="2333736"/>
                  </a:cubicBezTo>
                  <a:cubicBezTo>
                    <a:pt x="5943429" y="2381870"/>
                    <a:pt x="5957844" y="2439403"/>
                    <a:pt x="5996857" y="2478411"/>
                  </a:cubicBezTo>
                  <a:cubicBezTo>
                    <a:pt x="6051581" y="2533127"/>
                    <a:pt x="6086050" y="2560014"/>
                    <a:pt x="6125476" y="2623087"/>
                  </a:cubicBezTo>
                  <a:cubicBezTo>
                    <a:pt x="6138178" y="2643407"/>
                    <a:pt x="6144928" y="2667067"/>
                    <a:pt x="6157630" y="2687387"/>
                  </a:cubicBezTo>
                  <a:cubicBezTo>
                    <a:pt x="6171832" y="2710107"/>
                    <a:pt x="6192076" y="2728713"/>
                    <a:pt x="6205862" y="2751687"/>
                  </a:cubicBezTo>
                  <a:cubicBezTo>
                    <a:pt x="6292587" y="2896206"/>
                    <a:pt x="6246828" y="2921247"/>
                    <a:pt x="6414868" y="3089262"/>
                  </a:cubicBezTo>
                  <a:cubicBezTo>
                    <a:pt x="6711423" y="3385774"/>
                    <a:pt x="6283295" y="2945098"/>
                    <a:pt x="6607797" y="3330387"/>
                  </a:cubicBezTo>
                  <a:cubicBezTo>
                    <a:pt x="6607815" y="3330409"/>
                    <a:pt x="6787856" y="3510419"/>
                    <a:pt x="6832880" y="3555437"/>
                  </a:cubicBezTo>
                  <a:lnTo>
                    <a:pt x="6913266" y="3635812"/>
                  </a:lnTo>
                  <a:cubicBezTo>
                    <a:pt x="6940062" y="3662604"/>
                    <a:pt x="6969980" y="3686600"/>
                    <a:pt x="6993653" y="3716187"/>
                  </a:cubicBezTo>
                  <a:cubicBezTo>
                    <a:pt x="7015090" y="3742979"/>
                    <a:pt x="7034688" y="3771351"/>
                    <a:pt x="7057963" y="3796562"/>
                  </a:cubicBezTo>
                  <a:cubicBezTo>
                    <a:pt x="7099088" y="3841108"/>
                    <a:pt x="7143709" y="3882295"/>
                    <a:pt x="7186582" y="3925162"/>
                  </a:cubicBezTo>
                  <a:lnTo>
                    <a:pt x="7250891" y="3989462"/>
                  </a:lnTo>
                  <a:cubicBezTo>
                    <a:pt x="7266968" y="4005537"/>
                    <a:pt x="7284919" y="4019935"/>
                    <a:pt x="7299123" y="4037687"/>
                  </a:cubicBezTo>
                  <a:cubicBezTo>
                    <a:pt x="7320560" y="4064479"/>
                    <a:pt x="7339169" y="4093801"/>
                    <a:pt x="7363433" y="4118062"/>
                  </a:cubicBezTo>
                  <a:cubicBezTo>
                    <a:pt x="7382381" y="4137007"/>
                    <a:pt x="7408794" y="4147342"/>
                    <a:pt x="7427742" y="4166287"/>
                  </a:cubicBezTo>
                  <a:cubicBezTo>
                    <a:pt x="7447683" y="4186225"/>
                    <a:pt x="7489871" y="4251430"/>
                    <a:pt x="7508129" y="4278812"/>
                  </a:cubicBezTo>
                  <a:cubicBezTo>
                    <a:pt x="7546355" y="4393474"/>
                    <a:pt x="7492154" y="4254854"/>
                    <a:pt x="7572438" y="4375262"/>
                  </a:cubicBezTo>
                  <a:cubicBezTo>
                    <a:pt x="7581838" y="4389360"/>
                    <a:pt x="7588516" y="4423487"/>
                    <a:pt x="7588516" y="4423487"/>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369" tIns="45685" rIns="91369" bIns="45685"/>
            <a:lstStyle/>
            <a:p>
              <a:pPr defTabSz="913696"/>
              <a:endParaRPr lang="en-US">
                <a:solidFill>
                  <a:prstClr val="black"/>
                </a:solidFill>
                <a:latin typeface="Calisto MT"/>
              </a:endParaRPr>
            </a:p>
          </p:txBody>
        </p:sp>
        <p:sp>
          <p:nvSpPr>
            <p:cNvPr id="25608" name="TextBox 7"/>
            <p:cNvSpPr txBox="1">
              <a:spLocks noChangeArrowheads="1"/>
            </p:cNvSpPr>
            <p:nvPr/>
          </p:nvSpPr>
          <p:spPr bwMode="auto">
            <a:xfrm>
              <a:off x="145414" y="3020120"/>
              <a:ext cx="2166869" cy="1015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69" tIns="45685" rIns="91369" bIns="4568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696"/>
              <a:r>
                <a:rPr lang="en-US" sz="2000" dirty="0">
                  <a:solidFill>
                    <a:prstClr val="white"/>
                  </a:solidFill>
                </a:rPr>
                <a:t>photoionization/</a:t>
              </a:r>
            </a:p>
            <a:p>
              <a:pPr defTabSz="913696"/>
              <a:r>
                <a:rPr lang="en-US" sz="2000" dirty="0" err="1">
                  <a:solidFill>
                    <a:prstClr val="white"/>
                  </a:solidFill>
                </a:rPr>
                <a:t>photoevaporation</a:t>
              </a:r>
              <a:endParaRPr lang="en-US" sz="2000" dirty="0">
                <a:solidFill>
                  <a:prstClr val="white"/>
                </a:solidFill>
              </a:endParaRPr>
            </a:p>
            <a:p>
              <a:pPr defTabSz="913696"/>
              <a:endParaRPr lang="en-US" sz="2000" dirty="0">
                <a:solidFill>
                  <a:prstClr val="black"/>
                </a:solidFill>
              </a:endParaRPr>
            </a:p>
          </p:txBody>
        </p:sp>
        <p:sp>
          <p:nvSpPr>
            <p:cNvPr id="25609" name="TextBox 9"/>
            <p:cNvSpPr txBox="1">
              <a:spLocks noChangeArrowheads="1"/>
            </p:cNvSpPr>
            <p:nvPr/>
          </p:nvSpPr>
          <p:spPr bwMode="auto">
            <a:xfrm>
              <a:off x="5029200" y="2601914"/>
              <a:ext cx="2008188"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69" tIns="45685" rIns="91369" bIns="4568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696"/>
              <a:r>
                <a:rPr lang="en-US" sz="2000" dirty="0">
                  <a:solidFill>
                    <a:srgbClr val="FFFFFF"/>
                  </a:solidFill>
                </a:rPr>
                <a:t>AGN feedback</a:t>
              </a:r>
            </a:p>
            <a:p>
              <a:pPr defTabSz="913696"/>
              <a:r>
                <a:rPr lang="en-US" sz="2000" dirty="0">
                  <a:solidFill>
                    <a:srgbClr val="FFFFFF"/>
                  </a:solidFill>
                </a:rPr>
                <a:t>heating &amp; winds</a:t>
              </a:r>
            </a:p>
          </p:txBody>
        </p:sp>
        <p:sp>
          <p:nvSpPr>
            <p:cNvPr id="25611" name="Left Arrow 12"/>
            <p:cNvSpPr>
              <a:spLocks noChangeArrowheads="1"/>
            </p:cNvSpPr>
            <p:nvPr/>
          </p:nvSpPr>
          <p:spPr bwMode="auto">
            <a:xfrm>
              <a:off x="2438401" y="2209800"/>
              <a:ext cx="1892300" cy="304800"/>
            </a:xfrm>
            <a:prstGeom prst="leftArrow">
              <a:avLst>
                <a:gd name="adj1" fmla="val 50000"/>
                <a:gd name="adj2" fmla="val 49983"/>
              </a:avLst>
            </a:prstGeom>
            <a:solidFill>
              <a:schemeClr val="accent1"/>
            </a:solidFill>
            <a:ln w="9525">
              <a:solidFill>
                <a:schemeClr val="tx1"/>
              </a:solidFill>
              <a:round/>
              <a:headEnd/>
              <a:tailEnd/>
            </a:ln>
          </p:spPr>
          <p:txBody>
            <a:bodyPr lIns="91369" tIns="45685" rIns="91369" bIns="45685"/>
            <a:lstStyle/>
            <a:p>
              <a:pPr defTabSz="913696"/>
              <a:endParaRPr lang="en-US">
                <a:solidFill>
                  <a:prstClr val="black"/>
                </a:solidFill>
                <a:latin typeface="Calisto MT"/>
              </a:endParaRPr>
            </a:p>
          </p:txBody>
        </p:sp>
        <p:sp>
          <p:nvSpPr>
            <p:cNvPr id="25612" name="Right Arrow 14"/>
            <p:cNvSpPr>
              <a:spLocks noChangeArrowheads="1"/>
            </p:cNvSpPr>
            <p:nvPr/>
          </p:nvSpPr>
          <p:spPr bwMode="auto">
            <a:xfrm>
              <a:off x="5170052" y="2220914"/>
              <a:ext cx="1447800" cy="304800"/>
            </a:xfrm>
            <a:prstGeom prst="rightArrow">
              <a:avLst>
                <a:gd name="adj1" fmla="val 50000"/>
                <a:gd name="adj2" fmla="val 50007"/>
              </a:avLst>
            </a:prstGeom>
            <a:solidFill>
              <a:schemeClr val="accent1"/>
            </a:solidFill>
            <a:ln w="9525">
              <a:solidFill>
                <a:schemeClr val="tx1"/>
              </a:solidFill>
              <a:round/>
              <a:headEnd/>
              <a:tailEnd/>
            </a:ln>
          </p:spPr>
          <p:txBody>
            <a:bodyPr lIns="91369" tIns="45685" rIns="91369" bIns="45685"/>
            <a:lstStyle/>
            <a:p>
              <a:pPr defTabSz="913696"/>
              <a:endParaRPr lang="en-US">
                <a:solidFill>
                  <a:prstClr val="black"/>
                </a:solidFill>
                <a:latin typeface="Calisto MT"/>
              </a:endParaRPr>
            </a:p>
          </p:txBody>
        </p:sp>
        <p:sp>
          <p:nvSpPr>
            <p:cNvPr id="25613" name="TextBox 20"/>
            <p:cNvSpPr txBox="1">
              <a:spLocks noChangeArrowheads="1"/>
            </p:cNvSpPr>
            <p:nvPr/>
          </p:nvSpPr>
          <p:spPr bwMode="auto">
            <a:xfrm>
              <a:off x="3429008" y="6248409"/>
              <a:ext cx="2464944" cy="461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69" tIns="45685" rIns="91369" bIns="4568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696"/>
              <a:r>
                <a:rPr lang="en-US" dirty="0">
                  <a:solidFill>
                    <a:srgbClr val="FFFFFF"/>
                  </a:solidFill>
                </a:rPr>
                <a:t>halo mass (</a:t>
              </a:r>
              <a:r>
                <a:rPr lang="en-US" dirty="0" err="1">
                  <a:solidFill>
                    <a:srgbClr val="FFFFFF"/>
                  </a:solidFill>
                </a:rPr>
                <a:t>M</a:t>
              </a:r>
              <a:r>
                <a:rPr lang="en-US" baseline="-25000" dirty="0" err="1">
                  <a:solidFill>
                    <a:srgbClr val="FFFFFF"/>
                  </a:solidFill>
                </a:rPr>
                <a:t>sun</a:t>
              </a:r>
              <a:r>
                <a:rPr lang="en-US" dirty="0">
                  <a:solidFill>
                    <a:srgbClr val="FFFFFF"/>
                  </a:solidFill>
                </a:rPr>
                <a:t>)</a:t>
              </a:r>
            </a:p>
          </p:txBody>
        </p:sp>
        <p:sp>
          <p:nvSpPr>
            <p:cNvPr id="25614" name="TextBox 21"/>
            <p:cNvSpPr txBox="1">
              <a:spLocks noChangeArrowheads="1"/>
            </p:cNvSpPr>
            <p:nvPr/>
          </p:nvSpPr>
          <p:spPr bwMode="auto">
            <a:xfrm>
              <a:off x="127177" y="4114815"/>
              <a:ext cx="9969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69" tIns="45685" rIns="91369" bIns="4568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696"/>
              <a:r>
                <a:rPr lang="en-US" sz="2000" dirty="0">
                  <a:solidFill>
                    <a:srgbClr val="FFFFFF"/>
                  </a:solidFill>
                </a:rPr>
                <a:t>no HI</a:t>
              </a:r>
            </a:p>
            <a:p>
              <a:pPr defTabSz="913696"/>
              <a:r>
                <a:rPr lang="en-US" sz="2000" dirty="0">
                  <a:solidFill>
                    <a:srgbClr val="FFFFFF"/>
                  </a:solidFill>
                </a:rPr>
                <a:t>cooling</a:t>
              </a:r>
            </a:p>
          </p:txBody>
        </p:sp>
        <p:sp>
          <p:nvSpPr>
            <p:cNvPr id="25615" name="Left Arrow 22"/>
            <p:cNvSpPr>
              <a:spLocks noChangeArrowheads="1"/>
            </p:cNvSpPr>
            <p:nvPr/>
          </p:nvSpPr>
          <p:spPr bwMode="auto">
            <a:xfrm>
              <a:off x="228600" y="4953000"/>
              <a:ext cx="977900" cy="304800"/>
            </a:xfrm>
            <a:prstGeom prst="leftArrow">
              <a:avLst>
                <a:gd name="adj1" fmla="val 50000"/>
                <a:gd name="adj2" fmla="val 49967"/>
              </a:avLst>
            </a:prstGeom>
            <a:solidFill>
              <a:schemeClr val="accent1"/>
            </a:solidFill>
            <a:ln w="9525">
              <a:solidFill>
                <a:schemeClr val="tx1"/>
              </a:solidFill>
              <a:round/>
              <a:headEnd/>
              <a:tailEnd/>
            </a:ln>
          </p:spPr>
          <p:txBody>
            <a:bodyPr lIns="91369" tIns="45685" rIns="91369" bIns="45685"/>
            <a:lstStyle/>
            <a:p>
              <a:pPr defTabSz="913696"/>
              <a:endParaRPr lang="en-US">
                <a:solidFill>
                  <a:prstClr val="black"/>
                </a:solidFill>
                <a:latin typeface="Calisto MT"/>
              </a:endParaRPr>
            </a:p>
          </p:txBody>
        </p:sp>
        <p:sp>
          <p:nvSpPr>
            <p:cNvPr id="24" name="Striped Right Arrow 23"/>
            <p:cNvSpPr/>
            <p:nvPr/>
          </p:nvSpPr>
          <p:spPr bwMode="auto">
            <a:xfrm flipH="1">
              <a:off x="685800" y="3730979"/>
              <a:ext cx="977900" cy="30480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lIns="91369" tIns="45685" rIns="91369" bIns="45685"/>
            <a:lstStyle/>
            <a:p>
              <a:pPr defTabSz="913696">
                <a:defRPr/>
              </a:pPr>
              <a:endParaRPr lang="en-US">
                <a:solidFill>
                  <a:prstClr val="black"/>
                </a:solidFill>
                <a:latin typeface="Arial" pitchFamily="-110" charset="0"/>
                <a:ea typeface="ＭＳ Ｐゴシック" pitchFamily="-110" charset="-128"/>
                <a:cs typeface="ＭＳ Ｐゴシック" pitchFamily="-110" charset="-128"/>
              </a:endParaRPr>
            </a:p>
          </p:txBody>
        </p:sp>
        <p:pic>
          <p:nvPicPr>
            <p:cNvPr id="25617" name="Picture 8" descr="1907A"/>
            <p:cNvPicPr>
              <a:picLocks noChangeAspect="1" noChangeArrowheads="1"/>
            </p:cNvPicPr>
            <p:nvPr/>
          </p:nvPicPr>
          <p:blipFill>
            <a:blip r:embed="rId7">
              <a:extLst>
                <a:ext uri="{28A0092B-C50C-407E-A947-70E740481C1C}">
                  <a14:useLocalDpi xmlns:a14="http://schemas.microsoft.com/office/drawing/2010/main" val="0"/>
                </a:ext>
              </a:extLst>
            </a:blip>
            <a:srcRect b="4755"/>
            <a:stretch>
              <a:fillRect/>
            </a:stretch>
          </p:blipFill>
          <p:spPr bwMode="auto">
            <a:xfrm>
              <a:off x="5486400" y="3810001"/>
              <a:ext cx="1290638" cy="159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8" name="Picture 7" descr="1902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3886201"/>
              <a:ext cx="1600200" cy="1319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9" name="Picture 5" descr="SMCHambschGendlerFull.jpg"/>
            <p:cNvPicPr>
              <a:picLocks noChangeAspect="1"/>
            </p:cNvPicPr>
            <p:nvPr/>
          </p:nvPicPr>
          <p:blipFill>
            <a:blip r:embed="rId9">
              <a:extLst>
                <a:ext uri="{28A0092B-C50C-407E-A947-70E740481C1C}">
                  <a14:useLocalDpi xmlns:a14="http://schemas.microsoft.com/office/drawing/2010/main" val="0"/>
                </a:ext>
              </a:extLst>
            </a:blip>
            <a:srcRect l="14203" t="19688"/>
            <a:stretch>
              <a:fillRect/>
            </a:stretch>
          </p:blipFill>
          <p:spPr bwMode="auto">
            <a:xfrm>
              <a:off x="2743200" y="3962400"/>
              <a:ext cx="1143000"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20" name="Picture 7" descr="coma_misti_big.jpg"/>
            <p:cNvPicPr>
              <a:picLocks noChangeAspect="1"/>
            </p:cNvPicPr>
            <p:nvPr/>
          </p:nvPicPr>
          <p:blipFill>
            <a:blip r:embed="rId10">
              <a:extLst>
                <a:ext uri="{28A0092B-C50C-407E-A947-70E740481C1C}">
                  <a14:useLocalDpi xmlns:a14="http://schemas.microsoft.com/office/drawing/2010/main" val="0"/>
                </a:ext>
              </a:extLst>
            </a:blip>
            <a:srcRect l="37997" t="28171" r="35837" b="28931"/>
            <a:stretch>
              <a:fillRect/>
            </a:stretch>
          </p:blipFill>
          <p:spPr bwMode="auto">
            <a:xfrm>
              <a:off x="6858000" y="3810000"/>
              <a:ext cx="1574800"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1029" descr="Picture 5"/>
            <p:cNvPicPr>
              <a:picLocks noChangeAspect="1" noChangeArrowheads="1"/>
            </p:cNvPicPr>
            <p:nvPr/>
          </p:nvPicPr>
          <p:blipFill>
            <a:blip r:embed="rId11">
              <a:extLst>
                <a:ext uri="{28A0092B-C50C-407E-A947-70E740481C1C}">
                  <a14:useLocalDpi xmlns:a14="http://schemas.microsoft.com/office/drawing/2010/main" val="0"/>
                </a:ext>
              </a:extLst>
            </a:blip>
            <a:srcRect l="59686" t="7198" r="9479" b="58757"/>
            <a:stretch>
              <a:fillRect/>
            </a:stretch>
          </p:blipFill>
          <p:spPr bwMode="auto">
            <a:xfrm>
              <a:off x="5410200" y="0"/>
              <a:ext cx="1651000" cy="165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1029" descr="Picture 5"/>
            <p:cNvPicPr>
              <a:picLocks noChangeAspect="1" noChangeArrowheads="1"/>
            </p:cNvPicPr>
            <p:nvPr/>
          </p:nvPicPr>
          <p:blipFill>
            <a:blip r:embed="rId11">
              <a:extLst>
                <a:ext uri="{28A0092B-C50C-407E-A947-70E740481C1C}">
                  <a14:useLocalDpi xmlns:a14="http://schemas.microsoft.com/office/drawing/2010/main" val="0"/>
                </a:ext>
              </a:extLst>
            </a:blip>
            <a:srcRect l="8829" t="5927" r="58936" b="58093"/>
            <a:stretch>
              <a:fillRect/>
            </a:stretch>
          </p:blipFill>
          <p:spPr bwMode="auto">
            <a:xfrm>
              <a:off x="2281767" y="28222"/>
              <a:ext cx="1536700" cy="155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6777038" y="3211054"/>
              <a:ext cx="1567632" cy="707886"/>
            </a:xfrm>
            <a:prstGeom prst="rect">
              <a:avLst/>
            </a:prstGeom>
            <a:noFill/>
          </p:spPr>
          <p:txBody>
            <a:bodyPr wrap="none" rtlCol="0">
              <a:spAutoFit/>
            </a:bodyPr>
            <a:lstStyle/>
            <a:p>
              <a:r>
                <a:rPr lang="en-US" sz="2000" dirty="0">
                  <a:solidFill>
                    <a:srgbClr val="F2F2F2"/>
                  </a:solidFill>
                  <a:latin typeface="Arial"/>
                  <a:cs typeface="Arial"/>
                </a:rPr>
                <a:t>gravitational</a:t>
              </a:r>
            </a:p>
            <a:p>
              <a:r>
                <a:rPr lang="en-US" sz="2000" dirty="0">
                  <a:solidFill>
                    <a:srgbClr val="F2F2F2"/>
                  </a:solidFill>
                  <a:latin typeface="Arial"/>
                  <a:cs typeface="Arial"/>
                </a:rPr>
                <a:t>heating</a:t>
              </a:r>
            </a:p>
          </p:txBody>
        </p:sp>
        <p:sp>
          <p:nvSpPr>
            <p:cNvPr id="3" name="TextBox 2"/>
            <p:cNvSpPr txBox="1"/>
            <p:nvPr/>
          </p:nvSpPr>
          <p:spPr>
            <a:xfrm>
              <a:off x="623583" y="800115"/>
              <a:ext cx="1557600" cy="369332"/>
            </a:xfrm>
            <a:prstGeom prst="rect">
              <a:avLst/>
            </a:prstGeom>
            <a:noFill/>
          </p:spPr>
          <p:txBody>
            <a:bodyPr wrap="none" rtlCol="0">
              <a:spAutoFit/>
            </a:bodyPr>
            <a:lstStyle/>
            <a:p>
              <a:r>
                <a:rPr lang="en-US" dirty="0">
                  <a:solidFill>
                    <a:schemeClr val="bg1"/>
                  </a:solidFill>
                  <a:latin typeface="Arial"/>
                  <a:cs typeface="Arial"/>
                </a:rPr>
                <a:t>gas accretion</a:t>
              </a:r>
            </a:p>
          </p:txBody>
        </p:sp>
        <p:sp>
          <p:nvSpPr>
            <p:cNvPr id="4" name="TextBox 3"/>
            <p:cNvSpPr txBox="1"/>
            <p:nvPr/>
          </p:nvSpPr>
          <p:spPr>
            <a:xfrm>
              <a:off x="7416409" y="316469"/>
              <a:ext cx="1018616" cy="369332"/>
            </a:xfrm>
            <a:prstGeom prst="rect">
              <a:avLst/>
            </a:prstGeom>
            <a:noFill/>
          </p:spPr>
          <p:txBody>
            <a:bodyPr wrap="none" rtlCol="0">
              <a:spAutoFit/>
            </a:bodyPr>
            <a:lstStyle/>
            <a:p>
              <a:r>
                <a:rPr lang="en-US" dirty="0">
                  <a:solidFill>
                    <a:srgbClr val="FFFFFF"/>
                  </a:solidFill>
                  <a:latin typeface="Arial"/>
                  <a:cs typeface="Arial"/>
                </a:rPr>
                <a:t>merging</a:t>
              </a:r>
            </a:p>
          </p:txBody>
        </p:sp>
      </p:grpSp>
    </p:spTree>
    <p:extLst>
      <p:ext uri="{BB962C8B-B14F-4D97-AF65-F5344CB8AC3E}">
        <p14:creationId xmlns:p14="http://schemas.microsoft.com/office/powerpoint/2010/main" val="1198244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478" y="511253"/>
            <a:ext cx="8229600" cy="727075"/>
          </a:xfrm>
        </p:spPr>
        <p:txBody>
          <a:bodyPr>
            <a:normAutofit fontScale="90000"/>
          </a:bodyPr>
          <a:lstStyle/>
          <a:p>
            <a:r>
              <a:rPr lang="en-US" sz="3200" i="1" dirty="0">
                <a:solidFill>
                  <a:srgbClr val="EFDE1E"/>
                </a:solidFill>
              </a:rPr>
              <a:t>Constraining Galaxy formation and</a:t>
            </a:r>
            <a:br>
              <a:rPr lang="en-US" sz="3200" i="1" dirty="0">
                <a:solidFill>
                  <a:srgbClr val="EFDE1E"/>
                </a:solidFill>
              </a:rPr>
            </a:br>
            <a:r>
              <a:rPr lang="en-US" sz="3200" i="1" dirty="0">
                <a:solidFill>
                  <a:srgbClr val="EFDE1E"/>
                </a:solidFill>
              </a:rPr>
              <a:t> evolution processes with </a:t>
            </a:r>
            <a:r>
              <a:rPr lang="en-US" sz="3200" i="1" dirty="0" err="1">
                <a:solidFill>
                  <a:srgbClr val="EFDE1E"/>
                </a:solidFill>
              </a:rPr>
              <a:t>HabEx</a:t>
            </a:r>
            <a:br>
              <a:rPr lang="en-US" sz="3200" i="1" dirty="0">
                <a:solidFill>
                  <a:srgbClr val="EFDE1E"/>
                </a:solidFill>
              </a:rPr>
            </a:br>
            <a:endParaRPr lang="en-US" sz="3200" i="1" dirty="0">
              <a:solidFill>
                <a:srgbClr val="EFDE1E"/>
              </a:solidFill>
            </a:endParaRPr>
          </a:p>
        </p:txBody>
      </p:sp>
      <p:sp>
        <p:nvSpPr>
          <p:cNvPr id="3" name="Content Placeholder 2"/>
          <p:cNvSpPr>
            <a:spLocks noGrp="1"/>
          </p:cNvSpPr>
          <p:nvPr>
            <p:ph idx="1"/>
          </p:nvPr>
        </p:nvSpPr>
        <p:spPr>
          <a:xfrm>
            <a:off x="1786468" y="1924688"/>
            <a:ext cx="8686809" cy="5010150"/>
          </a:xfrm>
        </p:spPr>
        <p:txBody>
          <a:bodyPr>
            <a:normAutofit fontScale="92500" lnSpcReduction="10000"/>
          </a:bodyPr>
          <a:lstStyle/>
          <a:p>
            <a:r>
              <a:rPr lang="en-US" sz="2000" dirty="0">
                <a:solidFill>
                  <a:srgbClr val="FFFFFF"/>
                </a:solidFill>
              </a:rPr>
              <a:t>Observational studies of stellar and AGN feedback: </a:t>
            </a:r>
          </a:p>
          <a:p>
            <a:pPr lvl="1"/>
            <a:r>
              <a:rPr lang="en-US" sz="1400" dirty="0" err="1">
                <a:solidFill>
                  <a:srgbClr val="89E0E4"/>
                </a:solidFill>
              </a:rPr>
              <a:t>HabEx</a:t>
            </a:r>
            <a:r>
              <a:rPr lang="en-US" sz="1400" dirty="0">
                <a:solidFill>
                  <a:srgbClr val="89E0E4"/>
                </a:solidFill>
              </a:rPr>
              <a:t> diffraction limited observations will allow unique morphology studies, resolved spectroscopy</a:t>
            </a:r>
          </a:p>
          <a:p>
            <a:pPr marL="457200" lvl="1" indent="0">
              <a:buNone/>
            </a:pPr>
            <a:r>
              <a:rPr lang="en-US" sz="1400" dirty="0">
                <a:solidFill>
                  <a:srgbClr val="89E0E4"/>
                </a:solidFill>
              </a:rPr>
              <a:t>       and high dynamic range studies of galaxies  as a function of age and mass</a:t>
            </a:r>
          </a:p>
          <a:p>
            <a:pPr lvl="1"/>
            <a:r>
              <a:rPr lang="en-US" sz="1400" dirty="0">
                <a:solidFill>
                  <a:srgbClr val="89E0E4"/>
                </a:solidFill>
              </a:rPr>
              <a:t>Will help understand how “small scale” physics and global galaxy properties are connected</a:t>
            </a:r>
          </a:p>
          <a:p>
            <a:pPr lvl="1"/>
            <a:r>
              <a:rPr lang="en-US" sz="1400" dirty="0">
                <a:solidFill>
                  <a:srgbClr val="89E0E4"/>
                </a:solidFill>
              </a:rPr>
              <a:t>E.g. conduct UV observations of massive stars in the local Universe (20Mpc)</a:t>
            </a:r>
          </a:p>
          <a:p>
            <a:pPr marL="457200" lvl="1" indent="0">
              <a:buNone/>
            </a:pPr>
            <a:r>
              <a:rPr lang="en-US" sz="1400" i="1" dirty="0" err="1">
                <a:solidFill>
                  <a:schemeClr val="bg1"/>
                </a:solidFill>
                <a:sym typeface="Wingdings"/>
              </a:rPr>
              <a:t>Reqt</a:t>
            </a:r>
            <a:r>
              <a:rPr lang="en-US" sz="1400" i="1" dirty="0">
                <a:solidFill>
                  <a:schemeClr val="bg1"/>
                </a:solidFill>
                <a:sym typeface="Wingdings"/>
              </a:rPr>
              <a:t>:  </a:t>
            </a:r>
            <a:r>
              <a:rPr lang="en-US" sz="1400" i="1" dirty="0">
                <a:solidFill>
                  <a:schemeClr val="bg1"/>
                </a:solidFill>
              </a:rPr>
              <a:t>R=10</a:t>
            </a:r>
            <a:r>
              <a:rPr lang="en-US" sz="1400" i="1" baseline="30000" dirty="0">
                <a:solidFill>
                  <a:schemeClr val="bg1"/>
                </a:solidFill>
              </a:rPr>
              <a:t>4 </a:t>
            </a:r>
            <a:r>
              <a:rPr lang="en-US" sz="1400" i="1" dirty="0">
                <a:solidFill>
                  <a:schemeClr val="bg1"/>
                </a:solidFill>
              </a:rPr>
              <a:t>UV/optical/NIR spectroscopy with &lt;50 mas resolution</a:t>
            </a:r>
          </a:p>
          <a:p>
            <a:pPr marL="457200" lvl="1" indent="0">
              <a:buNone/>
            </a:pPr>
            <a:endParaRPr lang="en-US" sz="800" dirty="0">
              <a:solidFill>
                <a:srgbClr val="89E0E4"/>
              </a:solidFill>
            </a:endParaRPr>
          </a:p>
          <a:p>
            <a:pPr marL="457200" lvl="1" indent="0">
              <a:buNone/>
            </a:pPr>
            <a:endParaRPr lang="en-US" sz="200" dirty="0">
              <a:solidFill>
                <a:srgbClr val="89E0E4"/>
              </a:solidFill>
            </a:endParaRPr>
          </a:p>
          <a:p>
            <a:r>
              <a:rPr lang="en-US" sz="2000" dirty="0">
                <a:solidFill>
                  <a:srgbClr val="FFFFFF"/>
                </a:solidFill>
              </a:rPr>
              <a:t>Probe the CGM and the baryons life cycle                                                        </a:t>
            </a:r>
            <a:endParaRPr lang="en-US" sz="2000" dirty="0">
              <a:solidFill>
                <a:srgbClr val="FF0000"/>
              </a:solidFill>
            </a:endParaRPr>
          </a:p>
          <a:p>
            <a:pPr lvl="1"/>
            <a:r>
              <a:rPr lang="en-US" sz="1400" dirty="0">
                <a:solidFill>
                  <a:srgbClr val="89E0E4"/>
                </a:solidFill>
              </a:rPr>
              <a:t>How do gas and metals cycle in and out of galaxies?</a:t>
            </a:r>
          </a:p>
          <a:p>
            <a:pPr lvl="1"/>
            <a:r>
              <a:rPr lang="en-US" sz="1400" dirty="0">
                <a:solidFill>
                  <a:srgbClr val="89E0E4"/>
                </a:solidFill>
              </a:rPr>
              <a:t>Measure from absorption lines  and abundance of H and metals in  </a:t>
            </a:r>
          </a:p>
          <a:p>
            <a:pPr marL="457200" lvl="1" indent="0">
              <a:buNone/>
            </a:pPr>
            <a:r>
              <a:rPr lang="en-US" sz="1400" dirty="0">
                <a:solidFill>
                  <a:srgbClr val="89E0E4"/>
                </a:solidFill>
              </a:rPr>
              <a:t> various ionization states (e.g. Mg II, </a:t>
            </a:r>
            <a:r>
              <a:rPr lang="en-US" sz="1400" dirty="0" err="1">
                <a:solidFill>
                  <a:srgbClr val="89E0E4"/>
                </a:solidFill>
              </a:rPr>
              <a:t>SiII</a:t>
            </a:r>
            <a:r>
              <a:rPr lang="en-US" sz="1400" dirty="0">
                <a:solidFill>
                  <a:srgbClr val="89E0E4"/>
                </a:solidFill>
              </a:rPr>
              <a:t>, CII, </a:t>
            </a:r>
            <a:r>
              <a:rPr lang="en-US" sz="1400" dirty="0" err="1">
                <a:solidFill>
                  <a:srgbClr val="89E0E4"/>
                </a:solidFill>
              </a:rPr>
              <a:t>SiIII</a:t>
            </a:r>
            <a:r>
              <a:rPr lang="en-US" sz="1400" dirty="0">
                <a:solidFill>
                  <a:srgbClr val="89E0E4"/>
                </a:solidFill>
              </a:rPr>
              <a:t>, </a:t>
            </a:r>
            <a:r>
              <a:rPr lang="en-US" sz="1400" dirty="0" err="1">
                <a:solidFill>
                  <a:srgbClr val="89E0E4"/>
                </a:solidFill>
              </a:rPr>
              <a:t>SiIV</a:t>
            </a:r>
            <a:r>
              <a:rPr lang="en-US" sz="1400" dirty="0">
                <a:solidFill>
                  <a:srgbClr val="89E0E4"/>
                </a:solidFill>
              </a:rPr>
              <a:t>, OVI)</a:t>
            </a:r>
          </a:p>
          <a:p>
            <a:pPr marL="457200" lvl="1" indent="0">
              <a:buNone/>
            </a:pPr>
            <a:r>
              <a:rPr lang="en-US" sz="1400" i="1" dirty="0" err="1">
                <a:solidFill>
                  <a:srgbClr val="FFFFFF"/>
                </a:solidFill>
              </a:rPr>
              <a:t>Reqt</a:t>
            </a:r>
            <a:r>
              <a:rPr lang="en-US" sz="1400" i="1" dirty="0">
                <a:solidFill>
                  <a:srgbClr val="FFFFFF"/>
                </a:solidFill>
              </a:rPr>
              <a:t>:   R&gt; 10</a:t>
            </a:r>
            <a:r>
              <a:rPr lang="en-US" sz="1400" i="1" baseline="30000" dirty="0">
                <a:solidFill>
                  <a:srgbClr val="FFFFFF"/>
                </a:solidFill>
              </a:rPr>
              <a:t>4</a:t>
            </a:r>
            <a:r>
              <a:rPr lang="en-US" sz="1400" i="1" dirty="0">
                <a:solidFill>
                  <a:srgbClr val="FFFFFF"/>
                </a:solidFill>
              </a:rPr>
              <a:t>  far UV spectroscopy of low z galaxies</a:t>
            </a:r>
          </a:p>
          <a:p>
            <a:pPr marL="0" indent="0">
              <a:buNone/>
            </a:pPr>
            <a:endParaRPr lang="en-US" sz="1000" dirty="0">
              <a:solidFill>
                <a:srgbClr val="FFFFFF"/>
              </a:solidFill>
            </a:endParaRPr>
          </a:p>
          <a:p>
            <a:r>
              <a:rPr lang="en-US" sz="2000" dirty="0">
                <a:solidFill>
                  <a:srgbClr val="FFFFFF"/>
                </a:solidFill>
              </a:rPr>
              <a:t>Improve our understanding of galaxy leakiness and </a:t>
            </a:r>
            <a:r>
              <a:rPr lang="en-US" sz="2000" dirty="0" err="1">
                <a:solidFill>
                  <a:srgbClr val="FFFFFF"/>
                </a:solidFill>
              </a:rPr>
              <a:t>reionization</a:t>
            </a:r>
            <a:r>
              <a:rPr lang="en-US" sz="2000" dirty="0">
                <a:solidFill>
                  <a:srgbClr val="FFFFFF"/>
                </a:solidFill>
              </a:rPr>
              <a:t> </a:t>
            </a:r>
          </a:p>
          <a:p>
            <a:pPr lvl="1"/>
            <a:r>
              <a:rPr lang="en-US" sz="1400" dirty="0">
                <a:solidFill>
                  <a:srgbClr val="89E0E4"/>
                </a:solidFill>
              </a:rPr>
              <a:t>How much H-ionizing </a:t>
            </a:r>
            <a:r>
              <a:rPr lang="en-US" sz="1400" dirty="0" err="1">
                <a:solidFill>
                  <a:srgbClr val="89E0E4"/>
                </a:solidFill>
              </a:rPr>
              <a:t>LyC</a:t>
            </a:r>
            <a:r>
              <a:rPr lang="en-US" sz="1400" dirty="0">
                <a:solidFill>
                  <a:srgbClr val="89E0E4"/>
                </a:solidFill>
              </a:rPr>
              <a:t> radiation escapes from SF galaxies as a function of redshift (z&lt; 3.5) and mass?</a:t>
            </a:r>
          </a:p>
          <a:p>
            <a:pPr lvl="1"/>
            <a:r>
              <a:rPr lang="en-US" sz="1400" dirty="0">
                <a:solidFill>
                  <a:srgbClr val="89E0E4"/>
                </a:solidFill>
                <a:sym typeface="Wingdings"/>
              </a:rPr>
              <a:t>Likely to remain an open question by the end of HST’s lifetime</a:t>
            </a:r>
          </a:p>
          <a:p>
            <a:pPr lvl="1"/>
            <a:r>
              <a:rPr lang="en-US" sz="1400" dirty="0">
                <a:solidFill>
                  <a:srgbClr val="89E0E4"/>
                </a:solidFill>
                <a:sym typeface="Wingdings"/>
              </a:rPr>
              <a:t>Requires high spatial R to mitigate foreground contamination</a:t>
            </a:r>
          </a:p>
          <a:p>
            <a:pPr lvl="1"/>
            <a:r>
              <a:rPr lang="en-US" sz="1400" dirty="0">
                <a:solidFill>
                  <a:srgbClr val="89E0E4"/>
                </a:solidFill>
                <a:sym typeface="Wingdings"/>
              </a:rPr>
              <a:t>Would exploit </a:t>
            </a:r>
            <a:r>
              <a:rPr lang="en-US" sz="1400" dirty="0" err="1">
                <a:solidFill>
                  <a:srgbClr val="89E0E4"/>
                </a:solidFill>
                <a:sym typeface="Wingdings"/>
              </a:rPr>
              <a:t>HabEx</a:t>
            </a:r>
            <a:r>
              <a:rPr lang="en-US" sz="1400" dirty="0">
                <a:solidFill>
                  <a:srgbClr val="89E0E4"/>
                </a:solidFill>
                <a:sym typeface="Wingdings"/>
              </a:rPr>
              <a:t> potential for much higher UV throughput and detector QE than HST,  and for parallel deep field observations</a:t>
            </a:r>
          </a:p>
          <a:p>
            <a:pPr marL="457200" lvl="1" indent="0">
              <a:buNone/>
            </a:pPr>
            <a:r>
              <a:rPr lang="en-US" sz="1400" i="1" dirty="0" err="1">
                <a:solidFill>
                  <a:srgbClr val="FFFFFF"/>
                </a:solidFill>
                <a:sym typeface="Wingdings"/>
              </a:rPr>
              <a:t>Reqt</a:t>
            </a:r>
            <a:r>
              <a:rPr lang="en-US" sz="1400" i="1" dirty="0">
                <a:solidFill>
                  <a:srgbClr val="FFFFFF"/>
                </a:solidFill>
                <a:sym typeface="Wingdings"/>
              </a:rPr>
              <a:t>:  UV MOS 1000 - 4000 </a:t>
            </a:r>
            <a:r>
              <a:rPr lang="en-US" sz="1400" i="1" dirty="0" err="1">
                <a:solidFill>
                  <a:srgbClr val="FFFFFF"/>
                </a:solidFill>
                <a:sym typeface="Wingdings"/>
              </a:rPr>
              <a:t>Å</a:t>
            </a:r>
            <a:r>
              <a:rPr lang="en-US" sz="1400" i="1" dirty="0">
                <a:solidFill>
                  <a:srgbClr val="FFFFFF"/>
                </a:solidFill>
                <a:sym typeface="Wingdings"/>
              </a:rPr>
              <a:t>, R=200, ~4’ </a:t>
            </a:r>
            <a:r>
              <a:rPr lang="en-US" sz="1400" i="1" dirty="0" err="1">
                <a:solidFill>
                  <a:srgbClr val="FFFFFF"/>
                </a:solidFill>
                <a:sym typeface="Wingdings"/>
              </a:rPr>
              <a:t>FoV</a:t>
            </a:r>
            <a:endParaRPr lang="en-US" sz="1400" i="1" dirty="0">
              <a:solidFill>
                <a:srgbClr val="FFFFFF"/>
              </a:solidFill>
              <a:sym typeface="Wingdings"/>
            </a:endParaRPr>
          </a:p>
          <a:p>
            <a:pPr marL="457200" lvl="1" indent="0">
              <a:buNone/>
            </a:pPr>
            <a:endParaRPr lang="en-US" sz="1400" dirty="0">
              <a:solidFill>
                <a:srgbClr val="89E0E4"/>
              </a:solidFill>
            </a:endParaRPr>
          </a:p>
          <a:p>
            <a:pPr marL="457200" lvl="1" indent="0">
              <a:buNone/>
            </a:pPr>
            <a:endParaRPr lang="en-US" sz="500" dirty="0">
              <a:solidFill>
                <a:srgbClr val="89E0E4"/>
              </a:solidFill>
            </a:endParaRPr>
          </a:p>
          <a:p>
            <a:endParaRPr lang="en-US" sz="400" dirty="0">
              <a:solidFill>
                <a:srgbClr val="89E0E4"/>
              </a:solidFill>
            </a:endParaRPr>
          </a:p>
          <a:p>
            <a:endParaRPr lang="en-US" sz="2000" dirty="0">
              <a:solidFill>
                <a:srgbClr val="FFFFFF"/>
              </a:solidFill>
            </a:endParaRPr>
          </a:p>
          <a:p>
            <a:endParaRPr lang="en-US" sz="2000" dirty="0">
              <a:solidFill>
                <a:schemeClr val="tx2">
                  <a:lumMod val="40000"/>
                  <a:lumOff val="60000"/>
                </a:schemeClr>
              </a:solidFill>
            </a:endParaRPr>
          </a:p>
          <a:p>
            <a:pPr marL="457200" lvl="1" indent="0">
              <a:buNone/>
            </a:pPr>
            <a:endParaRPr lang="en-US" sz="2000" dirty="0"/>
          </a:p>
          <a:p>
            <a:pPr marL="0" indent="0">
              <a:buNone/>
            </a:pPr>
            <a:endParaRPr lang="en-US" sz="2000" dirty="0">
              <a:solidFill>
                <a:srgbClr val="3744FF"/>
              </a:solidFill>
            </a:endParaRPr>
          </a:p>
        </p:txBody>
      </p:sp>
      <p:grpSp>
        <p:nvGrpSpPr>
          <p:cNvPr id="6" name="Group 5"/>
          <p:cNvGrpSpPr/>
          <p:nvPr/>
        </p:nvGrpSpPr>
        <p:grpSpPr>
          <a:xfrm>
            <a:off x="7716529" y="3453272"/>
            <a:ext cx="2739811" cy="1885251"/>
            <a:chOff x="6192528" y="2630311"/>
            <a:chExt cx="2739811" cy="1885251"/>
          </a:xfrm>
        </p:grpSpPr>
        <p:pic>
          <p:nvPicPr>
            <p:cNvPr id="5" name="Picture 4" descr="Screen Shot 2015-10-20 at 7.42.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2528" y="2630311"/>
              <a:ext cx="2739811" cy="1885251"/>
            </a:xfrm>
            <a:prstGeom prst="rect">
              <a:avLst/>
            </a:prstGeom>
          </p:spPr>
        </p:pic>
        <p:sp>
          <p:nvSpPr>
            <p:cNvPr id="4" name="TextBox 3"/>
            <p:cNvSpPr txBox="1"/>
            <p:nvPr/>
          </p:nvSpPr>
          <p:spPr>
            <a:xfrm>
              <a:off x="6798733" y="3368249"/>
              <a:ext cx="1532467" cy="307777"/>
            </a:xfrm>
            <a:prstGeom prst="rect">
              <a:avLst/>
            </a:prstGeom>
            <a:noFill/>
          </p:spPr>
          <p:txBody>
            <a:bodyPr wrap="square" rtlCol="0">
              <a:spAutoFit/>
            </a:bodyPr>
            <a:lstStyle/>
            <a:p>
              <a:r>
                <a:rPr lang="en-US" sz="1400" dirty="0"/>
                <a:t>J. </a:t>
              </a:r>
              <a:r>
                <a:rPr lang="en-US" sz="1400" dirty="0" err="1"/>
                <a:t>Werk</a:t>
              </a:r>
              <a:r>
                <a:rPr lang="en-US" sz="1400" dirty="0"/>
                <a:t> et al. 2014</a:t>
              </a:r>
            </a:p>
          </p:txBody>
        </p:sp>
      </p:grpSp>
    </p:spTree>
    <p:extLst>
      <p:ext uri="{BB962C8B-B14F-4D97-AF65-F5344CB8AC3E}">
        <p14:creationId xmlns:p14="http://schemas.microsoft.com/office/powerpoint/2010/main" val="346247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7" end="1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8" end="18"/>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C5519-11C1-3F4B-94C2-2571AF447951}"/>
              </a:ext>
            </a:extLst>
          </p:cNvPr>
          <p:cNvSpPr>
            <a:spLocks noGrp="1"/>
          </p:cNvSpPr>
          <p:nvPr>
            <p:ph type="title"/>
          </p:nvPr>
        </p:nvSpPr>
        <p:spPr>
          <a:xfrm>
            <a:off x="4974956" y="77705"/>
            <a:ext cx="6351970" cy="1152394"/>
          </a:xfrm>
        </p:spPr>
        <p:txBody>
          <a:bodyPr>
            <a:normAutofit/>
          </a:bodyPr>
          <a:lstStyle/>
          <a:p>
            <a:r>
              <a:rPr lang="en-US" sz="3200" i="1" dirty="0">
                <a:solidFill>
                  <a:srgbClr val="00B050"/>
                </a:solidFill>
              </a:rPr>
              <a:t>SAG 13 Planet Bins and Occurrence Rates</a:t>
            </a:r>
          </a:p>
        </p:txBody>
      </p:sp>
      <p:sp>
        <p:nvSpPr>
          <p:cNvPr id="4" name="Slide Number Placeholder 3">
            <a:extLst>
              <a:ext uri="{FF2B5EF4-FFF2-40B4-BE49-F238E27FC236}">
                <a16:creationId xmlns:a16="http://schemas.microsoft.com/office/drawing/2014/main" id="{330C7987-05AC-D54C-8FF3-A97A47029738}"/>
              </a:ext>
            </a:extLst>
          </p:cNvPr>
          <p:cNvSpPr>
            <a:spLocks noGrp="1"/>
          </p:cNvSpPr>
          <p:nvPr>
            <p:ph type="sldNum" sz="quarter" idx="12"/>
          </p:nvPr>
        </p:nvSpPr>
        <p:spPr/>
        <p:txBody>
          <a:bodyPr/>
          <a:lstStyle/>
          <a:p>
            <a:fld id="{671412FD-015B-EC49-BFCB-F5CA98BAD0C5}" type="slidenum">
              <a:rPr lang="en-US" smtClean="0"/>
              <a:t>24</a:t>
            </a:fld>
            <a:endParaRPr lang="en-US"/>
          </a:p>
        </p:txBody>
      </p:sp>
      <p:pic>
        <p:nvPicPr>
          <p:cNvPr id="5" name="Picture 4">
            <a:extLst>
              <a:ext uri="{FF2B5EF4-FFF2-40B4-BE49-F238E27FC236}">
                <a16:creationId xmlns:a16="http://schemas.microsoft.com/office/drawing/2014/main" id="{6C74E653-E91C-CE48-98EF-117FD1AE258B}"/>
              </a:ext>
            </a:extLst>
          </p:cNvPr>
          <p:cNvPicPr/>
          <p:nvPr/>
        </p:nvPicPr>
        <p:blipFill>
          <a:blip r:embed="rId2">
            <a:extLst>
              <a:ext uri="{28A0092B-C50C-407E-A947-70E740481C1C}">
                <a14:useLocalDpi xmlns:a14="http://schemas.microsoft.com/office/drawing/2010/main" val="0"/>
              </a:ext>
            </a:extLst>
          </a:blip>
          <a:stretch>
            <a:fillRect/>
          </a:stretch>
        </p:blipFill>
        <p:spPr>
          <a:xfrm>
            <a:off x="2808808" y="2254567"/>
            <a:ext cx="6056221" cy="4420872"/>
          </a:xfrm>
          <a:prstGeom prst="rect">
            <a:avLst/>
          </a:prstGeom>
        </p:spPr>
      </p:pic>
    </p:spTree>
    <p:extLst>
      <p:ext uri="{BB962C8B-B14F-4D97-AF65-F5344CB8AC3E}">
        <p14:creationId xmlns:p14="http://schemas.microsoft.com/office/powerpoint/2010/main" val="1960134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uvex_R100_SNR10_uvvisni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025" y="488740"/>
            <a:ext cx="10152270" cy="6858000"/>
          </a:xfrm>
          <a:prstGeom prst="rect">
            <a:avLst/>
          </a:prstGeom>
          <a:solidFill>
            <a:schemeClr val="tx1"/>
          </a:solidFill>
        </p:spPr>
      </p:pic>
      <p:sp>
        <p:nvSpPr>
          <p:cNvPr id="3" name="Rectangle 2">
            <a:extLst>
              <a:ext uri="{FF2B5EF4-FFF2-40B4-BE49-F238E27FC236}">
                <a16:creationId xmlns:a16="http://schemas.microsoft.com/office/drawing/2014/main" id="{266421B7-6F0C-E44D-802E-43CDFD8080A1}"/>
              </a:ext>
            </a:extLst>
          </p:cNvPr>
          <p:cNvSpPr/>
          <p:nvPr/>
        </p:nvSpPr>
        <p:spPr bwMode="auto">
          <a:xfrm>
            <a:off x="2909455" y="1213944"/>
            <a:ext cx="3633233" cy="4792724"/>
          </a:xfrm>
          <a:prstGeom prst="rect">
            <a:avLst/>
          </a:prstGeom>
          <a:solidFill>
            <a:srgbClr val="00B0F0">
              <a:alpha val="32000"/>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4" name="TextBox 3">
            <a:extLst>
              <a:ext uri="{FF2B5EF4-FFF2-40B4-BE49-F238E27FC236}">
                <a16:creationId xmlns:a16="http://schemas.microsoft.com/office/drawing/2014/main" id="{136C21B4-C5E3-9948-97DE-3C7F64E34836}"/>
              </a:ext>
            </a:extLst>
          </p:cNvPr>
          <p:cNvSpPr txBox="1"/>
          <p:nvPr/>
        </p:nvSpPr>
        <p:spPr>
          <a:xfrm>
            <a:off x="1489839" y="389677"/>
            <a:ext cx="10105697" cy="738664"/>
          </a:xfrm>
          <a:prstGeom prst="rect">
            <a:avLst/>
          </a:prstGeom>
          <a:noFill/>
        </p:spPr>
        <p:txBody>
          <a:bodyPr wrap="square" rtlCol="0">
            <a:spAutoFit/>
          </a:bodyPr>
          <a:lstStyle/>
          <a:p>
            <a:pPr algn="ctr"/>
            <a:r>
              <a:rPr lang="en-US" sz="1400" dirty="0" err="1">
                <a:solidFill>
                  <a:srgbClr val="00B0F0"/>
                </a:solidFill>
              </a:rPr>
              <a:t>Starshade</a:t>
            </a:r>
            <a:r>
              <a:rPr lang="en-US" sz="1400" dirty="0">
                <a:solidFill>
                  <a:srgbClr val="00B0F0"/>
                </a:solidFill>
              </a:rPr>
              <a:t> spectrum: 0.3 – 1 um at a single SS distance. </a:t>
            </a:r>
          </a:p>
          <a:p>
            <a:pPr algn="ctr"/>
            <a:r>
              <a:rPr lang="en-US" sz="1400" dirty="0">
                <a:solidFill>
                  <a:srgbClr val="00B0F0"/>
                </a:solidFill>
              </a:rPr>
              <a:t>SNR=10 at R=140 from 0.45 to 1 um, R=7 from 0.30 to 0.45 um</a:t>
            </a:r>
          </a:p>
          <a:p>
            <a:pPr algn="ctr"/>
            <a:r>
              <a:rPr lang="en-US" sz="1400" dirty="0">
                <a:solidFill>
                  <a:srgbClr val="00B0F0"/>
                </a:solidFill>
              </a:rPr>
              <a:t>SS must be moved to extend down to 0.2 um (R=7) and up to 1.8 um (R=40 above 1 um) </a:t>
            </a:r>
          </a:p>
        </p:txBody>
      </p:sp>
    </p:spTree>
    <p:extLst>
      <p:ext uri="{BB962C8B-B14F-4D97-AF65-F5344CB8AC3E}">
        <p14:creationId xmlns:p14="http://schemas.microsoft.com/office/powerpoint/2010/main" val="2779771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uvex_R100_SNR10_uvvisni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025" y="488740"/>
            <a:ext cx="10152270" cy="6858000"/>
          </a:xfrm>
          <a:prstGeom prst="rect">
            <a:avLst/>
          </a:prstGeom>
          <a:solidFill>
            <a:schemeClr val="tx1"/>
          </a:solidFill>
        </p:spPr>
      </p:pic>
      <p:sp>
        <p:nvSpPr>
          <p:cNvPr id="3" name="Rectangle 2">
            <a:extLst>
              <a:ext uri="{FF2B5EF4-FFF2-40B4-BE49-F238E27FC236}">
                <a16:creationId xmlns:a16="http://schemas.microsoft.com/office/drawing/2014/main" id="{266421B7-6F0C-E44D-802E-43CDFD8080A1}"/>
              </a:ext>
            </a:extLst>
          </p:cNvPr>
          <p:cNvSpPr/>
          <p:nvPr/>
        </p:nvSpPr>
        <p:spPr bwMode="auto">
          <a:xfrm>
            <a:off x="3673366" y="1213944"/>
            <a:ext cx="551794" cy="4792724"/>
          </a:xfrm>
          <a:prstGeom prst="rect">
            <a:avLst/>
          </a:prstGeom>
          <a:solidFill>
            <a:srgbClr val="00B0F0">
              <a:alpha val="32000"/>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4" name="TextBox 3">
            <a:extLst>
              <a:ext uri="{FF2B5EF4-FFF2-40B4-BE49-F238E27FC236}">
                <a16:creationId xmlns:a16="http://schemas.microsoft.com/office/drawing/2014/main" id="{136C21B4-C5E3-9948-97DE-3C7F64E34836}"/>
              </a:ext>
            </a:extLst>
          </p:cNvPr>
          <p:cNvSpPr txBox="1"/>
          <p:nvPr/>
        </p:nvSpPr>
        <p:spPr>
          <a:xfrm>
            <a:off x="1529255" y="94598"/>
            <a:ext cx="10105697" cy="923330"/>
          </a:xfrm>
          <a:prstGeom prst="rect">
            <a:avLst/>
          </a:prstGeom>
          <a:noFill/>
        </p:spPr>
        <p:txBody>
          <a:bodyPr wrap="square" rtlCol="0">
            <a:spAutoFit/>
          </a:bodyPr>
          <a:lstStyle/>
          <a:p>
            <a:pPr algn="ctr"/>
            <a:r>
              <a:rPr lang="en-US" dirty="0">
                <a:solidFill>
                  <a:srgbClr val="00B0F0"/>
                </a:solidFill>
              </a:rPr>
              <a:t>Coronagraph Initial spectrum:</a:t>
            </a:r>
          </a:p>
          <a:p>
            <a:pPr algn="ctr"/>
            <a:r>
              <a:rPr lang="en-US" dirty="0">
                <a:solidFill>
                  <a:srgbClr val="00B0F0"/>
                </a:solidFill>
              </a:rPr>
              <a:t>SNR=5 at R=70 from 0.45 to 0.55 um (Rayleigh) and from 0.80 to 0.98 um (water bands)</a:t>
            </a:r>
          </a:p>
          <a:p>
            <a:pPr algn="ctr"/>
            <a:r>
              <a:rPr lang="en-US" dirty="0">
                <a:solidFill>
                  <a:srgbClr val="00B0F0"/>
                </a:solidFill>
              </a:rPr>
              <a:t>both 20% filters in parallel </a:t>
            </a:r>
          </a:p>
        </p:txBody>
      </p:sp>
      <p:sp>
        <p:nvSpPr>
          <p:cNvPr id="5" name="Rectangle 4">
            <a:extLst>
              <a:ext uri="{FF2B5EF4-FFF2-40B4-BE49-F238E27FC236}">
                <a16:creationId xmlns:a16="http://schemas.microsoft.com/office/drawing/2014/main" id="{4F3283E8-D869-9941-978A-AD1DE790DA66}"/>
              </a:ext>
            </a:extLst>
          </p:cNvPr>
          <p:cNvSpPr/>
          <p:nvPr/>
        </p:nvSpPr>
        <p:spPr bwMode="auto">
          <a:xfrm>
            <a:off x="5502167" y="1213944"/>
            <a:ext cx="961696" cy="4792724"/>
          </a:xfrm>
          <a:prstGeom prst="rect">
            <a:avLst/>
          </a:prstGeom>
          <a:solidFill>
            <a:srgbClr val="FF0000">
              <a:alpha val="32000"/>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214942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luvex_R100_SNR10_uvvisni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025" y="488740"/>
            <a:ext cx="10152270" cy="6858000"/>
          </a:xfrm>
          <a:prstGeom prst="rect">
            <a:avLst/>
          </a:prstGeom>
          <a:solidFill>
            <a:schemeClr val="tx1"/>
          </a:solidFill>
        </p:spPr>
      </p:pic>
      <p:sp>
        <p:nvSpPr>
          <p:cNvPr id="4" name="TextBox 3">
            <a:extLst>
              <a:ext uri="{FF2B5EF4-FFF2-40B4-BE49-F238E27FC236}">
                <a16:creationId xmlns:a16="http://schemas.microsoft.com/office/drawing/2014/main" id="{136C21B4-C5E3-9948-97DE-3C7F64E34836}"/>
              </a:ext>
            </a:extLst>
          </p:cNvPr>
          <p:cNvSpPr txBox="1"/>
          <p:nvPr/>
        </p:nvSpPr>
        <p:spPr>
          <a:xfrm>
            <a:off x="1529255" y="94598"/>
            <a:ext cx="10105697" cy="923330"/>
          </a:xfrm>
          <a:prstGeom prst="rect">
            <a:avLst/>
          </a:prstGeom>
          <a:noFill/>
        </p:spPr>
        <p:txBody>
          <a:bodyPr wrap="square" rtlCol="0">
            <a:spAutoFit/>
          </a:bodyPr>
          <a:lstStyle/>
          <a:p>
            <a:pPr algn="ctr"/>
            <a:r>
              <a:rPr lang="en-US" dirty="0">
                <a:solidFill>
                  <a:srgbClr val="00B0F0"/>
                </a:solidFill>
              </a:rPr>
              <a:t>Coronagraph Follow-up spectrum (only if water detected in initial spectrum):</a:t>
            </a:r>
          </a:p>
          <a:p>
            <a:pPr algn="ctr"/>
            <a:r>
              <a:rPr lang="en-US" dirty="0">
                <a:solidFill>
                  <a:srgbClr val="00B0F0"/>
                </a:solidFill>
              </a:rPr>
              <a:t>SNR=10 at R=140 from 0.695 to 0.85 um (O2), SNR=? at R=70 from 0.53 to 0.67 um (O3?) </a:t>
            </a:r>
          </a:p>
          <a:p>
            <a:pPr algn="ctr"/>
            <a:r>
              <a:rPr lang="en-US" dirty="0">
                <a:solidFill>
                  <a:srgbClr val="00B0F0"/>
                </a:solidFill>
              </a:rPr>
              <a:t>Both 20% filters in parallel</a:t>
            </a:r>
          </a:p>
        </p:txBody>
      </p:sp>
      <p:sp>
        <p:nvSpPr>
          <p:cNvPr id="6" name="Rectangle 5">
            <a:extLst>
              <a:ext uri="{FF2B5EF4-FFF2-40B4-BE49-F238E27FC236}">
                <a16:creationId xmlns:a16="http://schemas.microsoft.com/office/drawing/2014/main" id="{388A3410-EB8D-D444-8312-C8F7DDA0103F}"/>
              </a:ext>
            </a:extLst>
          </p:cNvPr>
          <p:cNvSpPr/>
          <p:nvPr/>
        </p:nvSpPr>
        <p:spPr bwMode="auto">
          <a:xfrm>
            <a:off x="4083269" y="1213944"/>
            <a:ext cx="772510" cy="4792724"/>
          </a:xfrm>
          <a:prstGeom prst="rect">
            <a:avLst/>
          </a:prstGeom>
          <a:solidFill>
            <a:srgbClr val="00B050">
              <a:alpha val="32000"/>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7" name="Rectangle 6">
            <a:extLst>
              <a:ext uri="{FF2B5EF4-FFF2-40B4-BE49-F238E27FC236}">
                <a16:creationId xmlns:a16="http://schemas.microsoft.com/office/drawing/2014/main" id="{083B7613-D6A2-8A42-833E-51531A9CC6F1}"/>
              </a:ext>
            </a:extLst>
          </p:cNvPr>
          <p:cNvSpPr/>
          <p:nvPr/>
        </p:nvSpPr>
        <p:spPr bwMode="auto">
          <a:xfrm>
            <a:off x="4958255" y="1213944"/>
            <a:ext cx="827690" cy="4792724"/>
          </a:xfrm>
          <a:prstGeom prst="rect">
            <a:avLst/>
          </a:prstGeom>
          <a:solidFill>
            <a:srgbClr val="C00000">
              <a:alpha val="22000"/>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1631645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uvex_R100_SNR10_uvvisnir.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025" y="488740"/>
            <a:ext cx="10152270" cy="6858000"/>
          </a:xfrm>
          <a:prstGeom prst="rect">
            <a:avLst/>
          </a:prstGeom>
          <a:solidFill>
            <a:schemeClr val="tx1"/>
          </a:solidFill>
        </p:spPr>
      </p:pic>
      <p:sp>
        <p:nvSpPr>
          <p:cNvPr id="3" name="Rectangle 2">
            <a:extLst>
              <a:ext uri="{FF2B5EF4-FFF2-40B4-BE49-F238E27FC236}">
                <a16:creationId xmlns:a16="http://schemas.microsoft.com/office/drawing/2014/main" id="{266421B7-6F0C-E44D-802E-43CDFD8080A1}"/>
              </a:ext>
            </a:extLst>
          </p:cNvPr>
          <p:cNvSpPr/>
          <p:nvPr/>
        </p:nvSpPr>
        <p:spPr bwMode="auto">
          <a:xfrm>
            <a:off x="3673366" y="1213944"/>
            <a:ext cx="551794" cy="4792724"/>
          </a:xfrm>
          <a:prstGeom prst="rect">
            <a:avLst/>
          </a:prstGeom>
          <a:solidFill>
            <a:srgbClr val="00B0F0">
              <a:alpha val="32000"/>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4" name="TextBox 3">
            <a:extLst>
              <a:ext uri="{FF2B5EF4-FFF2-40B4-BE49-F238E27FC236}">
                <a16:creationId xmlns:a16="http://schemas.microsoft.com/office/drawing/2014/main" id="{136C21B4-C5E3-9948-97DE-3C7F64E34836}"/>
              </a:ext>
            </a:extLst>
          </p:cNvPr>
          <p:cNvSpPr txBox="1"/>
          <p:nvPr/>
        </p:nvSpPr>
        <p:spPr>
          <a:xfrm>
            <a:off x="1529255" y="94598"/>
            <a:ext cx="7598979" cy="923330"/>
          </a:xfrm>
          <a:prstGeom prst="rect">
            <a:avLst/>
          </a:prstGeom>
          <a:noFill/>
        </p:spPr>
        <p:txBody>
          <a:bodyPr wrap="square" rtlCol="0">
            <a:spAutoFit/>
          </a:bodyPr>
          <a:lstStyle/>
          <a:p>
            <a:pPr algn="ctr"/>
            <a:r>
              <a:rPr lang="en-US" dirty="0">
                <a:solidFill>
                  <a:srgbClr val="00B0F0"/>
                </a:solidFill>
              </a:rPr>
              <a:t>Coronagraph overall spectrum coverage </a:t>
            </a:r>
            <a:r>
              <a:rPr lang="en-US" i="1" dirty="0">
                <a:solidFill>
                  <a:srgbClr val="00B0F0"/>
                </a:solidFill>
              </a:rPr>
              <a:t>for sources with water detected in the initial spectrum. </a:t>
            </a:r>
          </a:p>
          <a:p>
            <a:pPr algn="ctr"/>
            <a:r>
              <a:rPr lang="en-US" i="1" dirty="0">
                <a:solidFill>
                  <a:srgbClr val="00B0F0"/>
                </a:solidFill>
              </a:rPr>
              <a:t>Note: nominally no UV observations</a:t>
            </a:r>
          </a:p>
        </p:txBody>
      </p:sp>
      <p:sp>
        <p:nvSpPr>
          <p:cNvPr id="5" name="Rectangle 4">
            <a:extLst>
              <a:ext uri="{FF2B5EF4-FFF2-40B4-BE49-F238E27FC236}">
                <a16:creationId xmlns:a16="http://schemas.microsoft.com/office/drawing/2014/main" id="{4F3283E8-D869-9941-978A-AD1DE790DA66}"/>
              </a:ext>
            </a:extLst>
          </p:cNvPr>
          <p:cNvSpPr/>
          <p:nvPr/>
        </p:nvSpPr>
        <p:spPr bwMode="auto">
          <a:xfrm>
            <a:off x="5502167" y="1213944"/>
            <a:ext cx="961696" cy="4792724"/>
          </a:xfrm>
          <a:prstGeom prst="rect">
            <a:avLst/>
          </a:prstGeom>
          <a:solidFill>
            <a:srgbClr val="FF0000">
              <a:alpha val="32000"/>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
        <p:nvSpPr>
          <p:cNvPr id="6" name="Rectangle 5">
            <a:extLst>
              <a:ext uri="{FF2B5EF4-FFF2-40B4-BE49-F238E27FC236}">
                <a16:creationId xmlns:a16="http://schemas.microsoft.com/office/drawing/2014/main" id="{388A3410-EB8D-D444-8312-C8F7DDA0103F}"/>
              </a:ext>
            </a:extLst>
          </p:cNvPr>
          <p:cNvSpPr/>
          <p:nvPr/>
        </p:nvSpPr>
        <p:spPr bwMode="auto">
          <a:xfrm>
            <a:off x="4083269" y="1213944"/>
            <a:ext cx="772510" cy="4792724"/>
          </a:xfrm>
          <a:prstGeom prst="rect">
            <a:avLst/>
          </a:prstGeom>
          <a:solidFill>
            <a:srgbClr val="00B050">
              <a:alpha val="32000"/>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7" name="Rectangle 6">
            <a:extLst>
              <a:ext uri="{FF2B5EF4-FFF2-40B4-BE49-F238E27FC236}">
                <a16:creationId xmlns:a16="http://schemas.microsoft.com/office/drawing/2014/main" id="{083B7613-D6A2-8A42-833E-51531A9CC6F1}"/>
              </a:ext>
            </a:extLst>
          </p:cNvPr>
          <p:cNvSpPr/>
          <p:nvPr/>
        </p:nvSpPr>
        <p:spPr bwMode="auto">
          <a:xfrm>
            <a:off x="4958255" y="1213944"/>
            <a:ext cx="827690" cy="4792724"/>
          </a:xfrm>
          <a:prstGeom prst="rect">
            <a:avLst/>
          </a:prstGeom>
          <a:solidFill>
            <a:srgbClr val="C00000">
              <a:alpha val="22000"/>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2104219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055" y="160284"/>
            <a:ext cx="5997512" cy="1152394"/>
          </a:xfrm>
        </p:spPr>
        <p:txBody>
          <a:bodyPr>
            <a:normAutofit fontScale="90000"/>
          </a:bodyPr>
          <a:lstStyle/>
          <a:p>
            <a:r>
              <a:rPr lang="en-US" sz="3600" i="1" dirty="0">
                <a:solidFill>
                  <a:srgbClr val="FFC000"/>
                </a:solidFill>
              </a:rPr>
              <a:t>General Astrophysics Instruments: </a:t>
            </a:r>
            <a:r>
              <a:rPr lang="en-US" sz="3100" i="1" dirty="0">
                <a:solidFill>
                  <a:srgbClr val="FFC000"/>
                </a:solidFill>
              </a:rPr>
              <a:t>Resolution and Effective Area</a:t>
            </a:r>
          </a:p>
        </p:txBody>
      </p:sp>
      <p:sp>
        <p:nvSpPr>
          <p:cNvPr id="8" name="Rectangle 7"/>
          <p:cNvSpPr/>
          <p:nvPr/>
        </p:nvSpPr>
        <p:spPr>
          <a:xfrm>
            <a:off x="235179" y="1118894"/>
            <a:ext cx="7138232" cy="7102457"/>
          </a:xfrm>
          <a:prstGeom prst="rect">
            <a:avLst/>
          </a:prstGeom>
        </p:spPr>
        <p:txBody>
          <a:bodyPr wrap="square">
            <a:spAutoFit/>
          </a:bodyPr>
          <a:lstStyle/>
          <a:p>
            <a:pPr>
              <a:lnSpc>
                <a:spcPct val="120000"/>
              </a:lnSpc>
            </a:pPr>
            <a:r>
              <a:rPr lang="en-US" sz="3200" dirty="0"/>
              <a:t>Capabilities: Imaging and Spectra</a:t>
            </a:r>
          </a:p>
          <a:p>
            <a:pPr marL="342900" indent="-342900">
              <a:lnSpc>
                <a:spcPct val="120000"/>
              </a:lnSpc>
              <a:buFont typeface="Arial"/>
              <a:buChar char="•"/>
            </a:pPr>
            <a:r>
              <a:rPr lang="en-US" sz="2000" dirty="0"/>
              <a:t>Diffraction limited at 0.4 </a:t>
            </a:r>
            <a:r>
              <a:rPr lang="en-US" sz="2000" dirty="0" err="1"/>
              <a:t>μm</a:t>
            </a:r>
            <a:endParaRPr lang="en-US" sz="2000" dirty="0"/>
          </a:p>
          <a:p>
            <a:pPr marL="1028700" lvl="1" indent="-571500">
              <a:lnSpc>
                <a:spcPct val="120000"/>
              </a:lnSpc>
              <a:buFont typeface="Arial"/>
              <a:buChar char="•"/>
            </a:pPr>
            <a:r>
              <a:rPr lang="en-US" sz="2000" dirty="0"/>
              <a:t>Better than all current or planned facilities for </a:t>
            </a:r>
            <a:r>
              <a:rPr lang="en-US" sz="2000" dirty="0" err="1"/>
              <a:t>λ</a:t>
            </a:r>
            <a:r>
              <a:rPr lang="en-US" sz="2000" dirty="0"/>
              <a:t> &lt; 0.7 </a:t>
            </a:r>
            <a:r>
              <a:rPr lang="en-US" sz="2000" dirty="0" err="1"/>
              <a:t>μm</a:t>
            </a:r>
            <a:endParaRPr lang="en-US" sz="2000" dirty="0"/>
          </a:p>
          <a:p>
            <a:pPr marL="342900" indent="-342900">
              <a:lnSpc>
                <a:spcPct val="120000"/>
              </a:lnSpc>
              <a:buFont typeface="Arial"/>
              <a:buChar char="•"/>
            </a:pPr>
            <a:r>
              <a:rPr lang="en-US" sz="2000" dirty="0"/>
              <a:t>Non-sidereal tracking.</a:t>
            </a:r>
          </a:p>
          <a:p>
            <a:pPr marL="342900" indent="-342900">
              <a:lnSpc>
                <a:spcPct val="120000"/>
              </a:lnSpc>
              <a:buFont typeface="Arial"/>
              <a:buChar char="•"/>
            </a:pPr>
            <a:r>
              <a:rPr lang="en-US" sz="2000" dirty="0"/>
              <a:t>Wavelength coverage</a:t>
            </a:r>
          </a:p>
          <a:p>
            <a:pPr marL="800100" lvl="1" indent="-342900">
              <a:lnSpc>
                <a:spcPct val="120000"/>
              </a:lnSpc>
              <a:buFont typeface="Arial"/>
              <a:buChar char="•"/>
            </a:pPr>
            <a:r>
              <a:rPr lang="en-US" sz="2000" dirty="0"/>
              <a:t>115nm-1.8 </a:t>
            </a:r>
            <a:r>
              <a:rPr lang="en-US" sz="2000" dirty="0" err="1"/>
              <a:t>μm</a:t>
            </a:r>
            <a:endParaRPr lang="en-US" sz="2000" dirty="0"/>
          </a:p>
          <a:p>
            <a:pPr marL="342900" indent="-342900">
              <a:lnSpc>
                <a:spcPct val="120000"/>
              </a:lnSpc>
              <a:buFont typeface="Arial"/>
              <a:buChar char="•"/>
            </a:pPr>
            <a:r>
              <a:rPr lang="en-US" sz="2000" dirty="0"/>
              <a:t>Effective Area</a:t>
            </a:r>
          </a:p>
          <a:p>
            <a:pPr marL="800100" lvl="1" indent="-342900">
              <a:lnSpc>
                <a:spcPct val="120000"/>
              </a:lnSpc>
              <a:buFont typeface="Arial"/>
              <a:buChar char="•"/>
            </a:pPr>
            <a:r>
              <a:rPr lang="en-US" sz="2000" dirty="0"/>
              <a:t>&gt;10x better than HST for 115nm-300nm</a:t>
            </a:r>
          </a:p>
          <a:p>
            <a:pPr marL="342900" indent="-342900">
              <a:lnSpc>
                <a:spcPct val="120000"/>
              </a:lnSpc>
              <a:buFont typeface="Arial"/>
              <a:buChar char="•"/>
            </a:pPr>
            <a:r>
              <a:rPr lang="en-US" sz="2000" dirty="0"/>
              <a:t>UVS</a:t>
            </a:r>
          </a:p>
          <a:p>
            <a:pPr marL="800100" lvl="1" indent="-342900">
              <a:lnSpc>
                <a:spcPct val="120000"/>
              </a:lnSpc>
              <a:buFont typeface="Arial"/>
              <a:buChar char="•"/>
            </a:pPr>
            <a:r>
              <a:rPr lang="en-US" sz="2000" dirty="0"/>
              <a:t>Area 3’ x 3’, 115-300nm, resolution up to R=60,000</a:t>
            </a:r>
          </a:p>
          <a:p>
            <a:pPr marL="342900" indent="-342900">
              <a:lnSpc>
                <a:spcPct val="120000"/>
              </a:lnSpc>
              <a:buFont typeface="Arial"/>
              <a:buChar char="•"/>
            </a:pPr>
            <a:r>
              <a:rPr lang="en-US" sz="2000" dirty="0"/>
              <a:t>HWC</a:t>
            </a:r>
          </a:p>
          <a:p>
            <a:pPr marL="800100" lvl="1" indent="-342900">
              <a:lnSpc>
                <a:spcPct val="120000"/>
              </a:lnSpc>
              <a:buFont typeface="Arial"/>
              <a:buChar char="•"/>
            </a:pPr>
            <a:r>
              <a:rPr lang="en-US" sz="2000" dirty="0"/>
              <a:t>Area 3’ x 3’ </a:t>
            </a:r>
          </a:p>
          <a:p>
            <a:pPr marL="800100" lvl="1" indent="-342900">
              <a:lnSpc>
                <a:spcPct val="120000"/>
              </a:lnSpc>
              <a:buFont typeface="Arial"/>
              <a:buChar char="•"/>
            </a:pPr>
            <a:r>
              <a:rPr lang="en-US" sz="2000" dirty="0"/>
              <a:t>150-400nm,  400-950nm, 950-1.8nm</a:t>
            </a:r>
          </a:p>
          <a:p>
            <a:pPr marL="800100" lvl="1" indent="-342900">
              <a:lnSpc>
                <a:spcPct val="120000"/>
              </a:lnSpc>
              <a:buFont typeface="Arial"/>
              <a:buChar char="•"/>
            </a:pPr>
            <a:r>
              <a:rPr lang="en-US" sz="2000" dirty="0"/>
              <a:t>R=2000</a:t>
            </a:r>
            <a:endParaRPr lang="en-US" sz="2400" dirty="0"/>
          </a:p>
          <a:p>
            <a:pPr marL="571500" indent="-571500">
              <a:lnSpc>
                <a:spcPct val="120000"/>
              </a:lnSpc>
              <a:buFont typeface="Arial"/>
              <a:buChar char="•"/>
            </a:pPr>
            <a:endParaRPr lang="en-US" sz="2400" dirty="0"/>
          </a:p>
          <a:p>
            <a:pPr marL="571500" indent="-571500">
              <a:lnSpc>
                <a:spcPct val="120000"/>
              </a:lnSpc>
              <a:buFont typeface="Arial"/>
              <a:buChar char="•"/>
            </a:pPr>
            <a:endParaRPr lang="en-US" sz="3600" dirty="0"/>
          </a:p>
          <a:p>
            <a:pPr marL="742950" lvl="1" indent="-285750">
              <a:lnSpc>
                <a:spcPct val="120000"/>
              </a:lnSpc>
              <a:buFont typeface="Arial"/>
              <a:buChar char="•"/>
            </a:pPr>
            <a:endParaRPr lang="en-US" sz="1400" dirty="0"/>
          </a:p>
          <a:p>
            <a:pPr lvl="1">
              <a:lnSpc>
                <a:spcPct val="120000"/>
              </a:lnSpc>
            </a:pPr>
            <a:endParaRPr lang="en-US" sz="1400" dirty="0"/>
          </a:p>
        </p:txBody>
      </p:sp>
      <p:pic>
        <p:nvPicPr>
          <p:cNvPr id="3" name="Picture 2" descr="Fig ES-4_habex_angres_wavelengt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1038" y="1373763"/>
            <a:ext cx="3794906" cy="2600028"/>
          </a:xfrm>
          <a:prstGeom prst="rect">
            <a:avLst/>
          </a:prstGeom>
        </p:spPr>
      </p:pic>
      <p:pic>
        <p:nvPicPr>
          <p:cNvPr id="4" name="Picture 3" descr="Fig ES-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1038" y="4048221"/>
            <a:ext cx="3794906" cy="2709507"/>
          </a:xfrm>
          <a:prstGeom prst="rect">
            <a:avLst/>
          </a:prstGeom>
        </p:spPr>
      </p:pic>
      <p:sp>
        <p:nvSpPr>
          <p:cNvPr id="5" name="Slide Number Placeholder 4">
            <a:extLst>
              <a:ext uri="{FF2B5EF4-FFF2-40B4-BE49-F238E27FC236}">
                <a16:creationId xmlns:a16="http://schemas.microsoft.com/office/drawing/2014/main" id="{E17C98AA-BE8F-B84A-A910-ECB51F99916E}"/>
              </a:ext>
            </a:extLst>
          </p:cNvPr>
          <p:cNvSpPr>
            <a:spLocks noGrp="1"/>
          </p:cNvSpPr>
          <p:nvPr>
            <p:ph type="sldNum" sz="quarter" idx="12"/>
          </p:nvPr>
        </p:nvSpPr>
        <p:spPr/>
        <p:txBody>
          <a:bodyPr/>
          <a:lstStyle/>
          <a:p>
            <a:fld id="{671412FD-015B-EC49-BFCB-F5CA98BAD0C5}" type="slidenum">
              <a:rPr lang="en-US" smtClean="0"/>
              <a:t>29</a:t>
            </a:fld>
            <a:endParaRPr lang="en-US"/>
          </a:p>
        </p:txBody>
      </p:sp>
    </p:spTree>
    <p:extLst>
      <p:ext uri="{BB962C8B-B14F-4D97-AF65-F5344CB8AC3E}">
        <p14:creationId xmlns:p14="http://schemas.microsoft.com/office/powerpoint/2010/main" val="19096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439779" y="125591"/>
            <a:ext cx="8707500" cy="1152394"/>
          </a:xfrm>
        </p:spPr>
        <p:txBody>
          <a:bodyPr>
            <a:normAutofit/>
          </a:bodyPr>
          <a:lstStyle/>
          <a:p>
            <a:r>
              <a:rPr lang="en-US" sz="6000" i="1" dirty="0">
                <a:solidFill>
                  <a:srgbClr val="00B050"/>
                </a:solidFill>
                <a:latin typeface="Calibri" charset="0"/>
                <a:ea typeface="Calibri" charset="0"/>
                <a:cs typeface="Calibri" charset="0"/>
              </a:rPr>
              <a:t>Study charter</a:t>
            </a:r>
          </a:p>
        </p:txBody>
      </p:sp>
      <p:sp>
        <p:nvSpPr>
          <p:cNvPr id="12" name="Content Placeholder 11"/>
          <p:cNvSpPr>
            <a:spLocks noGrp="1"/>
          </p:cNvSpPr>
          <p:nvPr>
            <p:ph idx="1"/>
          </p:nvPr>
        </p:nvSpPr>
        <p:spPr>
          <a:xfrm>
            <a:off x="423138" y="1459781"/>
            <a:ext cx="11398277" cy="5351725"/>
          </a:xfrm>
        </p:spPr>
        <p:txBody>
          <a:bodyPr>
            <a:normAutofit/>
          </a:bodyPr>
          <a:lstStyle/>
          <a:p>
            <a:pPr>
              <a:lnSpc>
                <a:spcPct val="120000"/>
              </a:lnSpc>
            </a:pPr>
            <a:r>
              <a:rPr lang="en-US" sz="2400" dirty="0"/>
              <a:t>NASA chartered 4 potential flagship mission concept studies in 2016 to support the 2020 US Decadal Survey </a:t>
            </a:r>
          </a:p>
          <a:p>
            <a:pPr>
              <a:lnSpc>
                <a:spcPct val="120000"/>
              </a:lnSpc>
            </a:pPr>
            <a:r>
              <a:rPr lang="en-US" sz="2400" dirty="0"/>
              <a:t>~3-year long concept studies intended to describe missions scientific rationales and design, including cost estimates</a:t>
            </a:r>
          </a:p>
          <a:p>
            <a:pPr>
              <a:lnSpc>
                <a:spcPct val="120000"/>
              </a:lnSpc>
            </a:pPr>
            <a:r>
              <a:rPr lang="en-US" sz="2400" dirty="0"/>
              <a:t>The Habitable Exoplanet Imaging Mission </a:t>
            </a:r>
            <a:r>
              <a:rPr lang="en-US" sz="2400" b="1" dirty="0"/>
              <a:t>(</a:t>
            </a:r>
            <a:r>
              <a:rPr lang="en-US" sz="2400" b="1" dirty="0" err="1"/>
              <a:t>HabEx</a:t>
            </a:r>
            <a:r>
              <a:rPr lang="en-US" sz="2400" b="1" dirty="0"/>
              <a:t>) </a:t>
            </a:r>
            <a:r>
              <a:rPr lang="en-US" sz="2400" dirty="0"/>
              <a:t>community-wide Science and Technology Definition Team (STDT) was appointed by NASA in March 2016, with JPL as lead NASA Center </a:t>
            </a:r>
          </a:p>
          <a:p>
            <a:pPr>
              <a:lnSpc>
                <a:spcPct val="120000"/>
              </a:lnSpc>
            </a:pPr>
            <a:r>
              <a:rPr lang="en-US" sz="2400" dirty="0"/>
              <a:t>Interim reports were submitted for all four studies in March 2018 and will be posted this summer at </a:t>
            </a:r>
            <a:r>
              <a:rPr lang="en-US" sz="2400" i="1" dirty="0">
                <a:solidFill>
                  <a:srgbClr val="FFC000"/>
                </a:solidFill>
              </a:rPr>
              <a:t>https://</a:t>
            </a:r>
            <a:r>
              <a:rPr lang="en-US" sz="2400" i="1" dirty="0" err="1">
                <a:solidFill>
                  <a:srgbClr val="FFC000"/>
                </a:solidFill>
              </a:rPr>
              <a:t>www.jpl.nasa.gov</a:t>
            </a:r>
            <a:r>
              <a:rPr lang="en-US" sz="2400" i="1" dirty="0">
                <a:solidFill>
                  <a:srgbClr val="FFC000"/>
                </a:solidFill>
              </a:rPr>
              <a:t>/</a:t>
            </a:r>
            <a:r>
              <a:rPr lang="en-US" sz="2400" i="1" dirty="0" err="1">
                <a:solidFill>
                  <a:srgbClr val="FFC000"/>
                </a:solidFill>
              </a:rPr>
              <a:t>habex</a:t>
            </a:r>
            <a:r>
              <a:rPr lang="en-US" sz="2400" i="1" dirty="0">
                <a:solidFill>
                  <a:srgbClr val="FFC000"/>
                </a:solidFill>
              </a:rPr>
              <a:t>/</a:t>
            </a:r>
          </a:p>
          <a:p>
            <a:pPr>
              <a:lnSpc>
                <a:spcPct val="120000"/>
              </a:lnSpc>
            </a:pPr>
            <a:r>
              <a:rPr lang="en-US" sz="2400" dirty="0"/>
              <a:t>Final Study Report due to NASA and National Academies in June 2019*</a:t>
            </a:r>
            <a:endParaRPr lang="en-US" sz="2400" b="1" dirty="0"/>
          </a:p>
        </p:txBody>
      </p:sp>
      <p:sp>
        <p:nvSpPr>
          <p:cNvPr id="2" name="Slide Number Placeholder 1">
            <a:extLst>
              <a:ext uri="{FF2B5EF4-FFF2-40B4-BE49-F238E27FC236}">
                <a16:creationId xmlns:a16="http://schemas.microsoft.com/office/drawing/2014/main" id="{765AEB53-89D0-FE4A-A131-55FB466197A4}"/>
              </a:ext>
            </a:extLst>
          </p:cNvPr>
          <p:cNvSpPr>
            <a:spLocks noGrp="1"/>
          </p:cNvSpPr>
          <p:nvPr>
            <p:ph type="sldNum" sz="quarter" idx="12"/>
          </p:nvPr>
        </p:nvSpPr>
        <p:spPr/>
        <p:txBody>
          <a:bodyPr/>
          <a:lstStyle/>
          <a:p>
            <a:fld id="{671412FD-015B-EC49-BFCB-F5CA98BAD0C5}" type="slidenum">
              <a:rPr lang="en-US" smtClean="0"/>
              <a:t>3</a:t>
            </a:fld>
            <a:endParaRPr lang="en-US"/>
          </a:p>
        </p:txBody>
      </p:sp>
    </p:spTree>
    <p:extLst>
      <p:ext uri="{BB962C8B-B14F-4D97-AF65-F5344CB8AC3E}">
        <p14:creationId xmlns:p14="http://schemas.microsoft.com/office/powerpoint/2010/main" val="164937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71412FD-015B-EC49-BFCB-F5CA98BAD0C5}" type="slidenum">
              <a:rPr lang="en-US" smtClean="0"/>
              <a:t>30</a:t>
            </a:fld>
            <a:endParaRPr lang="en-US"/>
          </a:p>
        </p:txBody>
      </p:sp>
      <p:pic>
        <p:nvPicPr>
          <p:cNvPr id="4" name="Picture 3" descr="Fig 3.2-1_Lifecycle_updated_3_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57" y="1869562"/>
            <a:ext cx="6451391" cy="4280003"/>
          </a:xfrm>
          <a:prstGeom prst="rect">
            <a:avLst/>
          </a:prstGeom>
        </p:spPr>
      </p:pic>
      <p:pic>
        <p:nvPicPr>
          <p:cNvPr id="5" name="Picture 4" descr="Fig 3.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0859" y="1857804"/>
            <a:ext cx="5705779" cy="4280003"/>
          </a:xfrm>
          <a:prstGeom prst="rect">
            <a:avLst/>
          </a:prstGeom>
        </p:spPr>
      </p:pic>
      <p:sp>
        <p:nvSpPr>
          <p:cNvPr id="6" name="Title 1"/>
          <p:cNvSpPr>
            <a:spLocks noGrp="1"/>
          </p:cNvSpPr>
          <p:nvPr>
            <p:ph type="title"/>
          </p:nvPr>
        </p:nvSpPr>
        <p:spPr>
          <a:xfrm>
            <a:off x="4633372" y="14"/>
            <a:ext cx="6220948" cy="1325563"/>
          </a:xfrm>
        </p:spPr>
        <p:txBody>
          <a:bodyPr>
            <a:normAutofit/>
          </a:bodyPr>
          <a:lstStyle/>
          <a:p>
            <a:r>
              <a:rPr lang="en-US" sz="4000" dirty="0"/>
              <a:t>The Lifecycle of Baryons</a:t>
            </a:r>
          </a:p>
        </p:txBody>
      </p:sp>
    </p:spTree>
    <p:extLst>
      <p:ext uri="{BB962C8B-B14F-4D97-AF65-F5344CB8AC3E}">
        <p14:creationId xmlns:p14="http://schemas.microsoft.com/office/powerpoint/2010/main" val="3220273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71412FD-015B-EC49-BFCB-F5CA98BAD0C5}" type="slidenum">
              <a:rPr lang="en-US" smtClean="0"/>
              <a:t>31</a:t>
            </a:fld>
            <a:endParaRPr lang="en-US"/>
          </a:p>
        </p:txBody>
      </p:sp>
      <p:sp>
        <p:nvSpPr>
          <p:cNvPr id="6" name="Title 1"/>
          <p:cNvSpPr>
            <a:spLocks noGrp="1"/>
          </p:cNvSpPr>
          <p:nvPr>
            <p:ph type="title"/>
          </p:nvPr>
        </p:nvSpPr>
        <p:spPr>
          <a:xfrm>
            <a:off x="4633372" y="14"/>
            <a:ext cx="6220948" cy="1325563"/>
          </a:xfrm>
        </p:spPr>
        <p:txBody>
          <a:bodyPr>
            <a:normAutofit/>
          </a:bodyPr>
          <a:lstStyle/>
          <a:p>
            <a:r>
              <a:rPr lang="en-US" sz="4000" dirty="0"/>
              <a:t>Solar System Science</a:t>
            </a:r>
          </a:p>
        </p:txBody>
      </p:sp>
      <p:pic>
        <p:nvPicPr>
          <p:cNvPr id="2" name="Picture 1" descr="Fig 3.8-1_lef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17" y="1354624"/>
            <a:ext cx="5240725" cy="5167300"/>
          </a:xfrm>
          <a:prstGeom prst="rect">
            <a:avLst/>
          </a:prstGeom>
        </p:spPr>
      </p:pic>
      <p:pic>
        <p:nvPicPr>
          <p:cNvPr id="7" name="Picture 6" descr="Fig 3.8-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3554" y="1307592"/>
            <a:ext cx="5993871" cy="5190128"/>
          </a:xfrm>
          <a:prstGeom prst="rect">
            <a:avLst/>
          </a:prstGeom>
        </p:spPr>
      </p:pic>
    </p:spTree>
    <p:extLst>
      <p:ext uri="{BB962C8B-B14F-4D97-AF65-F5344CB8AC3E}">
        <p14:creationId xmlns:p14="http://schemas.microsoft.com/office/powerpoint/2010/main" val="1157039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35178" y="1208818"/>
            <a:ext cx="9767713" cy="5447645"/>
          </a:xfrm>
          <a:prstGeom prst="rect">
            <a:avLst/>
          </a:prstGeom>
        </p:spPr>
        <p:txBody>
          <a:bodyPr wrap="square">
            <a:spAutoFit/>
          </a:bodyPr>
          <a:lstStyle/>
          <a:p>
            <a:r>
              <a:rPr lang="en-US" sz="3600" dirty="0"/>
              <a:t>Architecture studied:</a:t>
            </a:r>
          </a:p>
          <a:p>
            <a:pPr marL="285750" indent="-285750">
              <a:buFont typeface="Arial"/>
              <a:buChar char="•"/>
            </a:pPr>
            <a:r>
              <a:rPr lang="en-US" sz="2400" dirty="0"/>
              <a:t>4m off-axis monolith: preliminary design completed.</a:t>
            </a:r>
          </a:p>
          <a:p>
            <a:pPr marL="742950" lvl="1" indent="-285750">
              <a:buFont typeface="Arial"/>
              <a:buChar char="•"/>
            </a:pPr>
            <a:r>
              <a:rPr lang="en-US" sz="2400" dirty="0"/>
              <a:t>Four instruments: </a:t>
            </a:r>
          </a:p>
          <a:p>
            <a:pPr marL="1200150" lvl="2" indent="-285750">
              <a:buFont typeface="Arial"/>
              <a:buChar char="•"/>
            </a:pPr>
            <a:r>
              <a:rPr lang="en-US" sz="2400" dirty="0"/>
              <a:t>Coronagraph and </a:t>
            </a:r>
            <a:r>
              <a:rPr lang="en-US" sz="2400" dirty="0" err="1"/>
              <a:t>Starshade</a:t>
            </a:r>
            <a:r>
              <a:rPr lang="en-US" sz="2400" dirty="0"/>
              <a:t> Cameras</a:t>
            </a:r>
          </a:p>
          <a:p>
            <a:pPr marL="1200150" lvl="2" indent="-285750">
              <a:buFont typeface="Arial"/>
              <a:buChar char="•"/>
            </a:pPr>
            <a:r>
              <a:rPr lang="en-US" sz="2400" dirty="0"/>
              <a:t>UV spectrograph and Workhorse Camera.</a:t>
            </a:r>
          </a:p>
          <a:p>
            <a:r>
              <a:rPr lang="en-US" sz="3600" dirty="0"/>
              <a:t>Science Goals:</a:t>
            </a:r>
          </a:p>
          <a:p>
            <a:pPr marL="800100" lvl="1" indent="-342900">
              <a:buFont typeface="Arial"/>
              <a:buChar char="•"/>
            </a:pPr>
            <a:r>
              <a:rPr lang="en-US" sz="2400" dirty="0"/>
              <a:t>Seek out nearby worlds and explore their habitability</a:t>
            </a:r>
          </a:p>
          <a:p>
            <a:pPr marL="800100" lvl="1" indent="-342900">
              <a:buFont typeface="Arial"/>
              <a:buChar char="•"/>
            </a:pPr>
            <a:r>
              <a:rPr lang="en-US" sz="2400" dirty="0"/>
              <a:t>Map out nearby planetary systems and understand their diversity. </a:t>
            </a:r>
          </a:p>
          <a:p>
            <a:pPr marL="800100" lvl="1" indent="-342900">
              <a:buFont typeface="Arial"/>
              <a:buChar char="•"/>
            </a:pPr>
            <a:r>
              <a:rPr lang="en-US" sz="2400" dirty="0"/>
              <a:t>Open up new widows in the Universe from the UV to NIR.</a:t>
            </a:r>
          </a:p>
          <a:p>
            <a:r>
              <a:rPr lang="en-US" sz="3600" dirty="0"/>
              <a:t>Next Steps:</a:t>
            </a:r>
          </a:p>
          <a:p>
            <a:pPr marL="800100" lvl="1" indent="-342900">
              <a:buFont typeface="Arial"/>
              <a:buChar char="•"/>
            </a:pPr>
            <a:r>
              <a:rPr lang="en-US" sz="2400" dirty="0"/>
              <a:t>Refine our observing strategy</a:t>
            </a:r>
          </a:p>
          <a:p>
            <a:pPr marL="800100" lvl="1" indent="-342900">
              <a:buFont typeface="Arial"/>
              <a:buChar char="•"/>
            </a:pPr>
            <a:r>
              <a:rPr lang="en-US" sz="2400" dirty="0"/>
              <a:t>Create a full Design Reference Mission</a:t>
            </a:r>
          </a:p>
          <a:p>
            <a:pPr marL="800100" lvl="1" indent="-342900">
              <a:buFont typeface="Arial"/>
              <a:buChar char="•"/>
            </a:pPr>
            <a:r>
              <a:rPr lang="en-US" sz="2400" dirty="0"/>
              <a:t>Decide on near-IR capabilities</a:t>
            </a:r>
          </a:p>
        </p:txBody>
      </p:sp>
      <p:pic>
        <p:nvPicPr>
          <p:cNvPr id="8" name="Picture 7" descr="Kepler22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2892" y="1169906"/>
            <a:ext cx="2130505" cy="1459341"/>
          </a:xfrm>
          <a:prstGeom prst="rect">
            <a:avLst/>
          </a:prstGeom>
        </p:spPr>
      </p:pic>
      <p:pic>
        <p:nvPicPr>
          <p:cNvPr id="9" name="Picture 8" descr="hud2014_1000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2891" y="3256338"/>
            <a:ext cx="2142903" cy="1452325"/>
          </a:xfrm>
          <a:prstGeom prst="rect">
            <a:avLst/>
          </a:prstGeom>
        </p:spPr>
      </p:pic>
      <p:pic>
        <p:nvPicPr>
          <p:cNvPr id="10" name="Picture 9" descr="Starshade.png"/>
          <p:cNvPicPr>
            <a:picLocks noChangeAspect="1"/>
          </p:cNvPicPr>
          <p:nvPr/>
        </p:nvPicPr>
        <p:blipFill rotWithShape="1">
          <a:blip r:embed="rId4">
            <a:extLst>
              <a:ext uri="{28A0092B-C50C-407E-A947-70E740481C1C}">
                <a14:useLocalDpi xmlns:a14="http://schemas.microsoft.com/office/drawing/2010/main" val="0"/>
              </a:ext>
            </a:extLst>
          </a:blip>
          <a:srcRect l="17651"/>
          <a:stretch/>
        </p:blipFill>
        <p:spPr>
          <a:xfrm>
            <a:off x="10002891" y="5351642"/>
            <a:ext cx="2142903" cy="1452325"/>
          </a:xfrm>
          <a:prstGeom prst="rect">
            <a:avLst/>
          </a:prstGeom>
        </p:spPr>
      </p:pic>
      <p:sp>
        <p:nvSpPr>
          <p:cNvPr id="11" name="Title 1"/>
          <p:cNvSpPr>
            <a:spLocks noGrp="1"/>
          </p:cNvSpPr>
          <p:nvPr>
            <p:ph type="ctrTitle"/>
          </p:nvPr>
        </p:nvSpPr>
        <p:spPr>
          <a:xfrm>
            <a:off x="4327616" y="135665"/>
            <a:ext cx="6441984" cy="1222372"/>
          </a:xfrm>
        </p:spPr>
        <p:txBody>
          <a:bodyPr>
            <a:normAutofit fontScale="90000"/>
          </a:bodyPr>
          <a:lstStyle/>
          <a:p>
            <a:r>
              <a:rPr lang="en-US" dirty="0"/>
              <a:t>Summary</a:t>
            </a:r>
            <a:br>
              <a:rPr lang="en-US" dirty="0"/>
            </a:br>
            <a:endParaRPr lang="en-US" sz="2800" dirty="0"/>
          </a:p>
        </p:txBody>
      </p:sp>
      <p:sp>
        <p:nvSpPr>
          <p:cNvPr id="2" name="Slide Number Placeholder 1">
            <a:extLst>
              <a:ext uri="{FF2B5EF4-FFF2-40B4-BE49-F238E27FC236}">
                <a16:creationId xmlns:a16="http://schemas.microsoft.com/office/drawing/2014/main" id="{52E33CC4-235B-0748-B095-CA5B1AEC786B}"/>
              </a:ext>
            </a:extLst>
          </p:cNvPr>
          <p:cNvSpPr>
            <a:spLocks noGrp="1"/>
          </p:cNvSpPr>
          <p:nvPr>
            <p:ph type="sldNum" sz="quarter" idx="12"/>
          </p:nvPr>
        </p:nvSpPr>
        <p:spPr/>
        <p:txBody>
          <a:bodyPr/>
          <a:lstStyle/>
          <a:p>
            <a:fld id="{671412FD-015B-EC49-BFCB-F5CA98BAD0C5}" type="slidenum">
              <a:rPr lang="en-US" smtClean="0"/>
              <a:t>32</a:t>
            </a:fld>
            <a:endParaRPr lang="en-US"/>
          </a:p>
        </p:txBody>
      </p:sp>
    </p:spTree>
    <p:extLst>
      <p:ext uri="{BB962C8B-B14F-4D97-AF65-F5344CB8AC3E}">
        <p14:creationId xmlns:p14="http://schemas.microsoft.com/office/powerpoint/2010/main" val="1358903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71412FD-015B-EC49-BFCB-F5CA98BAD0C5}" type="slidenum">
              <a:rPr lang="en-US" smtClean="0"/>
              <a:t>33</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35577"/>
            <a:ext cx="5073771" cy="3283028"/>
          </a:xfrm>
          <a:prstGeom prst="rect">
            <a:avLst/>
          </a:prstGeom>
        </p:spPr>
      </p:pic>
      <p:sp>
        <p:nvSpPr>
          <p:cNvPr id="7" name="TextBox 6"/>
          <p:cNvSpPr txBox="1"/>
          <p:nvPr/>
        </p:nvSpPr>
        <p:spPr>
          <a:xfrm>
            <a:off x="4593263" y="101599"/>
            <a:ext cx="6435980" cy="1077218"/>
          </a:xfrm>
          <a:prstGeom prst="rect">
            <a:avLst/>
          </a:prstGeom>
          <a:noFill/>
        </p:spPr>
        <p:txBody>
          <a:bodyPr wrap="square" rtlCol="0">
            <a:spAutoFit/>
          </a:bodyPr>
          <a:lstStyle/>
          <a:p>
            <a:pPr algn="ctr"/>
            <a:r>
              <a:rPr lang="en-US" sz="3200" dirty="0" err="1">
                <a:solidFill>
                  <a:srgbClr val="92D050"/>
                </a:solidFill>
              </a:rPr>
              <a:t>Starshade</a:t>
            </a:r>
            <a:r>
              <a:rPr lang="en-US" sz="3200" dirty="0">
                <a:solidFill>
                  <a:srgbClr val="92D050"/>
                </a:solidFill>
              </a:rPr>
              <a:t> Key Advantages for Getting              Spectra of Exoplanetary Systems</a:t>
            </a:r>
          </a:p>
        </p:txBody>
      </p:sp>
      <p:sp>
        <p:nvSpPr>
          <p:cNvPr id="8" name="TextBox 7"/>
          <p:cNvSpPr txBox="1"/>
          <p:nvPr/>
        </p:nvSpPr>
        <p:spPr>
          <a:xfrm>
            <a:off x="4481695" y="1324980"/>
            <a:ext cx="7597416" cy="5232202"/>
          </a:xfrm>
          <a:prstGeom prst="rect">
            <a:avLst/>
          </a:prstGeom>
          <a:noFill/>
        </p:spPr>
        <p:txBody>
          <a:bodyPr wrap="square" rtlCol="0">
            <a:spAutoFit/>
          </a:bodyPr>
          <a:lstStyle/>
          <a:p>
            <a:pPr marL="285750" indent="-285750">
              <a:buFont typeface="Arial" charset="0"/>
              <a:buChar char="•"/>
            </a:pPr>
            <a:r>
              <a:rPr lang="en-US" i="1" dirty="0">
                <a:solidFill>
                  <a:srgbClr val="FFC000"/>
                </a:solidFill>
              </a:rPr>
              <a:t>Enables high contrast at small IWA, </a:t>
            </a:r>
            <a:r>
              <a:rPr lang="en-US" b="1" i="1" dirty="0">
                <a:solidFill>
                  <a:srgbClr val="FFC000"/>
                </a:solidFill>
              </a:rPr>
              <a:t>emulating a larger telescope </a:t>
            </a:r>
          </a:p>
          <a:p>
            <a:pPr marL="742950" lvl="1" indent="-285750">
              <a:buFont typeface="Courier New" charset="0"/>
              <a:buChar char="o"/>
            </a:pPr>
            <a:r>
              <a:rPr lang="en-US" sz="1600" dirty="0"/>
              <a:t>accesses planets at </a:t>
            </a:r>
            <a:r>
              <a:rPr lang="en-US" sz="1600" dirty="0">
                <a:latin typeface="Symbol" charset="2"/>
                <a:ea typeface="Symbol" charset="2"/>
                <a:cs typeface="Symbol" charset="2"/>
              </a:rPr>
              <a:t>l</a:t>
            </a:r>
            <a:r>
              <a:rPr lang="en-US" sz="1600" dirty="0"/>
              <a:t>/D separation rather than ~3-4 </a:t>
            </a:r>
            <a:r>
              <a:rPr lang="en-US" sz="1600" dirty="0">
                <a:latin typeface="Symbol" charset="2"/>
                <a:ea typeface="Symbol" charset="2"/>
                <a:cs typeface="Symbol" charset="2"/>
              </a:rPr>
              <a:t>l</a:t>
            </a:r>
            <a:r>
              <a:rPr lang="en-US" sz="1600" dirty="0"/>
              <a:t>/D</a:t>
            </a:r>
          </a:p>
          <a:p>
            <a:pPr lvl="1"/>
            <a:endParaRPr lang="en-US" sz="800" dirty="0"/>
          </a:p>
          <a:p>
            <a:pPr marL="285750" indent="-285750">
              <a:buFont typeface="Arial" charset="0"/>
              <a:buChar char="•"/>
            </a:pPr>
            <a:r>
              <a:rPr lang="en-US" i="1" dirty="0">
                <a:solidFill>
                  <a:srgbClr val="FFC000"/>
                </a:solidFill>
              </a:rPr>
              <a:t>High Throughput, </a:t>
            </a:r>
            <a:r>
              <a:rPr lang="en-US" b="1" i="1" dirty="0">
                <a:solidFill>
                  <a:srgbClr val="FFC000"/>
                </a:solidFill>
              </a:rPr>
              <a:t>emulating a larger telescope </a:t>
            </a:r>
          </a:p>
          <a:p>
            <a:pPr marL="742950" lvl="1" indent="-285750">
              <a:buFont typeface="Courier New" charset="0"/>
              <a:buChar char="o"/>
            </a:pPr>
            <a:r>
              <a:rPr lang="en-US" sz="1600" dirty="0"/>
              <a:t>dual polarization starlight suppression system, simple telescope optical train, no deformable mirrors, sharp off-axis PSF </a:t>
            </a:r>
          </a:p>
          <a:p>
            <a:pPr lvl="1"/>
            <a:endParaRPr lang="en-US" sz="800" dirty="0"/>
          </a:p>
          <a:p>
            <a:pPr marL="285750" indent="-285750">
              <a:buFont typeface="Arial" charset="0"/>
              <a:buChar char="•"/>
            </a:pPr>
            <a:r>
              <a:rPr lang="en-US" i="1" dirty="0">
                <a:solidFill>
                  <a:srgbClr val="FFC000"/>
                </a:solidFill>
              </a:rPr>
              <a:t>Very broad-band high contrast performance, </a:t>
            </a:r>
            <a:r>
              <a:rPr lang="en-US" b="1" i="1" dirty="0">
                <a:solidFill>
                  <a:srgbClr val="FFC000"/>
                </a:solidFill>
              </a:rPr>
              <a:t>emulating a larger telescope </a:t>
            </a:r>
          </a:p>
          <a:p>
            <a:pPr marL="742950" lvl="1" indent="-285750">
              <a:buFont typeface="Courier New" charset="0"/>
              <a:buChar char="o"/>
            </a:pPr>
            <a:r>
              <a:rPr lang="en-US" sz="1600" dirty="0"/>
              <a:t>can obtain simultaneous spectra with constant IWA over 300-1000nm range at nominal SS distance </a:t>
            </a:r>
            <a:r>
              <a:rPr lang="en-US" sz="1600" dirty="0">
                <a:sym typeface="Wingdings"/>
              </a:rPr>
              <a:t> very high efficiency spectroscopy system</a:t>
            </a:r>
            <a:endParaRPr lang="en-US" sz="1600" dirty="0"/>
          </a:p>
          <a:p>
            <a:pPr marL="742950" lvl="1" indent="-285750">
              <a:buFont typeface="Courier New" charset="0"/>
              <a:buChar char="o"/>
            </a:pPr>
            <a:r>
              <a:rPr lang="en-US" sz="1600" dirty="0"/>
              <a:t>over 950-1800nm range at closer SS distance, with constant (larger) IWA</a:t>
            </a:r>
          </a:p>
          <a:p>
            <a:pPr lvl="1"/>
            <a:endParaRPr lang="en-US" sz="800" dirty="0"/>
          </a:p>
          <a:p>
            <a:pPr marL="285750" indent="-285750">
              <a:buFont typeface="Arial" charset="0"/>
              <a:buChar char="•"/>
            </a:pPr>
            <a:r>
              <a:rPr lang="en-US" i="1" dirty="0">
                <a:solidFill>
                  <a:srgbClr val="FFC000"/>
                </a:solidFill>
              </a:rPr>
              <a:t>Large field of view </a:t>
            </a:r>
          </a:p>
          <a:p>
            <a:pPr marL="742950" lvl="1" indent="-285750">
              <a:buFont typeface="Courier New" charset="0"/>
              <a:buChar char="o"/>
            </a:pPr>
            <a:r>
              <a:rPr lang="en-US" sz="1600" dirty="0"/>
              <a:t>high contrast field of view (OWA) is limited by detector size rather than # of DM actuators </a:t>
            </a:r>
            <a:r>
              <a:rPr lang="en-US" sz="1600" dirty="0">
                <a:sym typeface="Wingdings"/>
              </a:rPr>
              <a:t> </a:t>
            </a:r>
            <a:r>
              <a:rPr lang="en-US" sz="1600" dirty="0">
                <a:solidFill>
                  <a:srgbClr val="FFC000"/>
                </a:solidFill>
                <a:sym typeface="Wingdings"/>
              </a:rPr>
              <a:t>better suited for studies of outer planets and extended debris disks</a:t>
            </a:r>
            <a:endParaRPr lang="en-US" sz="1600" dirty="0">
              <a:solidFill>
                <a:srgbClr val="FFC000"/>
              </a:solidFill>
            </a:endParaRPr>
          </a:p>
          <a:p>
            <a:pPr lvl="1"/>
            <a:endParaRPr lang="en-US" sz="800" dirty="0"/>
          </a:p>
          <a:p>
            <a:pPr marL="285750" indent="-285750">
              <a:buFont typeface="Arial" charset="0"/>
              <a:buChar char="•"/>
            </a:pPr>
            <a:r>
              <a:rPr lang="en-US" i="1" dirty="0"/>
              <a:t>For a given bandpass, optical constraints are </a:t>
            </a:r>
            <a:r>
              <a:rPr lang="en-US" b="1" i="1" dirty="0"/>
              <a:t>relaxed</a:t>
            </a:r>
            <a:r>
              <a:rPr lang="en-US" i="1" dirty="0"/>
              <a:t> at shorter wavelengths</a:t>
            </a:r>
          </a:p>
          <a:p>
            <a:pPr marL="742950" lvl="1" indent="-285750">
              <a:buFont typeface="Courier New" charset="0"/>
              <a:buChar char="o"/>
            </a:pPr>
            <a:r>
              <a:rPr lang="en-US" sz="1600" dirty="0">
                <a:solidFill>
                  <a:srgbClr val="FFC000"/>
                </a:solidFill>
              </a:rPr>
              <a:t>Better suited to near UV characterization</a:t>
            </a:r>
          </a:p>
          <a:p>
            <a:pPr lvl="1"/>
            <a:endParaRPr lang="en-US" sz="800" dirty="0">
              <a:solidFill>
                <a:srgbClr val="FFC000"/>
              </a:solidFill>
            </a:endParaRPr>
          </a:p>
          <a:p>
            <a:pPr marL="285750" indent="-285750">
              <a:buFont typeface="Arial" charset="0"/>
              <a:buChar char="•"/>
            </a:pPr>
            <a:r>
              <a:rPr lang="en-US" i="1" dirty="0"/>
              <a:t>Low sensitivity to pointing jitter and </a:t>
            </a:r>
            <a:r>
              <a:rPr lang="en-US" i="1" dirty="0" err="1"/>
              <a:t>wavefront</a:t>
            </a:r>
            <a:r>
              <a:rPr lang="en-US" i="1" dirty="0"/>
              <a:t> drifts</a:t>
            </a:r>
          </a:p>
          <a:p>
            <a:pPr marL="742950" lvl="1" indent="-285750">
              <a:buFont typeface="Courier New" charset="0"/>
              <a:buChar char="o"/>
            </a:pPr>
            <a:r>
              <a:rPr lang="en-US" sz="1600" dirty="0">
                <a:solidFill>
                  <a:srgbClr val="FFC000"/>
                </a:solidFill>
              </a:rPr>
              <a:t>10’s of nm of Telescope WFE is OK, rather than &lt;&lt; nm stability</a:t>
            </a:r>
          </a:p>
          <a:p>
            <a:pPr marL="742950" lvl="1" indent="-285750">
              <a:buFont typeface="Courier New" charset="0"/>
              <a:buChar char="o"/>
            </a:pPr>
            <a:endParaRPr lang="en-US" sz="800" dirty="0"/>
          </a:p>
          <a:p>
            <a:pPr marL="285750" indent="-285750">
              <a:buFont typeface="Arial" charset="0"/>
              <a:buChar char="•"/>
            </a:pPr>
            <a:r>
              <a:rPr lang="en-US" i="1" dirty="0">
                <a:solidFill>
                  <a:srgbClr val="FFC000"/>
                </a:solidFill>
              </a:rPr>
              <a:t>Low sensitivity to stellar angular size</a:t>
            </a:r>
          </a:p>
        </p:txBody>
      </p:sp>
    </p:spTree>
    <p:extLst>
      <p:ext uri="{BB962C8B-B14F-4D97-AF65-F5344CB8AC3E}">
        <p14:creationId xmlns:p14="http://schemas.microsoft.com/office/powerpoint/2010/main" val="2364366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205" y="111310"/>
            <a:ext cx="5449724" cy="936797"/>
          </a:xfrm>
        </p:spPr>
        <p:txBody>
          <a:bodyPr>
            <a:normAutofit fontScale="90000"/>
          </a:bodyPr>
          <a:lstStyle/>
          <a:p>
            <a:r>
              <a:rPr lang="en-US" i="1" dirty="0">
                <a:solidFill>
                  <a:srgbClr val="FFC000"/>
                </a:solidFill>
              </a:rPr>
              <a:t>Solar System Science</a:t>
            </a:r>
          </a:p>
        </p:txBody>
      </p:sp>
      <p:sp>
        <p:nvSpPr>
          <p:cNvPr id="3" name="Slide Number Placeholder 2"/>
          <p:cNvSpPr>
            <a:spLocks noGrp="1"/>
          </p:cNvSpPr>
          <p:nvPr>
            <p:ph type="sldNum" sz="quarter" idx="12"/>
          </p:nvPr>
        </p:nvSpPr>
        <p:spPr/>
        <p:txBody>
          <a:bodyPr/>
          <a:lstStyle/>
          <a:p>
            <a:fld id="{5E164A39-9C7D-544F-B1E1-CE32ED2EFF3B}" type="slidenum">
              <a:rPr lang="en-US" smtClean="0"/>
              <a:t>34</a:t>
            </a:fld>
            <a:endParaRPr lang="en-US"/>
          </a:p>
        </p:txBody>
      </p:sp>
      <p:sp>
        <p:nvSpPr>
          <p:cNvPr id="4" name="TextBox 3"/>
          <p:cNvSpPr txBox="1"/>
          <p:nvPr/>
        </p:nvSpPr>
        <p:spPr>
          <a:xfrm>
            <a:off x="198455" y="1258571"/>
            <a:ext cx="8216533" cy="5416868"/>
          </a:xfrm>
          <a:prstGeom prst="rect">
            <a:avLst/>
          </a:prstGeom>
          <a:noFill/>
        </p:spPr>
        <p:txBody>
          <a:bodyPr wrap="square" rtlCol="0">
            <a:spAutoFit/>
          </a:bodyPr>
          <a:lstStyle/>
          <a:p>
            <a:r>
              <a:rPr lang="en-US" sz="2000" i="1" dirty="0">
                <a:solidFill>
                  <a:srgbClr val="FF0000"/>
                </a:solidFill>
                <a:cs typeface="Arial"/>
              </a:rPr>
              <a:t>Some of the investigations enabled by </a:t>
            </a:r>
            <a:r>
              <a:rPr lang="en-US" sz="2000" i="1" dirty="0" err="1">
                <a:solidFill>
                  <a:srgbClr val="FF0000"/>
                </a:solidFill>
                <a:cs typeface="Arial"/>
              </a:rPr>
              <a:t>HabEx</a:t>
            </a:r>
            <a:r>
              <a:rPr lang="en-US" sz="2000" i="1" dirty="0">
                <a:solidFill>
                  <a:srgbClr val="FF0000"/>
                </a:solidFill>
                <a:cs typeface="Arial"/>
              </a:rPr>
              <a:t> high far UV sensitivity , spectral resolution (R up to 40,000) and L2 location (outside of the Earth’s </a:t>
            </a:r>
            <a:r>
              <a:rPr lang="en-US" sz="2000" i="1" dirty="0" err="1">
                <a:solidFill>
                  <a:srgbClr val="FF0000"/>
                </a:solidFill>
                <a:cs typeface="Arial"/>
              </a:rPr>
              <a:t>geocorona</a:t>
            </a:r>
            <a:r>
              <a:rPr lang="en-US" sz="2000" i="1" dirty="0">
                <a:solidFill>
                  <a:srgbClr val="FF0000"/>
                </a:solidFill>
                <a:cs typeface="Arial"/>
              </a:rPr>
              <a:t>):</a:t>
            </a:r>
          </a:p>
          <a:p>
            <a:endParaRPr lang="en-US" sz="800" b="1" i="1" dirty="0">
              <a:solidFill>
                <a:srgbClr val="FF0000"/>
              </a:solidFill>
              <a:cs typeface="Arial"/>
            </a:endParaRPr>
          </a:p>
          <a:p>
            <a:pPr marL="342900" indent="-342900">
              <a:buFont typeface="Arial" charset="0"/>
              <a:buChar char="•"/>
            </a:pPr>
            <a:r>
              <a:rPr lang="en-US" sz="2000" b="1" i="1" dirty="0">
                <a:cs typeface="Arial"/>
              </a:rPr>
              <a:t>Planetary Aurora </a:t>
            </a:r>
            <a:r>
              <a:rPr lang="en-US" sz="2000" dirty="0">
                <a:cs typeface="Arial"/>
              </a:rPr>
              <a:t>: </a:t>
            </a:r>
            <a:r>
              <a:rPr lang="en-US" sz="1600" dirty="0">
                <a:cs typeface="Arial"/>
              </a:rPr>
              <a:t>better understand what physical parameters control </a:t>
            </a:r>
            <a:r>
              <a:rPr lang="en-US" sz="1600" dirty="0" err="1">
                <a:cs typeface="Arial"/>
              </a:rPr>
              <a:t>auroral</a:t>
            </a:r>
            <a:r>
              <a:rPr lang="en-US" sz="1600" dirty="0">
                <a:cs typeface="Arial"/>
              </a:rPr>
              <a:t> processes over a wide range of physical scales and planetary conditions. Extending Jupiter’s and Saturn’s aurora studies to Uranus and Neptune. </a:t>
            </a:r>
          </a:p>
          <a:p>
            <a:r>
              <a:rPr lang="en-US" sz="1600" dirty="0">
                <a:cs typeface="Arial"/>
              </a:rPr>
              <a:t> </a:t>
            </a:r>
          </a:p>
          <a:p>
            <a:pPr marL="342900" indent="-342900">
              <a:buFont typeface="Arial" charset="0"/>
              <a:buChar char="•"/>
            </a:pPr>
            <a:r>
              <a:rPr lang="en-US" sz="2000" b="1" i="1" dirty="0">
                <a:cs typeface="Arial"/>
              </a:rPr>
              <a:t>Planetary Exospheres</a:t>
            </a:r>
            <a:r>
              <a:rPr lang="en-US" sz="2000" i="1" dirty="0">
                <a:cs typeface="Arial"/>
              </a:rPr>
              <a:t>: </a:t>
            </a:r>
            <a:r>
              <a:rPr lang="en-US" sz="2000" dirty="0">
                <a:cs typeface="Arial"/>
              </a:rPr>
              <a:t> </a:t>
            </a:r>
            <a:r>
              <a:rPr lang="en-US" sz="1600" dirty="0">
                <a:cs typeface="Arial"/>
              </a:rPr>
              <a:t>understand what physical processes govern the loss of an atmosphere into space (Jean’s escape). Extending Mars/Venus measurements to fainter solar system planets.</a:t>
            </a:r>
          </a:p>
          <a:p>
            <a:pPr marL="342900" indent="-342900">
              <a:buFont typeface="Arial" charset="0"/>
              <a:buChar char="•"/>
            </a:pPr>
            <a:endParaRPr lang="en-US" sz="1600" dirty="0">
              <a:cs typeface="Arial"/>
            </a:endParaRPr>
          </a:p>
          <a:p>
            <a:pPr marL="342900" indent="-342900">
              <a:buFont typeface="Arial" charset="0"/>
              <a:buChar char="•"/>
            </a:pPr>
            <a:r>
              <a:rPr lang="en-US" sz="2000" b="1" i="1" dirty="0" err="1">
                <a:cs typeface="Arial"/>
              </a:rPr>
              <a:t>Cryo</a:t>
            </a:r>
            <a:r>
              <a:rPr lang="en-US" sz="2000" b="1" i="1" dirty="0">
                <a:cs typeface="Arial"/>
              </a:rPr>
              <a:t>-volcanism</a:t>
            </a:r>
            <a:r>
              <a:rPr lang="en-US" sz="2000" dirty="0">
                <a:cs typeface="Arial"/>
              </a:rPr>
              <a:t> </a:t>
            </a:r>
            <a:r>
              <a:rPr lang="en-US" sz="1600" dirty="0">
                <a:cs typeface="Arial"/>
              </a:rPr>
              <a:t>(eruptions of water, ammonia or methane) extending current HST observations of Europa, Enceladus &amp; Triton to smaller SS bodies</a:t>
            </a:r>
          </a:p>
          <a:p>
            <a:endParaRPr lang="en-US" sz="1600" dirty="0">
              <a:cs typeface="Arial"/>
            </a:endParaRPr>
          </a:p>
          <a:p>
            <a:endParaRPr lang="en-US" sz="600" dirty="0">
              <a:cs typeface="Arial"/>
            </a:endParaRPr>
          </a:p>
          <a:p>
            <a:pPr marL="342900" indent="-342900">
              <a:buFont typeface="Arial" charset="0"/>
              <a:buChar char="•"/>
            </a:pPr>
            <a:r>
              <a:rPr lang="en-US" sz="2000" b="1" i="1" dirty="0">
                <a:cs typeface="Arial"/>
              </a:rPr>
              <a:t>Isotopic ratios</a:t>
            </a:r>
            <a:r>
              <a:rPr lang="en-US" sz="2000" dirty="0">
                <a:cs typeface="Arial"/>
              </a:rPr>
              <a:t>, </a:t>
            </a:r>
            <a:r>
              <a:rPr lang="en-US" sz="1600" dirty="0" err="1">
                <a:cs typeface="Arial"/>
              </a:rPr>
              <a:t>e.g</a:t>
            </a:r>
            <a:r>
              <a:rPr lang="en-US" sz="1600" dirty="0">
                <a:cs typeface="Arial"/>
              </a:rPr>
              <a:t> D/H through Ly </a:t>
            </a:r>
            <a:r>
              <a:rPr lang="en-US" sz="1600" dirty="0">
                <a:latin typeface="Symbol" charset="2"/>
                <a:ea typeface="Symbol" charset="2"/>
                <a:cs typeface="Symbol" charset="2"/>
              </a:rPr>
              <a:t>a</a:t>
            </a:r>
            <a:r>
              <a:rPr lang="en-US" sz="1600" dirty="0">
                <a:cs typeface="Arial"/>
              </a:rPr>
              <a:t> emission measurements. </a:t>
            </a:r>
            <a:r>
              <a:rPr lang="en-US" sz="1600" dirty="0" err="1"/>
              <a:t>HabEx</a:t>
            </a:r>
            <a:r>
              <a:rPr lang="en-US" sz="1600" dirty="0"/>
              <a:t> will probe the history of water across a broader range of objects, </a:t>
            </a:r>
            <a:r>
              <a:rPr lang="en-US" sz="1600" dirty="0">
                <a:cs typeface="Arial"/>
              </a:rPr>
              <a:t>from current measurements from Mars, Venus and rare comets </a:t>
            </a:r>
            <a:r>
              <a:rPr lang="en-US" sz="1600" dirty="0"/>
              <a:t>to Jupiter, Saturn, Uranus, Neptune, Pluto and many more comets</a:t>
            </a:r>
          </a:p>
          <a:p>
            <a:pPr marL="342900" indent="-342900">
              <a:buFont typeface="Arial" charset="0"/>
              <a:buChar char="•"/>
            </a:pPr>
            <a:endParaRPr lang="en-US" sz="600" dirty="0">
              <a:cs typeface="Arial"/>
            </a:endParaRPr>
          </a:p>
          <a:p>
            <a:pPr marL="342900" indent="-342900">
              <a:buFont typeface="Arial" charset="0"/>
              <a:buChar char="•"/>
            </a:pPr>
            <a:endParaRPr lang="en-US" sz="600" dirty="0">
              <a:cs typeface="Arial"/>
            </a:endParaRPr>
          </a:p>
          <a:p>
            <a:r>
              <a:rPr lang="en-US" sz="2000" i="1" dirty="0">
                <a:solidFill>
                  <a:srgbClr val="FF0000"/>
                </a:solidFill>
                <a:cs typeface="Arial"/>
              </a:rPr>
              <a:t>(Some high contrast imaging applications as well: search for small satellites around Pluto and other Kuiper belt objects)</a:t>
            </a:r>
            <a:endParaRPr lang="en-US" sz="600" i="1" dirty="0">
              <a:solidFill>
                <a:srgbClr val="FF0000"/>
              </a:solidFill>
              <a:cs typeface="Arial"/>
            </a:endParaRPr>
          </a:p>
        </p:txBody>
      </p:sp>
      <p:pic>
        <p:nvPicPr>
          <p:cNvPr id="5" name="Picture 4" descr="sat3bluw.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92786" y="951660"/>
            <a:ext cx="2679044" cy="2375740"/>
          </a:xfrm>
          <a:prstGeom prst="rect">
            <a:avLst/>
          </a:prstGeom>
        </p:spPr>
      </p:pic>
      <p:pic>
        <p:nvPicPr>
          <p:cNvPr id="7" name="Picture 6"/>
          <p:cNvPicPr/>
          <p:nvPr/>
        </p:nvPicPr>
        <p:blipFill rotWithShape="1">
          <a:blip r:embed="rId4">
            <a:extLst>
              <a:ext uri="{28A0092B-C50C-407E-A947-70E740481C1C}">
                <a14:useLocalDpi xmlns:a14="http://schemas.microsoft.com/office/drawing/2010/main" val="0"/>
              </a:ext>
            </a:extLst>
          </a:blip>
          <a:srcRect t="4666"/>
          <a:stretch/>
        </p:blipFill>
        <p:spPr bwMode="auto">
          <a:xfrm>
            <a:off x="8414988" y="3963513"/>
            <a:ext cx="2834640" cy="2339975"/>
          </a:xfrm>
          <a:prstGeom prst="rect">
            <a:avLst/>
          </a:prstGeom>
          <a:ln>
            <a:noFill/>
          </a:ln>
          <a:extLst>
            <a:ext uri="{53640926-AAD7-44D8-BBD7-CCE9431645EC}">
              <a14:shadowObscured xmlns:a14="http://schemas.microsoft.com/office/drawing/2010/main"/>
            </a:ext>
            <a:ext uri="{FAA26D3D-D897-4be2-8F04-BA451C77F1D7}">
              <ma14:placeholderFlag xmlns:ma14="http://schemas.microsoft.com/office/mac/drawingml/2011/main" xmlns=""/>
            </a:ext>
          </a:extLst>
        </p:spPr>
      </p:pic>
      <p:sp>
        <p:nvSpPr>
          <p:cNvPr id="8" name="TextBox 7"/>
          <p:cNvSpPr txBox="1"/>
          <p:nvPr/>
        </p:nvSpPr>
        <p:spPr>
          <a:xfrm>
            <a:off x="8473408" y="3390489"/>
            <a:ext cx="3326027" cy="461665"/>
          </a:xfrm>
          <a:prstGeom prst="rect">
            <a:avLst/>
          </a:prstGeom>
          <a:noFill/>
        </p:spPr>
        <p:txBody>
          <a:bodyPr wrap="square" rtlCol="0">
            <a:spAutoFit/>
          </a:bodyPr>
          <a:lstStyle/>
          <a:p>
            <a:r>
              <a:rPr lang="en-US" sz="1200" i="1" dirty="0"/>
              <a:t>HST far-UV images of Saturn’s aurora and changes during an </a:t>
            </a:r>
            <a:r>
              <a:rPr lang="en-US" sz="1200" i="1" dirty="0" err="1"/>
              <a:t>auroral</a:t>
            </a:r>
            <a:r>
              <a:rPr lang="en-US" sz="1200" i="1" dirty="0"/>
              <a:t> storm</a:t>
            </a:r>
          </a:p>
        </p:txBody>
      </p:sp>
      <p:sp>
        <p:nvSpPr>
          <p:cNvPr id="9" name="TextBox 8"/>
          <p:cNvSpPr txBox="1"/>
          <p:nvPr/>
        </p:nvSpPr>
        <p:spPr>
          <a:xfrm>
            <a:off x="8473408" y="6351759"/>
            <a:ext cx="3165814" cy="461665"/>
          </a:xfrm>
          <a:prstGeom prst="rect">
            <a:avLst/>
          </a:prstGeom>
          <a:noFill/>
        </p:spPr>
        <p:txBody>
          <a:bodyPr wrap="square" rtlCol="0">
            <a:spAutoFit/>
          </a:bodyPr>
          <a:lstStyle/>
          <a:p>
            <a:r>
              <a:rPr lang="en-US" sz="1200" i="1" dirty="0"/>
              <a:t>HST far-UV images of oxygen airglow emission from </a:t>
            </a:r>
            <a:r>
              <a:rPr lang="en-US" sz="1200" i="1" dirty="0" err="1"/>
              <a:t>cryo</a:t>
            </a:r>
            <a:r>
              <a:rPr lang="en-US" sz="1200" i="1" dirty="0"/>
              <a:t>-plumes on Europa </a:t>
            </a:r>
          </a:p>
        </p:txBody>
      </p:sp>
    </p:spTree>
    <p:extLst>
      <p:ext uri="{BB962C8B-B14F-4D97-AF65-F5344CB8AC3E}">
        <p14:creationId xmlns:p14="http://schemas.microsoft.com/office/powerpoint/2010/main" val="41510670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703"/>
            <a:ext cx="10515600" cy="819737"/>
          </a:xfrm>
        </p:spPr>
        <p:txBody>
          <a:bodyPr/>
          <a:lstStyle/>
          <a:p>
            <a:r>
              <a:rPr lang="en-US" dirty="0"/>
              <a:t>Exoplanet Science</a:t>
            </a:r>
          </a:p>
        </p:txBody>
      </p:sp>
      <p:sp>
        <p:nvSpPr>
          <p:cNvPr id="3" name="Slide Number Placeholder 2"/>
          <p:cNvSpPr>
            <a:spLocks noGrp="1"/>
          </p:cNvSpPr>
          <p:nvPr>
            <p:ph type="sldNum" sz="quarter" idx="12"/>
          </p:nvPr>
        </p:nvSpPr>
        <p:spPr/>
        <p:txBody>
          <a:bodyPr/>
          <a:lstStyle/>
          <a:p>
            <a:fld id="{5E164A39-9C7D-544F-B1E1-CE32ED2EFF3B}" type="slidenum">
              <a:rPr lang="en-US" smtClean="0"/>
              <a:t>35</a:t>
            </a:fld>
            <a:endParaRPr lang="en-US"/>
          </a:p>
        </p:txBody>
      </p:sp>
      <p:sp>
        <p:nvSpPr>
          <p:cNvPr id="4" name="TextBox 3"/>
          <p:cNvSpPr txBox="1"/>
          <p:nvPr/>
        </p:nvSpPr>
        <p:spPr>
          <a:xfrm>
            <a:off x="432814" y="923251"/>
            <a:ext cx="7229856" cy="5878532"/>
          </a:xfrm>
          <a:prstGeom prst="rect">
            <a:avLst/>
          </a:prstGeom>
          <a:noFill/>
        </p:spPr>
        <p:txBody>
          <a:bodyPr wrap="square" rtlCol="0">
            <a:spAutoFit/>
          </a:bodyPr>
          <a:lstStyle/>
          <a:p>
            <a:pPr marL="342900" indent="-342900">
              <a:buFont typeface="Arial" charset="0"/>
              <a:buChar char="•"/>
            </a:pPr>
            <a:endParaRPr lang="en-US" sz="600" dirty="0">
              <a:cs typeface="Arial"/>
            </a:endParaRPr>
          </a:p>
          <a:p>
            <a:pPr marL="342900" indent="-342900">
              <a:buFont typeface="Arial" charset="0"/>
              <a:buChar char="•"/>
            </a:pPr>
            <a:r>
              <a:rPr lang="en-US" sz="2000" dirty="0">
                <a:cs typeface="Arial"/>
              </a:rPr>
              <a:t>Does the distribution of small and giant planets and interplanetary dust in nearby planetary systems resemble       that of our Solar System?</a:t>
            </a:r>
          </a:p>
          <a:p>
            <a:pPr marL="342900" indent="-342900">
              <a:buFont typeface="Arial" charset="0"/>
              <a:buChar char="•"/>
            </a:pPr>
            <a:endParaRPr lang="en-US" sz="600" dirty="0">
              <a:cs typeface="Arial"/>
            </a:endParaRPr>
          </a:p>
          <a:p>
            <a:pPr marL="342900" indent="-342900">
              <a:buFont typeface="Arial" charset="0"/>
              <a:buChar char="•"/>
            </a:pPr>
            <a:r>
              <a:rPr lang="en-US" sz="2000" dirty="0">
                <a:solidFill>
                  <a:srgbClr val="FF0000"/>
                </a:solidFill>
                <a:cs typeface="Arial"/>
              </a:rPr>
              <a:t>What is the diversity of planetary atmospheric conditions in nearby planetary systems?</a:t>
            </a:r>
          </a:p>
          <a:p>
            <a:pPr marL="342900" indent="-342900">
              <a:buFont typeface="Arial" charset="0"/>
              <a:buChar char="•"/>
            </a:pPr>
            <a:r>
              <a:rPr lang="en-US" sz="2000" dirty="0">
                <a:cs typeface="Arial"/>
              </a:rPr>
              <a:t>Are there small, Earth-sized, exoplanets continuously orbiting    in the habitable zones of nearby Sun-like stars?</a:t>
            </a:r>
          </a:p>
          <a:p>
            <a:pPr marL="342900" indent="-342900">
              <a:buFont typeface="Arial" charset="0"/>
              <a:buChar char="•"/>
            </a:pPr>
            <a:endParaRPr lang="en-US" sz="600" dirty="0">
              <a:cs typeface="Arial"/>
            </a:endParaRPr>
          </a:p>
          <a:p>
            <a:pPr marL="342900" indent="-342900">
              <a:buFont typeface="Arial" charset="0"/>
              <a:buChar char="•"/>
            </a:pPr>
            <a:r>
              <a:rPr lang="en-US" sz="2000" dirty="0">
                <a:solidFill>
                  <a:srgbClr val="FF0000"/>
                </a:solidFill>
                <a:cs typeface="Arial"/>
              </a:rPr>
              <a:t>Are there small planets with habitable conditions (atmosphere and water oceans) around nearby Sun-like stars?</a:t>
            </a:r>
          </a:p>
          <a:p>
            <a:pPr marL="342900" indent="-342900">
              <a:buFont typeface="Arial" charset="0"/>
              <a:buChar char="•"/>
            </a:pPr>
            <a:endParaRPr lang="en-US" sz="600" dirty="0">
              <a:solidFill>
                <a:srgbClr val="FF0000"/>
              </a:solidFill>
              <a:cs typeface="Arial"/>
            </a:endParaRPr>
          </a:p>
          <a:p>
            <a:pPr marL="342900" indent="-342900">
              <a:buFont typeface="Arial" charset="0"/>
              <a:buChar char="•"/>
            </a:pPr>
            <a:r>
              <a:rPr lang="en-US" sz="2000" dirty="0">
                <a:solidFill>
                  <a:srgbClr val="FF0000"/>
                </a:solidFill>
                <a:cs typeface="Arial"/>
              </a:rPr>
              <a:t>Do any of these also display bio-signatures (signs of life)?</a:t>
            </a:r>
          </a:p>
          <a:p>
            <a:pPr marL="342900" indent="-342900">
              <a:buFont typeface="Arial" charset="0"/>
              <a:buChar char="•"/>
            </a:pPr>
            <a:endParaRPr lang="en-US" sz="600" dirty="0">
              <a:cs typeface="Arial"/>
            </a:endParaRPr>
          </a:p>
          <a:p>
            <a:pPr marL="342900" indent="-342900">
              <a:buFont typeface="Arial" charset="0"/>
              <a:buChar char="•"/>
            </a:pPr>
            <a:r>
              <a:rPr lang="en-US" sz="2000" dirty="0">
                <a:cs typeface="Arial"/>
              </a:rPr>
              <a:t>To what extent do planet size and stellar insolation drive volatile (e.g. water) condensation and retention?</a:t>
            </a:r>
          </a:p>
          <a:p>
            <a:pPr marL="342900" indent="-342900">
              <a:buFont typeface="Arial" charset="0"/>
              <a:buChar char="•"/>
            </a:pPr>
            <a:endParaRPr lang="en-US" sz="600" dirty="0">
              <a:cs typeface="Arial"/>
            </a:endParaRPr>
          </a:p>
          <a:p>
            <a:pPr marL="342900" indent="-342900">
              <a:buFont typeface="Arial" charset="0"/>
              <a:buChar char="•"/>
            </a:pPr>
            <a:r>
              <a:rPr lang="en-US" sz="2000" dirty="0">
                <a:cs typeface="Arial"/>
              </a:rPr>
              <a:t>How do giant planets influence the volatile inventory of inner planetary systems (either through </a:t>
            </a:r>
            <a:r>
              <a:rPr lang="en-US" sz="2000" dirty="0" err="1">
                <a:cs typeface="Arial"/>
              </a:rPr>
              <a:t>planetesimals</a:t>
            </a:r>
            <a:r>
              <a:rPr lang="en-US" sz="2000" dirty="0">
                <a:cs typeface="Arial"/>
              </a:rPr>
              <a:t> scattering or orbital migration)?</a:t>
            </a:r>
          </a:p>
          <a:p>
            <a:pPr marL="342900" indent="-342900">
              <a:buFont typeface="Arial" charset="0"/>
              <a:buChar char="•"/>
            </a:pPr>
            <a:r>
              <a:rPr lang="en-US" sz="2000" dirty="0">
                <a:cs typeface="Arial"/>
              </a:rPr>
              <a:t>How is dust produced and transported in debris disks of different densities ? (e.g. collision vs transport dominated regimes)</a:t>
            </a:r>
          </a:p>
        </p:txBody>
      </p:sp>
      <p:sp>
        <p:nvSpPr>
          <p:cNvPr id="6" name="Rectangle 5"/>
          <p:cNvSpPr/>
          <p:nvPr/>
        </p:nvSpPr>
        <p:spPr>
          <a:xfrm>
            <a:off x="7662672" y="1358973"/>
            <a:ext cx="4427621" cy="1886551"/>
          </a:xfrm>
          <a:prstGeom prst="rect">
            <a:avLst/>
          </a:prstGeom>
          <a:solidFill>
            <a:schemeClr val="tx1"/>
          </a:solidFill>
          <a:ln>
            <a:solidFill>
              <a:schemeClr val="tx1"/>
            </a:solidFill>
            <a:beve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29310" y="1667824"/>
            <a:ext cx="3894343" cy="1055042"/>
          </a:xfrm>
          <a:prstGeom prst="rect">
            <a:avLst/>
          </a:prstGeom>
        </p:spPr>
      </p:pic>
      <p:pic>
        <p:nvPicPr>
          <p:cNvPr id="8" name="Picture 7"/>
          <p:cNvPicPr>
            <a:picLocks noChangeAspect="1"/>
          </p:cNvPicPr>
          <p:nvPr/>
        </p:nvPicPr>
        <p:blipFill>
          <a:blip r:embed="rId4"/>
          <a:stretch>
            <a:fillRect/>
          </a:stretch>
        </p:blipFill>
        <p:spPr>
          <a:xfrm>
            <a:off x="8038156" y="3774001"/>
            <a:ext cx="3676650" cy="2181225"/>
          </a:xfrm>
          <a:prstGeom prst="rect">
            <a:avLst/>
          </a:prstGeom>
        </p:spPr>
      </p:pic>
    </p:spTree>
    <p:extLst>
      <p:ext uri="{BB962C8B-B14F-4D97-AF65-F5344CB8AC3E}">
        <p14:creationId xmlns:p14="http://schemas.microsoft.com/office/powerpoint/2010/main" val="566003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625" y="73431"/>
            <a:ext cx="10515600" cy="1002463"/>
          </a:xfrm>
        </p:spPr>
        <p:txBody>
          <a:bodyPr>
            <a:normAutofit fontScale="90000"/>
          </a:bodyPr>
          <a:lstStyle/>
          <a:p>
            <a:r>
              <a:rPr lang="en-US" dirty="0"/>
              <a:t>Characterizing the Diversity of Exoplanets</a:t>
            </a:r>
          </a:p>
        </p:txBody>
      </p:sp>
      <p:sp>
        <p:nvSpPr>
          <p:cNvPr id="3" name="Slide Number Placeholder 2"/>
          <p:cNvSpPr>
            <a:spLocks noGrp="1"/>
          </p:cNvSpPr>
          <p:nvPr>
            <p:ph type="sldNum" sz="quarter" idx="12"/>
          </p:nvPr>
        </p:nvSpPr>
        <p:spPr/>
        <p:txBody>
          <a:bodyPr/>
          <a:lstStyle/>
          <a:p>
            <a:fld id="{5E164A39-9C7D-544F-B1E1-CE32ED2EFF3B}" type="slidenum">
              <a:rPr lang="en-US" smtClean="0"/>
              <a:t>36</a:t>
            </a:fld>
            <a:endParaRPr lang="en-US"/>
          </a:p>
        </p:txBody>
      </p:sp>
      <p:sp>
        <p:nvSpPr>
          <p:cNvPr id="4" name="TextBox 3"/>
          <p:cNvSpPr txBox="1"/>
          <p:nvPr/>
        </p:nvSpPr>
        <p:spPr>
          <a:xfrm>
            <a:off x="289938" y="1075894"/>
            <a:ext cx="6139437" cy="4601260"/>
          </a:xfrm>
          <a:prstGeom prst="rect">
            <a:avLst/>
          </a:prstGeom>
          <a:noFill/>
        </p:spPr>
        <p:txBody>
          <a:bodyPr wrap="square" rtlCol="0">
            <a:spAutoFit/>
          </a:bodyPr>
          <a:lstStyle/>
          <a:p>
            <a:pPr marL="342900" indent="-342900">
              <a:buFont typeface="Arial" charset="0"/>
              <a:buChar char="•"/>
            </a:pPr>
            <a:r>
              <a:rPr lang="en-US" sz="2400" dirty="0">
                <a:solidFill>
                  <a:srgbClr val="FF0000"/>
                </a:solidFill>
                <a:cs typeface="Arial"/>
              </a:rPr>
              <a:t>A history of surprises in terms of:</a:t>
            </a:r>
          </a:p>
          <a:p>
            <a:endParaRPr lang="en-US" sz="900" i="1" dirty="0">
              <a:cs typeface="Arial"/>
            </a:endParaRPr>
          </a:p>
          <a:p>
            <a:pPr marL="800100" lvl="1" indent="-342900">
              <a:buFont typeface="Courier New" charset="0"/>
              <a:buChar char="o"/>
            </a:pPr>
            <a:r>
              <a:rPr lang="en-US" sz="2000" i="1" dirty="0">
                <a:cs typeface="Arial"/>
              </a:rPr>
              <a:t> Planet locations, e.g. Hot </a:t>
            </a:r>
            <a:r>
              <a:rPr lang="en-US" sz="2000" i="1" dirty="0" err="1">
                <a:cs typeface="Arial"/>
              </a:rPr>
              <a:t>Jupiters</a:t>
            </a:r>
            <a:endParaRPr lang="en-US" sz="2000" i="1" dirty="0">
              <a:cs typeface="Arial"/>
            </a:endParaRPr>
          </a:p>
          <a:p>
            <a:pPr lvl="1"/>
            <a:endParaRPr lang="en-US" sz="2000" i="1" dirty="0">
              <a:cs typeface="Arial"/>
            </a:endParaRPr>
          </a:p>
          <a:p>
            <a:pPr lvl="1"/>
            <a:endParaRPr lang="en-US" sz="2000" i="1" dirty="0">
              <a:cs typeface="Arial"/>
            </a:endParaRPr>
          </a:p>
          <a:p>
            <a:pPr lvl="1"/>
            <a:endParaRPr lang="en-US" sz="2000" i="1" dirty="0">
              <a:cs typeface="Arial"/>
            </a:endParaRPr>
          </a:p>
          <a:p>
            <a:pPr marL="800100" lvl="1" indent="-342900">
              <a:buFont typeface="Courier New" charset="0"/>
              <a:buChar char="o"/>
            </a:pPr>
            <a:r>
              <a:rPr lang="en-US" sz="2000" i="1" dirty="0">
                <a:cs typeface="Arial"/>
              </a:rPr>
              <a:t> Planet sizes: commonly detected super Earths (e.g. Corot 7b, Leger et al. 2009) and mini-</a:t>
            </a:r>
            <a:r>
              <a:rPr lang="en-US" sz="2000" i="1" dirty="0" err="1">
                <a:cs typeface="Arial"/>
              </a:rPr>
              <a:t>Neptunes</a:t>
            </a:r>
            <a:r>
              <a:rPr lang="en-US" sz="2000" i="1" dirty="0">
                <a:cs typeface="Arial"/>
              </a:rPr>
              <a:t> (e.g. GJ 1214b Charbonneau et al. 2009) have no Solar System analogs </a:t>
            </a:r>
          </a:p>
          <a:p>
            <a:pPr marL="800100" lvl="1" indent="-342900">
              <a:buFont typeface="Courier New" charset="0"/>
              <a:buChar char="o"/>
            </a:pPr>
            <a:endParaRPr lang="en-US" sz="2000" i="1" dirty="0">
              <a:cs typeface="Arial"/>
            </a:endParaRPr>
          </a:p>
          <a:p>
            <a:pPr lvl="1"/>
            <a:endParaRPr lang="en-US" sz="2000" i="1" dirty="0">
              <a:cs typeface="Arial"/>
            </a:endParaRPr>
          </a:p>
          <a:p>
            <a:pPr lvl="1"/>
            <a:endParaRPr lang="en-US" sz="2000" i="1" dirty="0">
              <a:cs typeface="Arial"/>
            </a:endParaRPr>
          </a:p>
          <a:p>
            <a:pPr marL="800100" lvl="1" indent="-342900">
              <a:buFont typeface="Courier New" charset="0"/>
              <a:buChar char="o"/>
            </a:pPr>
            <a:r>
              <a:rPr lang="en-US" sz="2000" i="1" dirty="0">
                <a:cs typeface="Arial"/>
              </a:rPr>
              <a:t>Planet composition: e.g. what is the nature of Super Earths? </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054" y="1097137"/>
            <a:ext cx="3576260" cy="2530475"/>
          </a:xfrm>
          <a:prstGeom prst="rect">
            <a:avLst/>
          </a:prstGeom>
        </p:spPr>
      </p:pic>
      <p:pic>
        <p:nvPicPr>
          <p:cNvPr id="1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7111" y="3012316"/>
            <a:ext cx="3902152" cy="2171700"/>
          </a:xfrm>
          <a:prstGeom prst="rect">
            <a:avLst/>
          </a:prstGeom>
          <a:solidFill>
            <a:schemeClr val="bg1"/>
          </a:solidFill>
          <a:ln>
            <a:noFill/>
          </a:ln>
          <a:extLst/>
        </p:spPr>
      </p:pic>
      <p:sp>
        <p:nvSpPr>
          <p:cNvPr id="12" name="TextBox 11"/>
          <p:cNvSpPr txBox="1"/>
          <p:nvPr/>
        </p:nvSpPr>
        <p:spPr>
          <a:xfrm>
            <a:off x="9792322" y="3994144"/>
            <a:ext cx="1444842" cy="430887"/>
          </a:xfrm>
          <a:prstGeom prst="rect">
            <a:avLst/>
          </a:prstGeom>
          <a:noFill/>
        </p:spPr>
        <p:txBody>
          <a:bodyPr wrap="square" rtlCol="0">
            <a:spAutoFit/>
          </a:bodyPr>
          <a:lstStyle/>
          <a:p>
            <a:r>
              <a:rPr lang="en-US" sz="1100" i="1" dirty="0"/>
              <a:t>B. Fulton et al. 2017</a:t>
            </a:r>
          </a:p>
          <a:p>
            <a:r>
              <a:rPr lang="en-US" sz="1100" i="1" dirty="0"/>
              <a:t>from Kepler data</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7036" y="4753863"/>
            <a:ext cx="4086284" cy="2043142"/>
          </a:xfrm>
          <a:prstGeom prst="rect">
            <a:avLst/>
          </a:prstGeom>
        </p:spPr>
      </p:pic>
      <p:sp>
        <p:nvSpPr>
          <p:cNvPr id="13" name="TextBox 12"/>
          <p:cNvSpPr txBox="1"/>
          <p:nvPr/>
        </p:nvSpPr>
        <p:spPr>
          <a:xfrm>
            <a:off x="9341030" y="4817161"/>
            <a:ext cx="1444842" cy="246221"/>
          </a:xfrm>
          <a:prstGeom prst="rect">
            <a:avLst/>
          </a:prstGeom>
          <a:noFill/>
        </p:spPr>
        <p:txBody>
          <a:bodyPr wrap="square" rtlCol="0">
            <a:spAutoFit/>
          </a:bodyPr>
          <a:lstStyle/>
          <a:p>
            <a:r>
              <a:rPr lang="en-US" sz="1000" i="1" dirty="0">
                <a:solidFill>
                  <a:schemeClr val="bg1"/>
                </a:solidFill>
              </a:rPr>
              <a:t>R. Hu et al. 2017</a:t>
            </a:r>
          </a:p>
        </p:txBody>
      </p:sp>
      <p:sp>
        <p:nvSpPr>
          <p:cNvPr id="15" name="TextBox 14"/>
          <p:cNvSpPr txBox="1"/>
          <p:nvPr/>
        </p:nvSpPr>
        <p:spPr>
          <a:xfrm>
            <a:off x="8781320" y="1142739"/>
            <a:ext cx="1479945" cy="553998"/>
          </a:xfrm>
          <a:prstGeom prst="rect">
            <a:avLst/>
          </a:prstGeom>
          <a:noFill/>
        </p:spPr>
        <p:txBody>
          <a:bodyPr wrap="square" rtlCol="0">
            <a:spAutoFit/>
          </a:bodyPr>
          <a:lstStyle/>
          <a:p>
            <a:r>
              <a:rPr lang="en-US" sz="1000" i="1" dirty="0">
                <a:solidFill>
                  <a:schemeClr val="bg1"/>
                </a:solidFill>
              </a:rPr>
              <a:t>Artist view. </a:t>
            </a:r>
          </a:p>
          <a:p>
            <a:r>
              <a:rPr lang="en-US" sz="1000" i="1" dirty="0">
                <a:solidFill>
                  <a:schemeClr val="bg1"/>
                </a:solidFill>
              </a:rPr>
              <a:t>Image Credit: NASA/Ames/JPL/Caltech</a:t>
            </a:r>
          </a:p>
        </p:txBody>
      </p:sp>
      <p:sp>
        <p:nvSpPr>
          <p:cNvPr id="16" name="TextBox 15"/>
          <p:cNvSpPr txBox="1"/>
          <p:nvPr/>
        </p:nvSpPr>
        <p:spPr>
          <a:xfrm>
            <a:off x="8312367" y="4316699"/>
            <a:ext cx="520943" cy="400110"/>
          </a:xfrm>
          <a:prstGeom prst="rect">
            <a:avLst/>
          </a:prstGeom>
          <a:noFill/>
        </p:spPr>
        <p:txBody>
          <a:bodyPr wrap="square" rtlCol="0">
            <a:spAutoFit/>
          </a:bodyPr>
          <a:lstStyle/>
          <a:p>
            <a:r>
              <a:rPr lang="en-US" sz="1000" b="1" dirty="0"/>
              <a:t>Super</a:t>
            </a:r>
          </a:p>
          <a:p>
            <a:r>
              <a:rPr lang="en-US" sz="1000" b="1" dirty="0"/>
              <a:t>Earths</a:t>
            </a:r>
          </a:p>
        </p:txBody>
      </p:sp>
      <p:sp>
        <p:nvSpPr>
          <p:cNvPr id="17" name="TextBox 16"/>
          <p:cNvSpPr txBox="1"/>
          <p:nvPr/>
        </p:nvSpPr>
        <p:spPr>
          <a:xfrm>
            <a:off x="8830665" y="4353753"/>
            <a:ext cx="716526" cy="400110"/>
          </a:xfrm>
          <a:prstGeom prst="rect">
            <a:avLst/>
          </a:prstGeom>
          <a:noFill/>
        </p:spPr>
        <p:txBody>
          <a:bodyPr wrap="square" rtlCol="0">
            <a:spAutoFit/>
          </a:bodyPr>
          <a:lstStyle/>
          <a:p>
            <a:r>
              <a:rPr lang="en-US" sz="1000" dirty="0"/>
              <a:t>   </a:t>
            </a:r>
            <a:r>
              <a:rPr lang="en-US" sz="1000" b="1" dirty="0"/>
              <a:t>Mini</a:t>
            </a:r>
          </a:p>
          <a:p>
            <a:r>
              <a:rPr lang="en-US" sz="1000" b="1" dirty="0" err="1"/>
              <a:t>Neptunes</a:t>
            </a:r>
            <a:endParaRPr lang="en-US" sz="1000" b="1" dirty="0"/>
          </a:p>
        </p:txBody>
      </p:sp>
    </p:spTree>
    <p:extLst>
      <p:ext uri="{BB962C8B-B14F-4D97-AF65-F5344CB8AC3E}">
        <p14:creationId xmlns:p14="http://schemas.microsoft.com/office/powerpoint/2010/main" val="422285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703"/>
            <a:ext cx="10515600" cy="1002463"/>
          </a:xfrm>
        </p:spPr>
        <p:txBody>
          <a:bodyPr>
            <a:normAutofit fontScale="90000"/>
          </a:bodyPr>
          <a:lstStyle/>
          <a:p>
            <a:r>
              <a:rPr lang="en-US" dirty="0"/>
              <a:t>Characterizing the Diversity of Exoplanets</a:t>
            </a:r>
          </a:p>
        </p:txBody>
      </p:sp>
      <p:sp>
        <p:nvSpPr>
          <p:cNvPr id="3" name="Slide Number Placeholder 2"/>
          <p:cNvSpPr>
            <a:spLocks noGrp="1"/>
          </p:cNvSpPr>
          <p:nvPr>
            <p:ph type="sldNum" sz="quarter" idx="12"/>
          </p:nvPr>
        </p:nvSpPr>
        <p:spPr/>
        <p:txBody>
          <a:bodyPr/>
          <a:lstStyle/>
          <a:p>
            <a:fld id="{5E164A39-9C7D-544F-B1E1-CE32ED2EFF3B}" type="slidenum">
              <a:rPr lang="en-US" smtClean="0"/>
              <a:t>37</a:t>
            </a:fld>
            <a:endParaRPr lang="en-US"/>
          </a:p>
        </p:txBody>
      </p:sp>
      <p:sp>
        <p:nvSpPr>
          <p:cNvPr id="4" name="TextBox 3"/>
          <p:cNvSpPr txBox="1"/>
          <p:nvPr/>
        </p:nvSpPr>
        <p:spPr>
          <a:xfrm>
            <a:off x="185083" y="856357"/>
            <a:ext cx="5594503" cy="6247864"/>
          </a:xfrm>
          <a:prstGeom prst="rect">
            <a:avLst/>
          </a:prstGeom>
          <a:noFill/>
        </p:spPr>
        <p:txBody>
          <a:bodyPr wrap="square" rtlCol="0">
            <a:spAutoFit/>
          </a:bodyPr>
          <a:lstStyle/>
          <a:p>
            <a:endParaRPr lang="en-US" sz="2000" dirty="0">
              <a:cs typeface="Arial"/>
            </a:endParaRPr>
          </a:p>
          <a:p>
            <a:pPr marL="342900" indent="-342900">
              <a:buFont typeface="Arial" charset="0"/>
              <a:buChar char="•"/>
            </a:pPr>
            <a:r>
              <a:rPr lang="en-US" sz="2000" dirty="0">
                <a:solidFill>
                  <a:srgbClr val="FF0000"/>
                </a:solidFill>
                <a:cs typeface="Arial"/>
              </a:rPr>
              <a:t>Atmospheric characterization requires access to a broad-range of wavelengths that overlaps with spectral features from key </a:t>
            </a:r>
            <a:r>
              <a:rPr lang="en-US" sz="2000" dirty="0" err="1">
                <a:solidFill>
                  <a:srgbClr val="FF0000"/>
                </a:solidFill>
                <a:cs typeface="Arial"/>
              </a:rPr>
              <a:t>atm</a:t>
            </a:r>
            <a:r>
              <a:rPr lang="en-US" sz="2000" dirty="0">
                <a:solidFill>
                  <a:srgbClr val="FF0000"/>
                </a:solidFill>
                <a:cs typeface="Arial"/>
              </a:rPr>
              <a:t> species</a:t>
            </a:r>
          </a:p>
          <a:p>
            <a:endParaRPr lang="en-US" sz="800" dirty="0">
              <a:cs typeface="Arial"/>
            </a:endParaRPr>
          </a:p>
          <a:p>
            <a:pPr marL="800100" lvl="1" indent="-342900">
              <a:buFont typeface="Courier New" charset="0"/>
              <a:buChar char="o"/>
            </a:pPr>
            <a:r>
              <a:rPr lang="en-US" sz="1600" i="1" dirty="0">
                <a:cs typeface="Arial"/>
              </a:rPr>
              <a:t>EGPs well modeled as being primary H</a:t>
            </a:r>
            <a:r>
              <a:rPr lang="en-US" sz="1600" i="1" baseline="-25000" dirty="0">
                <a:cs typeface="Arial"/>
              </a:rPr>
              <a:t>2</a:t>
            </a:r>
            <a:r>
              <a:rPr lang="en-US" sz="1600" i="1" dirty="0">
                <a:cs typeface="Arial"/>
              </a:rPr>
              <a:t> and He primary atmospheres</a:t>
            </a:r>
          </a:p>
          <a:p>
            <a:pPr lvl="1"/>
            <a:endParaRPr lang="en-US" sz="1600" i="1" dirty="0">
              <a:cs typeface="Arial"/>
            </a:endParaRPr>
          </a:p>
          <a:p>
            <a:pPr marL="800100" lvl="1" indent="-342900">
              <a:buFont typeface="Courier New" charset="0"/>
              <a:buChar char="o"/>
            </a:pPr>
            <a:r>
              <a:rPr lang="en-US" sz="1600" i="1" dirty="0">
                <a:cs typeface="Arial"/>
              </a:rPr>
              <a:t>A lot  more diversity of </a:t>
            </a:r>
            <a:r>
              <a:rPr lang="en-US" sz="1600" i="1" dirty="0" err="1">
                <a:cs typeface="Arial"/>
              </a:rPr>
              <a:t>atm</a:t>
            </a:r>
            <a:r>
              <a:rPr lang="en-US" sz="1600" i="1" dirty="0">
                <a:cs typeface="Arial"/>
              </a:rPr>
              <a:t> states and composition is expected for smaller planets having secondary atmospheres in many cases (</a:t>
            </a:r>
            <a:r>
              <a:rPr lang="en-US" sz="1600" i="1" dirty="0" err="1">
                <a:cs typeface="Arial"/>
              </a:rPr>
              <a:t>e.g</a:t>
            </a:r>
            <a:r>
              <a:rPr lang="en-US" sz="1600" i="1" dirty="0">
                <a:cs typeface="Arial"/>
              </a:rPr>
              <a:t> volatiles delivery through cometary bombardment, geological and even possible biological processes) –&gt; be ready for anything!</a:t>
            </a:r>
          </a:p>
          <a:p>
            <a:pPr lvl="1"/>
            <a:endParaRPr lang="en-US" sz="4000" dirty="0">
              <a:cs typeface="Arial"/>
            </a:endParaRPr>
          </a:p>
          <a:p>
            <a:pPr marL="342900" indent="-342900">
              <a:buFont typeface="Arial" charset="0"/>
              <a:buChar char="•"/>
            </a:pPr>
            <a:r>
              <a:rPr lang="en-US" sz="2000" dirty="0">
                <a:solidFill>
                  <a:srgbClr val="FF0000"/>
                </a:solidFill>
                <a:cs typeface="Arial"/>
              </a:rPr>
              <a:t>High interest of reflected light spectra:</a:t>
            </a:r>
          </a:p>
          <a:p>
            <a:endParaRPr lang="en-US" sz="800" dirty="0">
              <a:cs typeface="Arial"/>
            </a:endParaRPr>
          </a:p>
          <a:p>
            <a:pPr marL="800100" lvl="1" indent="-342900">
              <a:buFont typeface="Courier New" charset="0"/>
              <a:buChar char="o"/>
            </a:pPr>
            <a:r>
              <a:rPr lang="en-US" sz="1600" i="1" dirty="0"/>
              <a:t>Direct imaging, with its shorter, more direct path length probes deeper into a planetary atmosphere than the glancing path seen in transit transmission</a:t>
            </a:r>
          </a:p>
          <a:p>
            <a:pPr lvl="1"/>
            <a:endParaRPr lang="en-US" sz="1600" i="1" dirty="0"/>
          </a:p>
          <a:p>
            <a:pPr marL="800100" lvl="1" indent="-342900">
              <a:buFont typeface="Courier New" charset="0"/>
              <a:buChar char="o"/>
            </a:pPr>
            <a:r>
              <a:rPr lang="en-US" sz="1600" i="1" dirty="0"/>
              <a:t>Direct imaging therefore provides a superior opportunity to probe the bulk of the planetary </a:t>
            </a:r>
            <a:r>
              <a:rPr lang="en-US" sz="1600" i="1" dirty="0" err="1"/>
              <a:t>atm</a:t>
            </a:r>
            <a:endParaRPr lang="en-US" sz="1600" i="1" dirty="0"/>
          </a:p>
          <a:p>
            <a:pPr marL="342900" indent="-342900">
              <a:buFont typeface="Arial" charset="0"/>
              <a:buChar char="•"/>
            </a:pPr>
            <a:endParaRPr lang="en-US" sz="2000" dirty="0">
              <a:cs typeface="Arial"/>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6272213" y="1461305"/>
            <a:ext cx="5588214" cy="3163858"/>
          </a:xfrm>
          <a:prstGeom prst="rect">
            <a:avLst/>
          </a:prstGeom>
          <a:solidFill>
            <a:schemeClr val="bg1"/>
          </a:solidFill>
        </p:spPr>
      </p:pic>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6272213" y="1470368"/>
            <a:ext cx="5678782" cy="3250488"/>
          </a:xfrm>
          <a:prstGeom prst="rect">
            <a:avLst/>
          </a:prstGeom>
          <a:solidFill>
            <a:schemeClr val="bg1"/>
          </a:solidFill>
        </p:spPr>
      </p:pic>
      <p:pic>
        <p:nvPicPr>
          <p:cNvPr id="9" name="Picture 8"/>
          <p:cNvPicPr/>
          <p:nvPr/>
        </p:nvPicPr>
        <p:blipFill rotWithShape="1">
          <a:blip r:embed="rId5">
            <a:extLst>
              <a:ext uri="{28A0092B-C50C-407E-A947-70E740481C1C}">
                <a14:useLocalDpi xmlns:a14="http://schemas.microsoft.com/office/drawing/2010/main" val="0"/>
              </a:ext>
            </a:extLst>
          </a:blip>
          <a:srcRect l="1416" t="3633" r="1377" b="2543"/>
          <a:stretch/>
        </p:blipFill>
        <p:spPr bwMode="auto">
          <a:xfrm>
            <a:off x="6181645" y="1420979"/>
            <a:ext cx="5769350" cy="3422484"/>
          </a:xfrm>
          <a:prstGeom prst="rect">
            <a:avLst/>
          </a:prstGeom>
          <a:solidFill>
            <a:schemeClr val="bg1"/>
          </a:solidFill>
          <a:ln>
            <a:noFill/>
          </a:ln>
          <a:extLst>
            <a:ext uri="{53640926-AAD7-44D8-BBD7-CCE9431645EC}">
              <a14:shadowObscured xmlns:a14="http://schemas.microsoft.com/office/drawing/2010/main"/>
            </a:ext>
          </a:extLst>
        </p:spPr>
      </p:pic>
      <p:pic>
        <p:nvPicPr>
          <p:cNvPr id="12" name="Picture 11"/>
          <p:cNvPicPr/>
          <p:nvPr/>
        </p:nvPicPr>
        <p:blipFill>
          <a:blip r:embed="rId6">
            <a:extLst>
              <a:ext uri="{28A0092B-C50C-407E-A947-70E740481C1C}">
                <a14:useLocalDpi xmlns:a14="http://schemas.microsoft.com/office/drawing/2010/main" val="0"/>
              </a:ext>
            </a:extLst>
          </a:blip>
          <a:stretch>
            <a:fillRect/>
          </a:stretch>
        </p:blipFill>
        <p:spPr>
          <a:xfrm>
            <a:off x="5870154" y="1338697"/>
            <a:ext cx="6080841" cy="3676215"/>
          </a:xfrm>
          <a:prstGeom prst="rect">
            <a:avLst/>
          </a:prstGeom>
        </p:spPr>
      </p:pic>
      <p:sp>
        <p:nvSpPr>
          <p:cNvPr id="13" name="TextBox 12"/>
          <p:cNvSpPr txBox="1"/>
          <p:nvPr/>
        </p:nvSpPr>
        <p:spPr>
          <a:xfrm>
            <a:off x="6073126" y="5226203"/>
            <a:ext cx="6096000" cy="954107"/>
          </a:xfrm>
          <a:prstGeom prst="rect">
            <a:avLst/>
          </a:prstGeom>
          <a:noFill/>
        </p:spPr>
        <p:txBody>
          <a:bodyPr wrap="square" rtlCol="0">
            <a:spAutoFit/>
          </a:bodyPr>
          <a:lstStyle/>
          <a:p>
            <a:r>
              <a:rPr lang="en-US" sz="1400" i="1" dirty="0"/>
              <a:t>Spectra of different planet types at UV/ vis wavelengths. Realistic spectra for Mars (red) and Venus (yellow) are shown, and modeled spectra for an Earth-like planet with a 3 bar atmosphere (blue) and a cool Neptune-like planet (green) are also plotted. Credit: T.D. Robinson.</a:t>
            </a: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9586" y="878864"/>
            <a:ext cx="6216693" cy="5842000"/>
          </a:xfrm>
          <a:prstGeom prst="rect">
            <a:avLst/>
          </a:prstGeom>
        </p:spPr>
      </p:pic>
      <p:sp>
        <p:nvSpPr>
          <p:cNvPr id="6" name="TextBox 5"/>
          <p:cNvSpPr txBox="1"/>
          <p:nvPr/>
        </p:nvSpPr>
        <p:spPr>
          <a:xfrm>
            <a:off x="9115419" y="1338697"/>
            <a:ext cx="2573552" cy="584775"/>
          </a:xfrm>
          <a:prstGeom prst="rect">
            <a:avLst/>
          </a:prstGeom>
          <a:noFill/>
        </p:spPr>
        <p:txBody>
          <a:bodyPr wrap="square" rtlCol="0">
            <a:spAutoFit/>
          </a:bodyPr>
          <a:lstStyle/>
          <a:p>
            <a:pPr algn="ctr"/>
            <a:r>
              <a:rPr lang="en-US" sz="1600" i="1" dirty="0"/>
              <a:t>Model spectra of Mini </a:t>
            </a:r>
            <a:r>
              <a:rPr lang="en-US" sz="1600" i="1" dirty="0" err="1"/>
              <a:t>Neptunes</a:t>
            </a:r>
            <a:r>
              <a:rPr lang="en-US" sz="1600" i="1" dirty="0"/>
              <a:t> (C. Morley 2015)</a:t>
            </a:r>
          </a:p>
        </p:txBody>
      </p:sp>
    </p:spTree>
    <p:extLst>
      <p:ext uri="{BB962C8B-B14F-4D97-AF65-F5344CB8AC3E}">
        <p14:creationId xmlns:p14="http://schemas.microsoft.com/office/powerpoint/2010/main" val="130916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1" end="1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703"/>
            <a:ext cx="10515600" cy="1002463"/>
          </a:xfrm>
        </p:spPr>
        <p:txBody>
          <a:bodyPr>
            <a:normAutofit/>
          </a:bodyPr>
          <a:lstStyle/>
          <a:p>
            <a:r>
              <a:rPr lang="en-US" dirty="0"/>
              <a:t>Finding Habitable Worlds</a:t>
            </a:r>
          </a:p>
        </p:txBody>
      </p:sp>
      <p:sp>
        <p:nvSpPr>
          <p:cNvPr id="3" name="Slide Number Placeholder 2"/>
          <p:cNvSpPr>
            <a:spLocks noGrp="1"/>
          </p:cNvSpPr>
          <p:nvPr>
            <p:ph type="sldNum" sz="quarter" idx="12"/>
          </p:nvPr>
        </p:nvSpPr>
        <p:spPr/>
        <p:txBody>
          <a:bodyPr/>
          <a:lstStyle/>
          <a:p>
            <a:fld id="{5E164A39-9C7D-544F-B1E1-CE32ED2EFF3B}" type="slidenum">
              <a:rPr lang="en-US" smtClean="0"/>
              <a:t>38</a:t>
            </a:fld>
            <a:endParaRPr lang="en-US"/>
          </a:p>
        </p:txBody>
      </p:sp>
      <p:sp>
        <p:nvSpPr>
          <p:cNvPr id="4" name="TextBox 3"/>
          <p:cNvSpPr txBox="1"/>
          <p:nvPr/>
        </p:nvSpPr>
        <p:spPr>
          <a:xfrm>
            <a:off x="139814" y="772195"/>
            <a:ext cx="6116303" cy="3108543"/>
          </a:xfrm>
          <a:prstGeom prst="rect">
            <a:avLst/>
          </a:prstGeom>
          <a:noFill/>
        </p:spPr>
        <p:txBody>
          <a:bodyPr wrap="square" rtlCol="0">
            <a:spAutoFit/>
          </a:bodyPr>
          <a:lstStyle/>
          <a:p>
            <a:endParaRPr lang="en-US" sz="2000" dirty="0">
              <a:cs typeface="Arial"/>
            </a:endParaRPr>
          </a:p>
          <a:p>
            <a:pPr marL="342900" indent="-342900">
              <a:buFont typeface="Arial" charset="0"/>
              <a:buChar char="•"/>
            </a:pPr>
            <a:r>
              <a:rPr lang="en-US" dirty="0">
                <a:solidFill>
                  <a:srgbClr val="FF0000"/>
                </a:solidFill>
                <a:cs typeface="Arial"/>
              </a:rPr>
              <a:t>“Follow the water”: </a:t>
            </a:r>
          </a:p>
          <a:p>
            <a:pPr marL="800100" lvl="1" indent="-342900">
              <a:buFont typeface="Courier New" charset="0"/>
              <a:buChar char="o"/>
            </a:pPr>
            <a:r>
              <a:rPr lang="en-US" sz="1400" dirty="0"/>
              <a:t>Water is one of the few requirements shared by all life on Earth, </a:t>
            </a:r>
          </a:p>
          <a:p>
            <a:pPr marL="800100" lvl="1" indent="-342900">
              <a:buFont typeface="Courier New" charset="0"/>
              <a:buChar char="o"/>
            </a:pPr>
            <a:r>
              <a:rPr lang="en-US" sz="1400" dirty="0"/>
              <a:t>Search for exoplanets with global water reservoirs, ideally at the surface where biology might communicate with the planet’s atm.</a:t>
            </a:r>
          </a:p>
          <a:p>
            <a:pPr marL="800100" lvl="1" indent="-342900">
              <a:buFont typeface="Courier New" charset="0"/>
              <a:buChar char="o"/>
            </a:pPr>
            <a:r>
              <a:rPr lang="en-US" sz="1400" dirty="0"/>
              <a:t>Presence of liquid water oceans on exoplanets must be confirmed through direct imaging, photometry and spectroscopy. </a:t>
            </a:r>
          </a:p>
          <a:p>
            <a:pPr marL="800100" lvl="1" indent="-342900">
              <a:buFont typeface="Courier New" charset="0"/>
              <a:buChar char="o"/>
            </a:pPr>
            <a:r>
              <a:rPr lang="en-US" sz="1400" dirty="0"/>
              <a:t>Look for water vapor broad absorption features from 0.9 µm to 1.8 µm</a:t>
            </a:r>
          </a:p>
          <a:p>
            <a:pPr marL="800100" lvl="1" indent="-342900">
              <a:buFont typeface="Courier New" charset="0"/>
              <a:buChar char="o"/>
            </a:pPr>
            <a:r>
              <a:rPr lang="en-US" sz="1400" dirty="0"/>
              <a:t>Identifying liquid water oceans at the surface is another story:</a:t>
            </a:r>
          </a:p>
          <a:p>
            <a:pPr marL="1257300" lvl="2" indent="-342900">
              <a:buFont typeface="Courier New" charset="0"/>
              <a:buChar char="o"/>
            </a:pPr>
            <a:r>
              <a:rPr lang="en-US" sz="1400" dirty="0"/>
              <a:t>Requires phase dependent photometry to identify possible “glint” brightening effects or strongly polarized signal from ocean reflection</a:t>
            </a:r>
            <a:endParaRPr lang="en-US" sz="1200" dirty="0"/>
          </a:p>
          <a:p>
            <a:pPr marL="342900" indent="-342900">
              <a:buFont typeface="Arial" charset="0"/>
              <a:buChar char="•"/>
            </a:pPr>
            <a:endParaRPr lang="en-US" sz="1200" dirty="0"/>
          </a:p>
          <a:p>
            <a:pPr marL="342900" indent="-342900">
              <a:buFont typeface="Arial" charset="0"/>
              <a:buChar char="•"/>
            </a:pPr>
            <a:endParaRPr lang="en-US" sz="600" dirty="0">
              <a:cs typeface="Arial"/>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225" t="6993" r="18048" b="12924"/>
          <a:stretch/>
        </p:blipFill>
        <p:spPr bwMode="auto">
          <a:xfrm>
            <a:off x="6671564" y="1973850"/>
            <a:ext cx="5303166" cy="40695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2"/>
          <p:cNvSpPr txBox="1">
            <a:spLocks noChangeArrowheads="1"/>
          </p:cNvSpPr>
          <p:nvPr/>
        </p:nvSpPr>
        <p:spPr bwMode="auto">
          <a:xfrm>
            <a:off x="10332153" y="2361836"/>
            <a:ext cx="1873436" cy="685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36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36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36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36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36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36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36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36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3600">
                <a:solidFill>
                  <a:schemeClr val="tx1"/>
                </a:solidFill>
                <a:latin typeface="Calibri" charset="0"/>
                <a:ea typeface="ＭＳ Ｐゴシック" charset="0"/>
                <a:cs typeface="ＭＳ Ｐゴシック" charset="0"/>
              </a:defRPr>
            </a:lvl9pPr>
          </a:lstStyle>
          <a:p>
            <a:pPr>
              <a:defRPr/>
            </a:pPr>
            <a:r>
              <a:rPr lang="en-US" sz="1200" b="1" i="1" dirty="0"/>
              <a:t>Turnbull (2006)</a:t>
            </a:r>
          </a:p>
        </p:txBody>
      </p:sp>
      <p:sp>
        <p:nvSpPr>
          <p:cNvPr id="13" name="Rectangle 12"/>
          <p:cNvSpPr/>
          <p:nvPr/>
        </p:nvSpPr>
        <p:spPr>
          <a:xfrm>
            <a:off x="8914115" y="2627874"/>
            <a:ext cx="369115" cy="3028950"/>
          </a:xfrm>
          <a:prstGeom prst="rect">
            <a:avLst/>
          </a:prstGeom>
          <a:solidFill>
            <a:schemeClr val="accent1">
              <a:lumMod val="60000"/>
              <a:lumOff val="40000"/>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465118" y="2816201"/>
            <a:ext cx="369115" cy="2841676"/>
          </a:xfrm>
          <a:prstGeom prst="rect">
            <a:avLst/>
          </a:prstGeom>
          <a:solidFill>
            <a:schemeClr val="accent1">
              <a:lumMod val="60000"/>
              <a:lumOff val="40000"/>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134494" y="3110895"/>
            <a:ext cx="369115" cy="2555161"/>
          </a:xfrm>
          <a:prstGeom prst="rect">
            <a:avLst/>
          </a:prstGeom>
          <a:solidFill>
            <a:schemeClr val="accent1">
              <a:lumMod val="60000"/>
              <a:lumOff val="40000"/>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0972108" y="3482123"/>
            <a:ext cx="369115" cy="2179679"/>
          </a:xfrm>
          <a:prstGeom prst="rect">
            <a:avLst/>
          </a:prstGeom>
          <a:solidFill>
            <a:schemeClr val="accent1">
              <a:lumMod val="60000"/>
              <a:lumOff val="40000"/>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006" y="1863609"/>
            <a:ext cx="5692265" cy="429003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1716" y="2112368"/>
            <a:ext cx="2034415" cy="1125641"/>
          </a:xfrm>
          <a:prstGeom prst="rect">
            <a:avLst/>
          </a:prstGeom>
        </p:spPr>
      </p:pic>
      <p:sp>
        <p:nvSpPr>
          <p:cNvPr id="18" name="TextBox 17"/>
          <p:cNvSpPr txBox="1"/>
          <p:nvPr/>
        </p:nvSpPr>
        <p:spPr>
          <a:xfrm>
            <a:off x="7670939" y="5068957"/>
            <a:ext cx="3007532" cy="307777"/>
          </a:xfrm>
          <a:prstGeom prst="rect">
            <a:avLst/>
          </a:prstGeom>
          <a:noFill/>
        </p:spPr>
        <p:txBody>
          <a:bodyPr wrap="square" rtlCol="0">
            <a:spAutoFit/>
          </a:bodyPr>
          <a:lstStyle/>
          <a:p>
            <a:r>
              <a:rPr lang="en-US" sz="1400" b="1" i="1" dirty="0"/>
              <a:t>Glint Signature (T. Robinson) </a:t>
            </a:r>
          </a:p>
        </p:txBody>
      </p:sp>
      <p:sp>
        <p:nvSpPr>
          <p:cNvPr id="19" name="TextBox 18"/>
          <p:cNvSpPr txBox="1"/>
          <p:nvPr/>
        </p:nvSpPr>
        <p:spPr>
          <a:xfrm>
            <a:off x="139814" y="4237039"/>
            <a:ext cx="5708501" cy="2646878"/>
          </a:xfrm>
          <a:prstGeom prst="rect">
            <a:avLst/>
          </a:prstGeom>
          <a:noFill/>
        </p:spPr>
        <p:txBody>
          <a:bodyPr wrap="square" rtlCol="0">
            <a:spAutoFit/>
          </a:bodyPr>
          <a:lstStyle/>
          <a:p>
            <a:pPr marL="342900" lvl="1" indent="-342900">
              <a:buFont typeface="Arial" charset="0"/>
              <a:buChar char="•"/>
            </a:pPr>
            <a:r>
              <a:rPr lang="en-US" dirty="0">
                <a:solidFill>
                  <a:srgbClr val="FF0000"/>
                </a:solidFill>
              </a:rPr>
              <a:t>But habitability is much more complicated than just the presence/absence of oceans. </a:t>
            </a:r>
            <a:r>
              <a:rPr lang="en-US" sz="1600" dirty="0"/>
              <a:t>Finer assessment requires: </a:t>
            </a:r>
          </a:p>
          <a:p>
            <a:pPr marL="800100" lvl="2" indent="-342900">
              <a:buFont typeface="Courier New" charset="0"/>
              <a:buChar char="o"/>
            </a:pPr>
            <a:r>
              <a:rPr lang="en-US" sz="1400" dirty="0"/>
              <a:t>Characterization of star high energy radiation via UV observations of the host star (</a:t>
            </a:r>
            <a:r>
              <a:rPr lang="en-US" sz="1400" dirty="0" err="1"/>
              <a:t>HabEx</a:t>
            </a:r>
            <a:r>
              <a:rPr lang="en-US" sz="1400" dirty="0"/>
              <a:t> High Res UV spectrograph)</a:t>
            </a:r>
          </a:p>
          <a:p>
            <a:pPr marL="800100" lvl="1" indent="-342900">
              <a:buFont typeface="Courier New" charset="0"/>
              <a:buChar char="o"/>
            </a:pPr>
            <a:r>
              <a:rPr lang="en-US" sz="1400" dirty="0"/>
              <a:t>Inference of geological activity: search for combination of gases and aerosols in the planet’s atmosphere, particularly those related to volcanism</a:t>
            </a:r>
          </a:p>
          <a:p>
            <a:pPr marL="800100" lvl="1" indent="-342900">
              <a:buFont typeface="Courier New" charset="0"/>
              <a:buChar char="o"/>
            </a:pPr>
            <a:r>
              <a:rPr lang="en-US" sz="1400" dirty="0"/>
              <a:t>Assessment of surface climate (and its stability): </a:t>
            </a:r>
            <a:r>
              <a:rPr lang="en-US" sz="1400" dirty="0" err="1"/>
              <a:t>HabEx</a:t>
            </a:r>
            <a:r>
              <a:rPr lang="en-US" sz="1400" dirty="0"/>
              <a:t> should be able to detect all the major greenhouse gases active in the HZ:    CH</a:t>
            </a:r>
            <a:r>
              <a:rPr lang="en-US" sz="1400" baseline="-25000" dirty="0"/>
              <a:t>4</a:t>
            </a:r>
            <a:r>
              <a:rPr lang="en-US" sz="1400" dirty="0"/>
              <a:t>, CO</a:t>
            </a:r>
            <a:r>
              <a:rPr lang="en-US" sz="1400" baseline="-25000" dirty="0"/>
              <a:t>2</a:t>
            </a:r>
            <a:r>
              <a:rPr lang="en-US" sz="1400" dirty="0"/>
              <a:t>, H</a:t>
            </a:r>
            <a:r>
              <a:rPr lang="en-US" sz="1400" baseline="-25000" dirty="0"/>
              <a:t>2</a:t>
            </a:r>
            <a:r>
              <a:rPr lang="en-US" sz="1400" dirty="0"/>
              <a:t>O, SO</a:t>
            </a:r>
            <a:r>
              <a:rPr lang="en-US" sz="1400" baseline="-25000" dirty="0"/>
              <a:t>2</a:t>
            </a:r>
            <a:r>
              <a:rPr lang="en-US" sz="1400" dirty="0"/>
              <a:t>, and H</a:t>
            </a:r>
            <a:r>
              <a:rPr lang="en-US" sz="1400" baseline="-25000" dirty="0"/>
              <a:t>2</a:t>
            </a:r>
            <a:r>
              <a:rPr lang="en-US" sz="1400" dirty="0"/>
              <a:t>S. Plus detect clouds and aerosols. </a:t>
            </a:r>
          </a:p>
          <a:p>
            <a:endParaRPr lang="en-US" dirty="0"/>
          </a:p>
        </p:txBody>
      </p:sp>
    </p:spTree>
    <p:extLst>
      <p:ext uri="{BB962C8B-B14F-4D97-AF65-F5344CB8AC3E}">
        <p14:creationId xmlns:p14="http://schemas.microsoft.com/office/powerpoint/2010/main" val="181460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5" grpId="0" animBg="1"/>
      <p:bldP spid="16" grpId="0" animBg="1"/>
      <p:bldP spid="17" grpId="0" animBg="1"/>
      <p:bldP spid="18"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101" y="0"/>
            <a:ext cx="10515600" cy="1002463"/>
          </a:xfrm>
        </p:spPr>
        <p:txBody>
          <a:bodyPr>
            <a:noAutofit/>
          </a:bodyPr>
          <a:lstStyle/>
          <a:p>
            <a:r>
              <a:rPr lang="en-US" sz="3600" dirty="0"/>
              <a:t>Finding Life: the Search for</a:t>
            </a:r>
            <a:br>
              <a:rPr lang="en-US" sz="3600" dirty="0"/>
            </a:br>
            <a:r>
              <a:rPr lang="en-US" sz="3600" dirty="0"/>
              <a:t> Bio-signatures and their Context</a:t>
            </a:r>
          </a:p>
        </p:txBody>
      </p:sp>
      <p:sp>
        <p:nvSpPr>
          <p:cNvPr id="3" name="Slide Number Placeholder 2"/>
          <p:cNvSpPr>
            <a:spLocks noGrp="1"/>
          </p:cNvSpPr>
          <p:nvPr>
            <p:ph type="sldNum" sz="quarter" idx="12"/>
          </p:nvPr>
        </p:nvSpPr>
        <p:spPr/>
        <p:txBody>
          <a:bodyPr/>
          <a:lstStyle/>
          <a:p>
            <a:fld id="{5E164A39-9C7D-544F-B1E1-CE32ED2EFF3B}" type="slidenum">
              <a:rPr lang="en-US" smtClean="0"/>
              <a:t>39</a:t>
            </a:fld>
            <a:endParaRPr lang="en-US"/>
          </a:p>
        </p:txBody>
      </p:sp>
      <p:sp>
        <p:nvSpPr>
          <p:cNvPr id="4" name="TextBox 3"/>
          <p:cNvSpPr txBox="1"/>
          <p:nvPr/>
        </p:nvSpPr>
        <p:spPr>
          <a:xfrm>
            <a:off x="205465" y="1106765"/>
            <a:ext cx="6089308" cy="2154436"/>
          </a:xfrm>
          <a:prstGeom prst="rect">
            <a:avLst/>
          </a:prstGeom>
          <a:noFill/>
        </p:spPr>
        <p:txBody>
          <a:bodyPr wrap="square" rtlCol="0">
            <a:spAutoFit/>
          </a:bodyPr>
          <a:lstStyle/>
          <a:p>
            <a:pPr marL="342900" indent="-342900">
              <a:buFont typeface="Arial" charset="0"/>
              <a:buChar char="•"/>
            </a:pPr>
            <a:r>
              <a:rPr lang="en-US" dirty="0">
                <a:solidFill>
                  <a:srgbClr val="FF0000"/>
                </a:solidFill>
                <a:cs typeface="Arial"/>
              </a:rPr>
              <a:t>Identifying bio-signatures in "wet” Earth-sized planets: </a:t>
            </a:r>
          </a:p>
          <a:p>
            <a:pPr marL="800100" lvl="1" indent="-342900">
              <a:buFont typeface="Courier New" charset="0"/>
              <a:buChar char="o"/>
            </a:pPr>
            <a:r>
              <a:rPr lang="en-US" sz="1400" dirty="0"/>
              <a:t>The presence of an atmosphere can be inferred from Rayleigh scattering at &lt;600nm</a:t>
            </a:r>
          </a:p>
          <a:p>
            <a:pPr marL="800100" lvl="1" indent="-342900">
              <a:buFont typeface="Courier New" charset="0"/>
              <a:buChar char="o"/>
            </a:pPr>
            <a:r>
              <a:rPr lang="en-US" sz="1400" dirty="0"/>
              <a:t>Look for a possible red-edge due to vegetation at &gt; 700nm</a:t>
            </a:r>
          </a:p>
          <a:p>
            <a:pPr marL="800100" lvl="1" indent="-342900">
              <a:buFont typeface="Courier New" charset="0"/>
              <a:buChar char="o"/>
            </a:pPr>
            <a:r>
              <a:rPr lang="en-US" sz="1400" dirty="0"/>
              <a:t>Look for simultaneous absorption features of O</a:t>
            </a:r>
            <a:r>
              <a:rPr lang="en-US" sz="1400" baseline="-25000" dirty="0"/>
              <a:t>2</a:t>
            </a:r>
            <a:r>
              <a:rPr lang="en-US" sz="1400" dirty="0"/>
              <a:t> (690nm, 760nm),  and its photo-chemical byproduct O</a:t>
            </a:r>
            <a:r>
              <a:rPr lang="en-US" sz="1400" baseline="-25000" dirty="0"/>
              <a:t>3</a:t>
            </a:r>
            <a:r>
              <a:rPr lang="en-US" sz="1400" dirty="0"/>
              <a:t> (&lt;330nm, 580nm)</a:t>
            </a:r>
          </a:p>
          <a:p>
            <a:pPr marL="800100" lvl="1" indent="-342900">
              <a:buFont typeface="Courier New" charset="0"/>
              <a:buChar char="o"/>
            </a:pPr>
            <a:r>
              <a:rPr lang="en-US" sz="1400" dirty="0"/>
              <a:t>CH</a:t>
            </a:r>
            <a:r>
              <a:rPr lang="en-US" sz="1400" baseline="-25000" dirty="0"/>
              <a:t>4</a:t>
            </a:r>
            <a:r>
              <a:rPr lang="en-US" sz="1400" dirty="0"/>
              <a:t>? N</a:t>
            </a:r>
            <a:r>
              <a:rPr lang="en-US" sz="1400" baseline="-25000" dirty="0"/>
              <a:t>2</a:t>
            </a:r>
            <a:r>
              <a:rPr lang="en-US" sz="1400" dirty="0"/>
              <a:t>O?  S-based molecules? Other molecules? (</a:t>
            </a:r>
            <a:r>
              <a:rPr lang="en-US" sz="1400" dirty="0" err="1"/>
              <a:t>Seager</a:t>
            </a:r>
            <a:r>
              <a:rPr lang="en-US" sz="1400" dirty="0"/>
              <a:t> et al. work)</a:t>
            </a:r>
          </a:p>
          <a:p>
            <a:pPr marL="800100" lvl="1" indent="-342900">
              <a:buFont typeface="Courier New" charset="0"/>
              <a:buChar char="o"/>
            </a:pPr>
            <a:endParaRPr lang="en-US" sz="1400" dirty="0"/>
          </a:p>
          <a:p>
            <a:pPr marL="342900" indent="-342900">
              <a:buFont typeface="Arial" charset="0"/>
              <a:buChar char="•"/>
            </a:pPr>
            <a:endParaRPr lang="en-US" sz="1200" dirty="0"/>
          </a:p>
          <a:p>
            <a:pPr marL="342900" indent="-342900">
              <a:buFont typeface="Arial" charset="0"/>
              <a:buChar char="•"/>
            </a:pPr>
            <a:endParaRPr lang="en-US" sz="600" dirty="0">
              <a:cs typeface="Arial"/>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225" t="6993" r="18048" b="12924"/>
          <a:stretch/>
        </p:blipFill>
        <p:spPr bwMode="auto">
          <a:xfrm>
            <a:off x="6465644" y="2010748"/>
            <a:ext cx="5303166" cy="40695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ctangle 2"/>
          <p:cNvSpPr txBox="1">
            <a:spLocks noChangeArrowheads="1"/>
          </p:cNvSpPr>
          <p:nvPr/>
        </p:nvSpPr>
        <p:spPr bwMode="auto">
          <a:xfrm>
            <a:off x="6926376" y="4611092"/>
            <a:ext cx="1873436" cy="685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36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36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36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36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36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36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36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36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3600">
                <a:solidFill>
                  <a:schemeClr val="tx1"/>
                </a:solidFill>
                <a:latin typeface="Calibri" charset="0"/>
                <a:ea typeface="ＭＳ Ｐゴシック" charset="0"/>
                <a:cs typeface="ＭＳ Ｐゴシック" charset="0"/>
              </a:defRPr>
            </a:lvl9pPr>
          </a:lstStyle>
          <a:p>
            <a:pPr>
              <a:defRPr/>
            </a:pPr>
            <a:r>
              <a:rPr lang="en-US" sz="1200" b="1" i="1" dirty="0"/>
              <a:t>Turnbull (2006)</a:t>
            </a:r>
          </a:p>
        </p:txBody>
      </p:sp>
      <p:sp>
        <p:nvSpPr>
          <p:cNvPr id="6" name="TextBox 5"/>
          <p:cNvSpPr txBox="1"/>
          <p:nvPr/>
        </p:nvSpPr>
        <p:spPr>
          <a:xfrm>
            <a:off x="199669" y="2834844"/>
            <a:ext cx="5939409" cy="2646878"/>
          </a:xfrm>
          <a:prstGeom prst="rect">
            <a:avLst/>
          </a:prstGeom>
          <a:noFill/>
        </p:spPr>
        <p:txBody>
          <a:bodyPr wrap="square" rtlCol="0">
            <a:spAutoFit/>
          </a:bodyPr>
          <a:lstStyle/>
          <a:p>
            <a:pPr marL="285750" indent="-285750">
              <a:buFont typeface="Arial" charset="0"/>
              <a:buChar char="•"/>
            </a:pPr>
            <a:r>
              <a:rPr lang="en-US" dirty="0">
                <a:solidFill>
                  <a:srgbClr val="FF0000"/>
                </a:solidFill>
              </a:rPr>
              <a:t> Putting bio-signatures in context </a:t>
            </a:r>
            <a:r>
              <a:rPr lang="en-US" sz="1400" dirty="0">
                <a:solidFill>
                  <a:srgbClr val="FF0000"/>
                </a:solidFill>
              </a:rPr>
              <a:t>(constraining the O/H ratio):</a:t>
            </a:r>
          </a:p>
          <a:p>
            <a:pPr marL="742950" lvl="1" indent="-285750">
              <a:buFont typeface="Courier New" charset="0"/>
              <a:buChar char="o"/>
            </a:pPr>
            <a:r>
              <a:rPr lang="en-US" sz="1400" dirty="0"/>
              <a:t>Look for signs that these gases were created by abiotic processes: CO</a:t>
            </a:r>
            <a:r>
              <a:rPr lang="en-US" sz="1400" baseline="-25000" dirty="0"/>
              <a:t>2 </a:t>
            </a:r>
            <a:r>
              <a:rPr lang="en-US" sz="1400" dirty="0"/>
              <a:t>(1.59 </a:t>
            </a:r>
            <a:r>
              <a:rPr lang="en-US" sz="1400" dirty="0">
                <a:latin typeface="Symbol" charset="2"/>
                <a:ea typeface="Symbol" charset="2"/>
                <a:cs typeface="Symbol" charset="2"/>
              </a:rPr>
              <a:t>m</a:t>
            </a:r>
            <a:r>
              <a:rPr lang="en-US" sz="1400" dirty="0"/>
              <a:t>m), CO, O</a:t>
            </a:r>
            <a:r>
              <a:rPr lang="en-US" sz="1400" baseline="-25000" dirty="0"/>
              <a:t>4</a:t>
            </a:r>
            <a:r>
              <a:rPr lang="en-US" sz="1400" dirty="0"/>
              <a:t> (580nm) features. Will only detect at &gt;&gt; Earth level though (TBR)</a:t>
            </a:r>
          </a:p>
          <a:p>
            <a:pPr marL="742950" lvl="1" indent="-285750">
              <a:buFont typeface="Courier New" charset="0"/>
              <a:buChar char="o"/>
            </a:pPr>
            <a:r>
              <a:rPr lang="en-US" sz="1400" dirty="0"/>
              <a:t>Characterize UV radiation from exoplanet host star (H-escape)</a:t>
            </a:r>
          </a:p>
          <a:p>
            <a:pPr marL="742950" lvl="1" indent="-285750">
              <a:buFont typeface="Courier New" charset="0"/>
              <a:buChar char="o"/>
            </a:pPr>
            <a:r>
              <a:rPr lang="en-US" sz="1400" dirty="0"/>
              <a:t>Look for secondary features inconsistent with abiotic processes: CH</a:t>
            </a:r>
            <a:r>
              <a:rPr lang="en-US" sz="1400" baseline="-25000" dirty="0"/>
              <a:t>4</a:t>
            </a:r>
            <a:r>
              <a:rPr lang="en-US" sz="1400" dirty="0"/>
              <a:t> (e.g. 1.69 </a:t>
            </a:r>
            <a:r>
              <a:rPr lang="en-US" sz="1400" dirty="0">
                <a:latin typeface="Symbol" charset="2"/>
                <a:ea typeface="Symbol" charset="2"/>
                <a:cs typeface="Symbol" charset="2"/>
              </a:rPr>
              <a:t>m</a:t>
            </a:r>
            <a:r>
              <a:rPr lang="en-US" sz="1400" dirty="0"/>
              <a:t>m feature and weaker visible features). Will only detect at &gt;&gt; Earth level though (TBR)</a:t>
            </a:r>
          </a:p>
          <a:p>
            <a:pPr marL="742950" lvl="1" indent="-285750">
              <a:buFont typeface="Courier New" charset="0"/>
              <a:buChar char="o"/>
            </a:pPr>
            <a:endParaRPr lang="en-US" sz="1400" dirty="0"/>
          </a:p>
          <a:p>
            <a:pPr lvl="1"/>
            <a:endParaRPr lang="en-US" dirty="0"/>
          </a:p>
          <a:p>
            <a:endParaRPr lang="en-US" dirty="0"/>
          </a:p>
        </p:txBody>
      </p:sp>
      <p:sp>
        <p:nvSpPr>
          <p:cNvPr id="8" name="TextBox 7"/>
          <p:cNvSpPr txBox="1"/>
          <p:nvPr/>
        </p:nvSpPr>
        <p:spPr>
          <a:xfrm>
            <a:off x="184492" y="4765119"/>
            <a:ext cx="5695608" cy="1877437"/>
          </a:xfrm>
          <a:prstGeom prst="rect">
            <a:avLst/>
          </a:prstGeom>
          <a:noFill/>
        </p:spPr>
        <p:txBody>
          <a:bodyPr wrap="square" rtlCol="0">
            <a:spAutoFit/>
          </a:bodyPr>
          <a:lstStyle/>
          <a:p>
            <a:pPr marL="285750" indent="-285750">
              <a:buFont typeface="Arial" charset="0"/>
              <a:buChar char="•"/>
            </a:pPr>
            <a:r>
              <a:rPr lang="en-US" dirty="0">
                <a:solidFill>
                  <a:srgbClr val="FF0000"/>
                </a:solidFill>
              </a:rPr>
              <a:t>Spectral Characterization requirements</a:t>
            </a:r>
          </a:p>
          <a:p>
            <a:pPr marL="742950" lvl="1" indent="-285750">
              <a:buFont typeface="Courier New" charset="0"/>
              <a:buChar char="o"/>
            </a:pPr>
            <a:r>
              <a:rPr lang="en-US" sz="1400" dirty="0"/>
              <a:t>Wavelength range shall at least encompass 300 to 1000nm        (O</a:t>
            </a:r>
            <a:r>
              <a:rPr lang="en-US" sz="1400" baseline="-25000" dirty="0"/>
              <a:t>3</a:t>
            </a:r>
            <a:r>
              <a:rPr lang="en-US" sz="1400" dirty="0"/>
              <a:t> cut-off, Rayleigh scattering, O2, broad H2O features) </a:t>
            </a:r>
          </a:p>
          <a:p>
            <a:pPr marL="742950" lvl="1" indent="-285750">
              <a:buFont typeface="Courier New" charset="0"/>
              <a:buChar char="o"/>
            </a:pPr>
            <a:r>
              <a:rPr lang="en-US" sz="1400" dirty="0"/>
              <a:t>Extension to near IR (CO</a:t>
            </a:r>
            <a:r>
              <a:rPr lang="en-US" sz="1400" baseline="-25000" dirty="0"/>
              <a:t>2</a:t>
            </a:r>
            <a:r>
              <a:rPr lang="en-US" sz="1400" dirty="0"/>
              <a:t>, CH</a:t>
            </a:r>
            <a:r>
              <a:rPr lang="en-US" sz="1400" baseline="-25000" dirty="0"/>
              <a:t>4</a:t>
            </a:r>
            <a:r>
              <a:rPr lang="en-US" sz="1400" dirty="0"/>
              <a:t>, CO): at least up to 1.8 </a:t>
            </a:r>
            <a:r>
              <a:rPr lang="en-US" sz="1400" dirty="0">
                <a:latin typeface="Symbol" charset="2"/>
                <a:ea typeface="Symbol" charset="2"/>
                <a:cs typeface="Symbol" charset="2"/>
              </a:rPr>
              <a:t>m</a:t>
            </a:r>
            <a:r>
              <a:rPr lang="en-US" sz="1400" dirty="0"/>
              <a:t>m</a:t>
            </a:r>
          </a:p>
          <a:p>
            <a:pPr marL="742950" lvl="1" indent="-285750">
              <a:buFont typeface="Courier New" charset="0"/>
              <a:buChar char="o"/>
            </a:pPr>
            <a:r>
              <a:rPr lang="en-US" sz="1400" dirty="0"/>
              <a:t>Extension to near UV (O</a:t>
            </a:r>
            <a:r>
              <a:rPr lang="en-US" sz="1400" baseline="-25000" dirty="0"/>
              <a:t>3</a:t>
            </a:r>
            <a:r>
              <a:rPr lang="en-US" sz="1400" dirty="0"/>
              <a:t> cutoff vs SO</a:t>
            </a:r>
            <a:r>
              <a:rPr lang="en-US" sz="1400" baseline="-25000" dirty="0"/>
              <a:t>2</a:t>
            </a:r>
            <a:r>
              <a:rPr lang="en-US" sz="1400" dirty="0"/>
              <a:t> cutoff seen in Venus): at least down to 240nm</a:t>
            </a:r>
          </a:p>
          <a:p>
            <a:pPr marL="742950" lvl="1" indent="-285750">
              <a:buFont typeface="Courier New" charset="0"/>
              <a:buChar char="o"/>
            </a:pPr>
            <a:r>
              <a:rPr lang="en-US" sz="1400" dirty="0"/>
              <a:t>R&gt;5 in the near UV, R&gt;70 in the visible (O</a:t>
            </a:r>
            <a:r>
              <a:rPr lang="en-US" sz="1400" baseline="-25000" dirty="0"/>
              <a:t>2</a:t>
            </a:r>
            <a:r>
              <a:rPr lang="en-US" sz="1400" dirty="0"/>
              <a:t>), R&gt;20 in the near IR (CH</a:t>
            </a:r>
            <a:r>
              <a:rPr lang="en-US" sz="1400" baseline="-25000" dirty="0"/>
              <a:t>4</a:t>
            </a:r>
            <a:r>
              <a:rPr lang="en-US" sz="1400" dirty="0"/>
              <a:t>, CO</a:t>
            </a:r>
            <a:r>
              <a:rPr lang="en-US" sz="1400" baseline="-25000" dirty="0"/>
              <a:t>2</a:t>
            </a:r>
            <a:r>
              <a:rPr lang="en-US" sz="1400" dirty="0"/>
              <a:t> and overlaps)</a:t>
            </a:r>
          </a:p>
        </p:txBody>
      </p:sp>
    </p:spTree>
    <p:extLst>
      <p:ext uri="{BB962C8B-B14F-4D97-AF65-F5344CB8AC3E}">
        <p14:creationId xmlns:p14="http://schemas.microsoft.com/office/powerpoint/2010/main" val="302362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343101" y="82774"/>
            <a:ext cx="8707500" cy="1152394"/>
          </a:xfrm>
        </p:spPr>
        <p:txBody>
          <a:bodyPr>
            <a:normAutofit/>
          </a:bodyPr>
          <a:lstStyle/>
          <a:p>
            <a:r>
              <a:rPr lang="en-US" sz="6000" i="1" dirty="0">
                <a:solidFill>
                  <a:srgbClr val="00B050"/>
                </a:solidFill>
                <a:latin typeface="Calibri" charset="0"/>
                <a:ea typeface="Calibri" charset="0"/>
                <a:cs typeface="Calibri" charset="0"/>
              </a:rPr>
              <a:t>STDT</a:t>
            </a:r>
          </a:p>
        </p:txBody>
      </p:sp>
      <p:sp>
        <p:nvSpPr>
          <p:cNvPr id="2" name="Slide Number Placeholder 1">
            <a:extLst>
              <a:ext uri="{FF2B5EF4-FFF2-40B4-BE49-F238E27FC236}">
                <a16:creationId xmlns:a16="http://schemas.microsoft.com/office/drawing/2014/main" id="{765AEB53-89D0-FE4A-A131-55FB466197A4}"/>
              </a:ext>
            </a:extLst>
          </p:cNvPr>
          <p:cNvSpPr>
            <a:spLocks noGrp="1"/>
          </p:cNvSpPr>
          <p:nvPr>
            <p:ph type="sldNum" sz="quarter" idx="12"/>
          </p:nvPr>
        </p:nvSpPr>
        <p:spPr>
          <a:xfrm>
            <a:off x="9285591" y="6510844"/>
            <a:ext cx="2743200" cy="365125"/>
          </a:xfrm>
        </p:spPr>
        <p:txBody>
          <a:bodyPr/>
          <a:lstStyle/>
          <a:p>
            <a:fld id="{671412FD-015B-EC49-BFCB-F5CA98BAD0C5}" type="slidenum">
              <a:rPr lang="en-US" smtClean="0"/>
              <a:t>4</a:t>
            </a:fld>
            <a:endParaRPr lang="en-US"/>
          </a:p>
        </p:txBody>
      </p:sp>
      <p:pic>
        <p:nvPicPr>
          <p:cNvPr id="7" name="Picture 6" descr="STDT-pic-May2016_cropped.jpg">
            <a:extLst>
              <a:ext uri="{FF2B5EF4-FFF2-40B4-BE49-F238E27FC236}">
                <a16:creationId xmlns:a16="http://schemas.microsoft.com/office/drawing/2014/main" id="{9F24607F-15AC-AC45-8EEE-A16E0FD00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508" y="1150859"/>
            <a:ext cx="8107676" cy="3576379"/>
          </a:xfrm>
          <a:prstGeom prst="rect">
            <a:avLst/>
          </a:prstGeom>
        </p:spPr>
      </p:pic>
      <p:pic>
        <p:nvPicPr>
          <p:cNvPr id="8" name="Picture 7" descr="habex.jpg">
            <a:extLst>
              <a:ext uri="{FF2B5EF4-FFF2-40B4-BE49-F238E27FC236}">
                <a16:creationId xmlns:a16="http://schemas.microsoft.com/office/drawing/2014/main" id="{FD2C0CC7-93CE-A94A-8B22-69E026B53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349" y="4727238"/>
            <a:ext cx="9144000" cy="648511"/>
          </a:xfrm>
          <a:prstGeom prst="rect">
            <a:avLst/>
          </a:prstGeom>
        </p:spPr>
      </p:pic>
      <p:sp>
        <p:nvSpPr>
          <p:cNvPr id="9" name="TextBox 8">
            <a:extLst>
              <a:ext uri="{FF2B5EF4-FFF2-40B4-BE49-F238E27FC236}">
                <a16:creationId xmlns:a16="http://schemas.microsoft.com/office/drawing/2014/main" id="{FFB8F193-F226-534C-B470-AFF195D2308E}"/>
              </a:ext>
            </a:extLst>
          </p:cNvPr>
          <p:cNvSpPr txBox="1"/>
          <p:nvPr/>
        </p:nvSpPr>
        <p:spPr>
          <a:xfrm>
            <a:off x="1461002" y="6502759"/>
            <a:ext cx="10895798" cy="338554"/>
          </a:xfrm>
          <a:prstGeom prst="rect">
            <a:avLst/>
          </a:prstGeom>
          <a:noFill/>
        </p:spPr>
        <p:txBody>
          <a:bodyPr wrap="square" rtlCol="0">
            <a:spAutoFit/>
          </a:bodyPr>
          <a:lstStyle/>
          <a:p>
            <a:pPr algn="ctr"/>
            <a:r>
              <a:rPr lang="en-US" sz="1600" b="1" dirty="0">
                <a:solidFill>
                  <a:srgbClr val="FFC000"/>
                </a:solidFill>
              </a:rPr>
              <a:t>19 STDT Members                                                  6 International Observers (ESA, JAXA, DLR, CNES,  CSA, SRON)</a:t>
            </a:r>
          </a:p>
        </p:txBody>
      </p:sp>
      <p:pic>
        <p:nvPicPr>
          <p:cNvPr id="35" name="Picture 34">
            <a:extLst>
              <a:ext uri="{FF2B5EF4-FFF2-40B4-BE49-F238E27FC236}">
                <a16:creationId xmlns:a16="http://schemas.microsoft.com/office/drawing/2014/main" id="{D74A602F-339E-B547-AAFC-EFC4584CE01B}"/>
              </a:ext>
            </a:extLst>
          </p:cNvPr>
          <p:cNvPicPr>
            <a:picLocks noChangeAspect="1"/>
          </p:cNvPicPr>
          <p:nvPr/>
        </p:nvPicPr>
        <p:blipFill>
          <a:blip r:embed="rId5"/>
          <a:stretch>
            <a:fillRect/>
          </a:stretch>
        </p:blipFill>
        <p:spPr>
          <a:xfrm>
            <a:off x="420641" y="5518983"/>
            <a:ext cx="642206" cy="973894"/>
          </a:xfrm>
          <a:prstGeom prst="rect">
            <a:avLst/>
          </a:prstGeom>
        </p:spPr>
      </p:pic>
      <p:pic>
        <p:nvPicPr>
          <p:cNvPr id="37" name="Picture 36">
            <a:extLst>
              <a:ext uri="{FF2B5EF4-FFF2-40B4-BE49-F238E27FC236}">
                <a16:creationId xmlns:a16="http://schemas.microsoft.com/office/drawing/2014/main" id="{83BF32F1-E57D-1E4B-8470-C31B7CA1636B}"/>
              </a:ext>
            </a:extLst>
          </p:cNvPr>
          <p:cNvPicPr>
            <a:picLocks noChangeAspect="1"/>
          </p:cNvPicPr>
          <p:nvPr/>
        </p:nvPicPr>
        <p:blipFill>
          <a:blip r:embed="rId6"/>
          <a:stretch>
            <a:fillRect/>
          </a:stretch>
        </p:blipFill>
        <p:spPr>
          <a:xfrm>
            <a:off x="1157695" y="5512764"/>
            <a:ext cx="736984" cy="980113"/>
          </a:xfrm>
          <a:prstGeom prst="rect">
            <a:avLst/>
          </a:prstGeom>
        </p:spPr>
      </p:pic>
      <p:pic>
        <p:nvPicPr>
          <p:cNvPr id="39" name="Picture 38">
            <a:extLst>
              <a:ext uri="{FF2B5EF4-FFF2-40B4-BE49-F238E27FC236}">
                <a16:creationId xmlns:a16="http://schemas.microsoft.com/office/drawing/2014/main" id="{7993286A-733D-4D4C-9841-0FF46E3D9A10}"/>
              </a:ext>
            </a:extLst>
          </p:cNvPr>
          <p:cNvPicPr>
            <a:picLocks noChangeAspect="1"/>
          </p:cNvPicPr>
          <p:nvPr/>
        </p:nvPicPr>
        <p:blipFill>
          <a:blip r:embed="rId7"/>
          <a:stretch>
            <a:fillRect/>
          </a:stretch>
        </p:blipFill>
        <p:spPr>
          <a:xfrm>
            <a:off x="1969095" y="5509628"/>
            <a:ext cx="810880" cy="983015"/>
          </a:xfrm>
          <a:prstGeom prst="rect">
            <a:avLst/>
          </a:prstGeom>
        </p:spPr>
      </p:pic>
      <p:pic>
        <p:nvPicPr>
          <p:cNvPr id="41" name="Picture 40">
            <a:extLst>
              <a:ext uri="{FF2B5EF4-FFF2-40B4-BE49-F238E27FC236}">
                <a16:creationId xmlns:a16="http://schemas.microsoft.com/office/drawing/2014/main" id="{BD4C5744-2869-024A-BC49-8DA414564407}"/>
              </a:ext>
            </a:extLst>
          </p:cNvPr>
          <p:cNvPicPr>
            <a:picLocks noChangeAspect="1"/>
          </p:cNvPicPr>
          <p:nvPr/>
        </p:nvPicPr>
        <p:blipFill>
          <a:blip r:embed="rId8"/>
          <a:stretch>
            <a:fillRect/>
          </a:stretch>
        </p:blipFill>
        <p:spPr>
          <a:xfrm>
            <a:off x="2864019" y="5518983"/>
            <a:ext cx="1031190" cy="983015"/>
          </a:xfrm>
          <a:prstGeom prst="rect">
            <a:avLst/>
          </a:prstGeom>
        </p:spPr>
      </p:pic>
      <p:pic>
        <p:nvPicPr>
          <p:cNvPr id="43" name="Picture 42">
            <a:extLst>
              <a:ext uri="{FF2B5EF4-FFF2-40B4-BE49-F238E27FC236}">
                <a16:creationId xmlns:a16="http://schemas.microsoft.com/office/drawing/2014/main" id="{F2E3A772-66A5-E147-8917-F39D637DF5AD}"/>
              </a:ext>
            </a:extLst>
          </p:cNvPr>
          <p:cNvPicPr>
            <a:picLocks noChangeAspect="1"/>
          </p:cNvPicPr>
          <p:nvPr/>
        </p:nvPicPr>
        <p:blipFill>
          <a:blip r:embed="rId9"/>
          <a:stretch>
            <a:fillRect/>
          </a:stretch>
        </p:blipFill>
        <p:spPr>
          <a:xfrm>
            <a:off x="3973013" y="5518983"/>
            <a:ext cx="989664" cy="973660"/>
          </a:xfrm>
          <a:prstGeom prst="rect">
            <a:avLst/>
          </a:prstGeom>
        </p:spPr>
      </p:pic>
      <p:pic>
        <p:nvPicPr>
          <p:cNvPr id="45" name="Picture 44">
            <a:extLst>
              <a:ext uri="{FF2B5EF4-FFF2-40B4-BE49-F238E27FC236}">
                <a16:creationId xmlns:a16="http://schemas.microsoft.com/office/drawing/2014/main" id="{FF7C1D52-311A-BD49-A37B-A72030746494}"/>
              </a:ext>
            </a:extLst>
          </p:cNvPr>
          <p:cNvPicPr>
            <a:picLocks noChangeAspect="1"/>
          </p:cNvPicPr>
          <p:nvPr/>
        </p:nvPicPr>
        <p:blipFill>
          <a:blip r:embed="rId10"/>
          <a:stretch>
            <a:fillRect/>
          </a:stretch>
        </p:blipFill>
        <p:spPr>
          <a:xfrm>
            <a:off x="5023642" y="5518983"/>
            <a:ext cx="870690" cy="973660"/>
          </a:xfrm>
          <a:prstGeom prst="rect">
            <a:avLst/>
          </a:prstGeom>
        </p:spPr>
      </p:pic>
      <p:pic>
        <p:nvPicPr>
          <p:cNvPr id="47" name="Picture 46">
            <a:extLst>
              <a:ext uri="{FF2B5EF4-FFF2-40B4-BE49-F238E27FC236}">
                <a16:creationId xmlns:a16="http://schemas.microsoft.com/office/drawing/2014/main" id="{470B3DB8-1CCA-654F-8713-C75A52EA326A}"/>
              </a:ext>
            </a:extLst>
          </p:cNvPr>
          <p:cNvPicPr>
            <a:picLocks noChangeAspect="1"/>
          </p:cNvPicPr>
          <p:nvPr/>
        </p:nvPicPr>
        <p:blipFill>
          <a:blip r:embed="rId11"/>
          <a:stretch>
            <a:fillRect/>
          </a:stretch>
        </p:blipFill>
        <p:spPr>
          <a:xfrm>
            <a:off x="10781159" y="5524317"/>
            <a:ext cx="956678" cy="956678"/>
          </a:xfrm>
          <a:prstGeom prst="rect">
            <a:avLst/>
          </a:prstGeom>
        </p:spPr>
      </p:pic>
      <p:pic>
        <p:nvPicPr>
          <p:cNvPr id="49" name="Picture 48">
            <a:extLst>
              <a:ext uri="{FF2B5EF4-FFF2-40B4-BE49-F238E27FC236}">
                <a16:creationId xmlns:a16="http://schemas.microsoft.com/office/drawing/2014/main" id="{26645512-3F61-0046-955E-4271C2C2FE30}"/>
              </a:ext>
            </a:extLst>
          </p:cNvPr>
          <p:cNvPicPr>
            <a:picLocks noChangeAspect="1"/>
          </p:cNvPicPr>
          <p:nvPr/>
        </p:nvPicPr>
        <p:blipFill>
          <a:blip r:embed="rId12"/>
          <a:stretch>
            <a:fillRect/>
          </a:stretch>
        </p:blipFill>
        <p:spPr>
          <a:xfrm>
            <a:off x="9723738" y="5509628"/>
            <a:ext cx="1016654" cy="983015"/>
          </a:xfrm>
          <a:prstGeom prst="rect">
            <a:avLst/>
          </a:prstGeom>
        </p:spPr>
      </p:pic>
      <p:pic>
        <p:nvPicPr>
          <p:cNvPr id="51" name="Picture 50">
            <a:extLst>
              <a:ext uri="{FF2B5EF4-FFF2-40B4-BE49-F238E27FC236}">
                <a16:creationId xmlns:a16="http://schemas.microsoft.com/office/drawing/2014/main" id="{DF969437-1222-B043-B1A5-CE0349012235}"/>
              </a:ext>
            </a:extLst>
          </p:cNvPr>
          <p:cNvPicPr>
            <a:picLocks noChangeAspect="1"/>
          </p:cNvPicPr>
          <p:nvPr/>
        </p:nvPicPr>
        <p:blipFill>
          <a:blip r:embed="rId13"/>
          <a:stretch>
            <a:fillRect/>
          </a:stretch>
        </p:blipFill>
        <p:spPr>
          <a:xfrm>
            <a:off x="8780411" y="5555142"/>
            <a:ext cx="943326" cy="943326"/>
          </a:xfrm>
          <a:prstGeom prst="rect">
            <a:avLst/>
          </a:prstGeom>
        </p:spPr>
      </p:pic>
      <p:pic>
        <p:nvPicPr>
          <p:cNvPr id="53" name="Picture 52">
            <a:extLst>
              <a:ext uri="{FF2B5EF4-FFF2-40B4-BE49-F238E27FC236}">
                <a16:creationId xmlns:a16="http://schemas.microsoft.com/office/drawing/2014/main" id="{CD3D117A-35D4-8748-A0A9-D4872659F62C}"/>
              </a:ext>
            </a:extLst>
          </p:cNvPr>
          <p:cNvPicPr>
            <a:picLocks noChangeAspect="1"/>
          </p:cNvPicPr>
          <p:nvPr/>
        </p:nvPicPr>
        <p:blipFill>
          <a:blip r:embed="rId14"/>
          <a:stretch>
            <a:fillRect/>
          </a:stretch>
        </p:blipFill>
        <p:spPr>
          <a:xfrm>
            <a:off x="6578366" y="5518983"/>
            <a:ext cx="666004" cy="995094"/>
          </a:xfrm>
          <a:prstGeom prst="rect">
            <a:avLst/>
          </a:prstGeom>
        </p:spPr>
      </p:pic>
      <p:pic>
        <p:nvPicPr>
          <p:cNvPr id="55" name="Picture 54">
            <a:extLst>
              <a:ext uri="{FF2B5EF4-FFF2-40B4-BE49-F238E27FC236}">
                <a16:creationId xmlns:a16="http://schemas.microsoft.com/office/drawing/2014/main" id="{9BF5AD41-8130-5147-94AA-4BD11F145BEC}"/>
              </a:ext>
            </a:extLst>
          </p:cNvPr>
          <p:cNvPicPr>
            <a:picLocks/>
          </p:cNvPicPr>
          <p:nvPr/>
        </p:nvPicPr>
        <p:blipFill>
          <a:blip r:embed="rId15"/>
          <a:stretch>
            <a:fillRect/>
          </a:stretch>
        </p:blipFill>
        <p:spPr>
          <a:xfrm>
            <a:off x="8011466" y="5527100"/>
            <a:ext cx="724160" cy="978408"/>
          </a:xfrm>
          <a:prstGeom prst="rect">
            <a:avLst/>
          </a:prstGeom>
        </p:spPr>
      </p:pic>
      <p:pic>
        <p:nvPicPr>
          <p:cNvPr id="57" name="Picture 56">
            <a:extLst>
              <a:ext uri="{FF2B5EF4-FFF2-40B4-BE49-F238E27FC236}">
                <a16:creationId xmlns:a16="http://schemas.microsoft.com/office/drawing/2014/main" id="{0CF57C93-A927-3A45-AB0D-C3F35A8D9409}"/>
              </a:ext>
            </a:extLst>
          </p:cNvPr>
          <p:cNvPicPr>
            <a:picLocks noChangeAspect="1"/>
          </p:cNvPicPr>
          <p:nvPr/>
        </p:nvPicPr>
        <p:blipFill>
          <a:blip r:embed="rId16"/>
          <a:stretch>
            <a:fillRect/>
          </a:stretch>
        </p:blipFill>
        <p:spPr>
          <a:xfrm>
            <a:off x="7301989" y="5518983"/>
            <a:ext cx="646866" cy="991861"/>
          </a:xfrm>
          <a:prstGeom prst="rect">
            <a:avLst/>
          </a:prstGeom>
        </p:spPr>
      </p:pic>
    </p:spTree>
    <p:extLst>
      <p:ext uri="{BB962C8B-B14F-4D97-AF65-F5344CB8AC3E}">
        <p14:creationId xmlns:p14="http://schemas.microsoft.com/office/powerpoint/2010/main" val="284016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71412FD-015B-EC49-BFCB-F5CA98BAD0C5}" type="slidenum">
              <a:rPr lang="en-US" smtClean="0"/>
              <a:t>40</a:t>
            </a:fld>
            <a:endParaRPr lang="en-US"/>
          </a:p>
        </p:txBody>
      </p:sp>
      <p:sp>
        <p:nvSpPr>
          <p:cNvPr id="4" name="TextBox 3"/>
          <p:cNvSpPr txBox="1"/>
          <p:nvPr/>
        </p:nvSpPr>
        <p:spPr>
          <a:xfrm>
            <a:off x="5421279" y="94069"/>
            <a:ext cx="5127284" cy="1015663"/>
          </a:xfrm>
          <a:prstGeom prst="rect">
            <a:avLst/>
          </a:prstGeom>
          <a:noFill/>
        </p:spPr>
        <p:txBody>
          <a:bodyPr wrap="square" rtlCol="0">
            <a:spAutoFit/>
          </a:bodyPr>
          <a:lstStyle/>
          <a:p>
            <a:pPr algn="ctr"/>
            <a:r>
              <a:rPr lang="en-US" sz="6000" dirty="0"/>
              <a:t>Technologies</a:t>
            </a:r>
          </a:p>
        </p:txBody>
      </p:sp>
      <p:grpSp>
        <p:nvGrpSpPr>
          <p:cNvPr id="6" name="Group 5"/>
          <p:cNvGrpSpPr/>
          <p:nvPr/>
        </p:nvGrpSpPr>
        <p:grpSpPr>
          <a:xfrm>
            <a:off x="851196" y="1570642"/>
            <a:ext cx="10595339" cy="4795826"/>
            <a:chOff x="1086394" y="1617674"/>
            <a:chExt cx="10595339" cy="4795826"/>
          </a:xfrm>
          <a:solidFill>
            <a:srgbClr val="FFFFFF"/>
          </a:solidFill>
        </p:grpSpPr>
        <p:pic>
          <p:nvPicPr>
            <p:cNvPr id="7" name="Picture 6"/>
            <p:cNvPicPr>
              <a:picLocks noChangeAspect="1"/>
            </p:cNvPicPr>
            <p:nvPr/>
          </p:nvPicPr>
          <p:blipFill>
            <a:blip r:embed="rId2"/>
            <a:stretch>
              <a:fillRect/>
            </a:stretch>
          </p:blipFill>
          <p:spPr>
            <a:xfrm>
              <a:off x="1086394" y="1617674"/>
              <a:ext cx="10595339" cy="4795826"/>
            </a:xfrm>
            <a:prstGeom prst="rect">
              <a:avLst/>
            </a:prstGeom>
            <a:grpFill/>
          </p:spPr>
        </p:pic>
        <p:pic>
          <p:nvPicPr>
            <p:cNvPr id="8" name="Picture 7"/>
            <p:cNvPicPr>
              <a:picLocks noChangeAspect="1"/>
            </p:cNvPicPr>
            <p:nvPr/>
          </p:nvPicPr>
          <p:blipFill rotWithShape="1">
            <a:blip r:embed="rId2"/>
            <a:srcRect l="47282" t="50022" r="42238" b="46346"/>
            <a:stretch/>
          </p:blipFill>
          <p:spPr>
            <a:xfrm>
              <a:off x="6096000" y="5072743"/>
              <a:ext cx="1110343" cy="174172"/>
            </a:xfrm>
            <a:prstGeom prst="rect">
              <a:avLst/>
            </a:prstGeom>
            <a:grpFill/>
          </p:spPr>
        </p:pic>
      </p:grpSp>
    </p:spTree>
    <p:extLst>
      <p:ext uri="{BB962C8B-B14F-4D97-AF65-F5344CB8AC3E}">
        <p14:creationId xmlns:p14="http://schemas.microsoft.com/office/powerpoint/2010/main" val="604945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71412FD-015B-EC49-BFCB-F5CA98BAD0C5}" type="slidenum">
              <a:rPr lang="en-US" smtClean="0"/>
              <a:t>41</a:t>
            </a:fld>
            <a:endParaRPr lang="en-US"/>
          </a:p>
        </p:txBody>
      </p:sp>
      <p:sp>
        <p:nvSpPr>
          <p:cNvPr id="3" name="Rectangle 2"/>
          <p:cNvSpPr/>
          <p:nvPr/>
        </p:nvSpPr>
        <p:spPr>
          <a:xfrm>
            <a:off x="96283" y="1747664"/>
            <a:ext cx="5579236" cy="7978723"/>
          </a:xfrm>
          <a:prstGeom prst="rect">
            <a:avLst/>
          </a:prstGeom>
        </p:spPr>
        <p:txBody>
          <a:bodyPr wrap="square">
            <a:spAutoFit/>
          </a:bodyPr>
          <a:lstStyle/>
          <a:p>
            <a:r>
              <a:rPr lang="en-US" sz="3200" dirty="0"/>
              <a:t>Enabling technologies currently at TRL 3 for the 4m architecture to be matured.</a:t>
            </a:r>
            <a:endParaRPr lang="en-US" sz="2400" dirty="0"/>
          </a:p>
          <a:p>
            <a:pPr marL="285750" indent="-285750">
              <a:lnSpc>
                <a:spcPct val="120000"/>
              </a:lnSpc>
              <a:buFont typeface="Arial"/>
              <a:buChar char="•"/>
            </a:pPr>
            <a:r>
              <a:rPr lang="en-US" sz="2000" dirty="0"/>
              <a:t>Expected to be TRL &gt;= 4 by Final Report</a:t>
            </a:r>
          </a:p>
          <a:p>
            <a:pPr marL="742950" lvl="1" indent="-285750">
              <a:lnSpc>
                <a:spcPct val="120000"/>
              </a:lnSpc>
              <a:buFont typeface="Arial"/>
              <a:buChar char="•"/>
            </a:pPr>
            <a:r>
              <a:rPr lang="en-US" sz="2000" dirty="0"/>
              <a:t>LOWFS and control</a:t>
            </a:r>
          </a:p>
          <a:p>
            <a:pPr marL="742950" lvl="1" indent="-285750">
              <a:lnSpc>
                <a:spcPct val="120000"/>
              </a:lnSpc>
              <a:buFont typeface="Arial"/>
              <a:buChar char="•"/>
            </a:pPr>
            <a:r>
              <a:rPr lang="en-US" sz="2000" dirty="0" err="1"/>
              <a:t>Starshade</a:t>
            </a:r>
            <a:r>
              <a:rPr lang="en-US" sz="2000" dirty="0"/>
              <a:t> starlight suppression</a:t>
            </a:r>
          </a:p>
          <a:p>
            <a:pPr marL="742950" lvl="1" indent="-285750">
              <a:lnSpc>
                <a:spcPct val="120000"/>
              </a:lnSpc>
              <a:buFont typeface="Arial"/>
              <a:buChar char="•"/>
            </a:pPr>
            <a:r>
              <a:rPr lang="en-US" sz="2000" dirty="0"/>
              <a:t>Starlight age suppression and edge scattering</a:t>
            </a:r>
          </a:p>
          <a:p>
            <a:pPr marL="742950" lvl="1" indent="-285750">
              <a:lnSpc>
                <a:spcPct val="120000"/>
              </a:lnSpc>
              <a:buFont typeface="Arial"/>
              <a:buChar char="•"/>
            </a:pPr>
            <a:r>
              <a:rPr lang="en-US" sz="2000" dirty="0" err="1"/>
              <a:t>Microthrusters</a:t>
            </a:r>
            <a:endParaRPr lang="en-US" sz="2000" dirty="0"/>
          </a:p>
          <a:p>
            <a:pPr marL="285750" indent="-285750">
              <a:lnSpc>
                <a:spcPct val="120000"/>
              </a:lnSpc>
              <a:buFont typeface="Arial"/>
              <a:buChar char="•"/>
            </a:pPr>
            <a:r>
              <a:rPr lang="en-US" sz="2000" dirty="0"/>
              <a:t>Needs investment to reach TRL &gt;=4 by Final Report</a:t>
            </a:r>
          </a:p>
          <a:p>
            <a:pPr marL="742950" lvl="1" indent="-285750">
              <a:lnSpc>
                <a:spcPct val="120000"/>
              </a:lnSpc>
              <a:buFont typeface="Arial"/>
              <a:buChar char="•"/>
            </a:pPr>
            <a:r>
              <a:rPr lang="en-US" sz="2000" dirty="0"/>
              <a:t>Petal shape stability and shape accuracy</a:t>
            </a:r>
          </a:p>
          <a:p>
            <a:pPr marL="742950" lvl="1" indent="-285750">
              <a:lnSpc>
                <a:spcPct val="120000"/>
              </a:lnSpc>
              <a:buFont typeface="Arial"/>
              <a:buChar char="•"/>
            </a:pPr>
            <a:endParaRPr lang="en-US" sz="2000" dirty="0"/>
          </a:p>
          <a:p>
            <a:pPr marL="742950" lvl="1" indent="-285750">
              <a:lnSpc>
                <a:spcPct val="120000"/>
              </a:lnSpc>
              <a:buFont typeface="Arial"/>
              <a:buChar char="•"/>
            </a:pPr>
            <a:endParaRPr lang="en-US" sz="2400" dirty="0"/>
          </a:p>
          <a:p>
            <a:pPr marL="742950" lvl="1" indent="-285750">
              <a:lnSpc>
                <a:spcPct val="120000"/>
              </a:lnSpc>
              <a:buFont typeface="Arial"/>
              <a:buChar char="•"/>
            </a:pPr>
            <a:endParaRPr lang="en-US" sz="2400" dirty="0"/>
          </a:p>
          <a:p>
            <a:pPr marL="742950" lvl="1" indent="-285750">
              <a:lnSpc>
                <a:spcPct val="120000"/>
              </a:lnSpc>
              <a:buFont typeface="Arial"/>
              <a:buChar char="•"/>
            </a:pPr>
            <a:endParaRPr lang="en-US" sz="2400" dirty="0"/>
          </a:p>
          <a:p>
            <a:pPr marL="742950" lvl="1" indent="-285750">
              <a:lnSpc>
                <a:spcPct val="120000"/>
              </a:lnSpc>
              <a:buFont typeface="Arial"/>
              <a:buChar char="•"/>
            </a:pPr>
            <a:endParaRPr lang="en-US" sz="2400" dirty="0"/>
          </a:p>
          <a:p>
            <a:pPr marL="742950" lvl="1" indent="-285750">
              <a:lnSpc>
                <a:spcPct val="120000"/>
              </a:lnSpc>
              <a:buFont typeface="Arial"/>
              <a:buChar char="•"/>
            </a:pPr>
            <a:endParaRPr lang="en-US" sz="2400" dirty="0"/>
          </a:p>
          <a:p>
            <a:pPr marL="285750" indent="-285750">
              <a:lnSpc>
                <a:spcPct val="120000"/>
              </a:lnSpc>
              <a:buFont typeface="Arial"/>
              <a:buChar char="•"/>
            </a:pPr>
            <a:endParaRPr lang="en-US" sz="1400" dirty="0"/>
          </a:p>
          <a:p>
            <a:pPr lvl="1">
              <a:lnSpc>
                <a:spcPct val="120000"/>
              </a:lnSpc>
            </a:pPr>
            <a:endParaRPr lang="en-US" sz="1400" dirty="0"/>
          </a:p>
        </p:txBody>
      </p:sp>
      <p:sp>
        <p:nvSpPr>
          <p:cNvPr id="4" name="TextBox 3"/>
          <p:cNvSpPr txBox="1"/>
          <p:nvPr/>
        </p:nvSpPr>
        <p:spPr>
          <a:xfrm>
            <a:off x="5421279" y="94069"/>
            <a:ext cx="5127284" cy="1015663"/>
          </a:xfrm>
          <a:prstGeom prst="rect">
            <a:avLst/>
          </a:prstGeom>
          <a:noFill/>
        </p:spPr>
        <p:txBody>
          <a:bodyPr wrap="square" rtlCol="0">
            <a:spAutoFit/>
          </a:bodyPr>
          <a:lstStyle/>
          <a:p>
            <a:pPr algn="ctr"/>
            <a:r>
              <a:rPr lang="en-US" sz="6000" dirty="0"/>
              <a:t>Technologies</a:t>
            </a:r>
          </a:p>
        </p:txBody>
      </p:sp>
      <p:pic>
        <p:nvPicPr>
          <p:cNvPr id="5" name="Picture 4" descr="Fig ES-9_prototype starsh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5519" y="1951872"/>
            <a:ext cx="6431005" cy="4164102"/>
          </a:xfrm>
          <a:prstGeom prst="rect">
            <a:avLst/>
          </a:prstGeom>
        </p:spPr>
      </p:pic>
    </p:spTree>
    <p:extLst>
      <p:ext uri="{BB962C8B-B14F-4D97-AF65-F5344CB8AC3E}">
        <p14:creationId xmlns:p14="http://schemas.microsoft.com/office/powerpoint/2010/main" val="1393909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9729" y="-52071"/>
            <a:ext cx="11711835" cy="1152394"/>
          </a:xfrm>
        </p:spPr>
        <p:txBody>
          <a:bodyPr>
            <a:normAutofit/>
          </a:bodyPr>
          <a:lstStyle/>
          <a:p>
            <a:r>
              <a:rPr lang="en-US" sz="3600" dirty="0"/>
              <a:t>Capabilities: Direct Imaging</a:t>
            </a:r>
          </a:p>
        </p:txBody>
      </p:sp>
      <p:sp>
        <p:nvSpPr>
          <p:cNvPr id="8" name="Rectangle 7"/>
          <p:cNvSpPr/>
          <p:nvPr/>
        </p:nvSpPr>
        <p:spPr>
          <a:xfrm>
            <a:off x="235179" y="1558902"/>
            <a:ext cx="6070654" cy="7176323"/>
          </a:xfrm>
          <a:prstGeom prst="rect">
            <a:avLst/>
          </a:prstGeom>
        </p:spPr>
        <p:txBody>
          <a:bodyPr wrap="square">
            <a:spAutoFit/>
          </a:bodyPr>
          <a:lstStyle/>
          <a:p>
            <a:pPr>
              <a:lnSpc>
                <a:spcPct val="120000"/>
              </a:lnSpc>
            </a:pPr>
            <a:r>
              <a:rPr lang="en-US" sz="3200" dirty="0"/>
              <a:t>Capabilities: Direct Imaging</a:t>
            </a:r>
          </a:p>
          <a:p>
            <a:pPr marL="571500" indent="-571500">
              <a:lnSpc>
                <a:spcPct val="120000"/>
              </a:lnSpc>
              <a:buFont typeface="Arial"/>
              <a:buChar char="•"/>
            </a:pPr>
            <a:r>
              <a:rPr lang="en-US" sz="2000" dirty="0"/>
              <a:t>Minimum contrast: 4 x 10</a:t>
            </a:r>
            <a:r>
              <a:rPr lang="en-US" sz="2000" baseline="30000" dirty="0"/>
              <a:t>-11</a:t>
            </a:r>
          </a:p>
          <a:p>
            <a:pPr marL="571500" indent="-571500">
              <a:lnSpc>
                <a:spcPct val="120000"/>
              </a:lnSpc>
              <a:buFont typeface="Arial"/>
              <a:buChar char="•"/>
            </a:pPr>
            <a:r>
              <a:rPr lang="en-US" sz="2000" dirty="0"/>
              <a:t>Inner Working Angles:</a:t>
            </a:r>
          </a:p>
          <a:p>
            <a:pPr marL="1028700" lvl="1" indent="-571500">
              <a:lnSpc>
                <a:spcPct val="120000"/>
              </a:lnSpc>
              <a:buFont typeface="Arial"/>
              <a:buChar char="•"/>
            </a:pPr>
            <a:r>
              <a:rPr lang="en-US" sz="2000" dirty="0"/>
              <a:t>0.06” at 0.3-1 </a:t>
            </a:r>
            <a:r>
              <a:rPr lang="en-US" sz="2000" dirty="0" err="1"/>
              <a:t>μm</a:t>
            </a:r>
            <a:r>
              <a:rPr lang="en-US" sz="2000" dirty="0"/>
              <a:t> (</a:t>
            </a:r>
            <a:r>
              <a:rPr lang="en-US" sz="2000" dirty="0" err="1"/>
              <a:t>starshade</a:t>
            </a:r>
            <a:r>
              <a:rPr lang="en-US" sz="2000" dirty="0"/>
              <a:t>, </a:t>
            </a:r>
            <a:r>
              <a:rPr lang="en-US" sz="2000" dirty="0" err="1"/>
              <a:t>λ</a:t>
            </a:r>
            <a:r>
              <a:rPr lang="en-US" sz="2000" dirty="0"/>
              <a:t> dependent)</a:t>
            </a:r>
          </a:p>
          <a:p>
            <a:pPr marL="1028700" lvl="1" indent="-571500">
              <a:lnSpc>
                <a:spcPct val="120000"/>
              </a:lnSpc>
              <a:buFont typeface="Arial"/>
              <a:buChar char="•"/>
            </a:pPr>
            <a:r>
              <a:rPr lang="en-US" sz="2000" dirty="0"/>
              <a:t>0.062” at V band (coronagraph) </a:t>
            </a:r>
          </a:p>
          <a:p>
            <a:pPr marL="571500" indent="-571500">
              <a:lnSpc>
                <a:spcPct val="120000"/>
              </a:lnSpc>
              <a:buFont typeface="Arial"/>
              <a:buChar char="•"/>
            </a:pPr>
            <a:r>
              <a:rPr lang="en-US" sz="2000" dirty="0"/>
              <a:t>Outer Working Angles:</a:t>
            </a:r>
          </a:p>
          <a:p>
            <a:pPr marL="1028700" lvl="1" indent="-571500">
              <a:lnSpc>
                <a:spcPct val="120000"/>
              </a:lnSpc>
              <a:buFont typeface="Arial"/>
              <a:buChar char="•"/>
            </a:pPr>
            <a:r>
              <a:rPr lang="en-US" sz="2000" dirty="0"/>
              <a:t>6” (imaging, </a:t>
            </a:r>
            <a:r>
              <a:rPr lang="en-US" sz="2000" dirty="0" err="1"/>
              <a:t>starshade</a:t>
            </a:r>
            <a:r>
              <a:rPr lang="en-US" sz="2000" dirty="0"/>
              <a:t>)</a:t>
            </a:r>
          </a:p>
          <a:p>
            <a:pPr marL="1028700" lvl="1" indent="-571500">
              <a:lnSpc>
                <a:spcPct val="120000"/>
              </a:lnSpc>
              <a:buFont typeface="Arial"/>
              <a:buChar char="•"/>
            </a:pPr>
            <a:r>
              <a:rPr lang="en-US" sz="2000" dirty="0"/>
              <a:t> 1.5” (spectra, </a:t>
            </a:r>
            <a:r>
              <a:rPr lang="en-US" sz="2000" dirty="0" err="1"/>
              <a:t>starshade</a:t>
            </a:r>
            <a:r>
              <a:rPr lang="en-US" sz="2000" dirty="0"/>
              <a:t>)</a:t>
            </a:r>
          </a:p>
          <a:p>
            <a:pPr marL="1028700" lvl="1" indent="-571500">
              <a:lnSpc>
                <a:spcPct val="120000"/>
              </a:lnSpc>
              <a:buFont typeface="Arial"/>
              <a:buChar char="•"/>
            </a:pPr>
            <a:r>
              <a:rPr lang="en-US" sz="2000" dirty="0"/>
              <a:t> 1” (imaging, coronagraph)</a:t>
            </a:r>
          </a:p>
          <a:p>
            <a:pPr marL="571500" indent="-571500">
              <a:lnSpc>
                <a:spcPct val="120000"/>
              </a:lnSpc>
              <a:buFont typeface="Arial"/>
              <a:buChar char="•"/>
            </a:pPr>
            <a:r>
              <a:rPr lang="en-US" sz="2000" dirty="0"/>
              <a:t>Spectroscopy</a:t>
            </a:r>
          </a:p>
          <a:p>
            <a:pPr marL="1028700" lvl="1" indent="-571500">
              <a:lnSpc>
                <a:spcPct val="120000"/>
              </a:lnSpc>
              <a:buFont typeface="Arial"/>
              <a:buChar char="•"/>
            </a:pPr>
            <a:r>
              <a:rPr lang="en-US" sz="2000" dirty="0"/>
              <a:t>R=7 from 200 to 450 nm (</a:t>
            </a:r>
            <a:r>
              <a:rPr lang="en-US" sz="2000" dirty="0" err="1"/>
              <a:t>starshade</a:t>
            </a:r>
            <a:r>
              <a:rPr lang="en-US" sz="2000" dirty="0"/>
              <a:t>)</a:t>
            </a:r>
          </a:p>
          <a:p>
            <a:pPr marL="1028700" lvl="1" indent="-571500">
              <a:lnSpc>
                <a:spcPct val="120000"/>
              </a:lnSpc>
              <a:buFont typeface="Arial"/>
              <a:buChar char="•"/>
            </a:pPr>
            <a:r>
              <a:rPr lang="en-US" sz="2000" dirty="0"/>
              <a:t>R=140 from 450 to 1000 nm</a:t>
            </a:r>
          </a:p>
          <a:p>
            <a:pPr marL="1028700" lvl="1" indent="-571500">
              <a:lnSpc>
                <a:spcPct val="120000"/>
              </a:lnSpc>
              <a:buFont typeface="Arial"/>
              <a:buChar char="•"/>
            </a:pPr>
            <a:r>
              <a:rPr lang="en-US" sz="2000" dirty="0"/>
              <a:t>R=40 from 1 to 1.8 </a:t>
            </a:r>
            <a:r>
              <a:rPr lang="en-US" sz="2000" dirty="0" err="1"/>
              <a:t>μm</a:t>
            </a:r>
            <a:endParaRPr lang="en-US" sz="2000" dirty="0"/>
          </a:p>
          <a:p>
            <a:pPr marL="571500" indent="-571500">
              <a:lnSpc>
                <a:spcPct val="120000"/>
              </a:lnSpc>
              <a:buFont typeface="Arial"/>
              <a:buChar char="•"/>
            </a:pPr>
            <a:endParaRPr lang="en-US" sz="2400" dirty="0"/>
          </a:p>
          <a:p>
            <a:pPr marL="571500" indent="-571500">
              <a:lnSpc>
                <a:spcPct val="120000"/>
              </a:lnSpc>
              <a:buFont typeface="Arial"/>
              <a:buChar char="•"/>
            </a:pPr>
            <a:endParaRPr lang="en-US" sz="2400" dirty="0"/>
          </a:p>
          <a:p>
            <a:pPr marL="571500" indent="-571500">
              <a:lnSpc>
                <a:spcPct val="120000"/>
              </a:lnSpc>
              <a:buFont typeface="Arial"/>
              <a:buChar char="•"/>
            </a:pPr>
            <a:endParaRPr lang="en-US" sz="3600" dirty="0"/>
          </a:p>
          <a:p>
            <a:pPr marL="742950" lvl="1" indent="-285750">
              <a:lnSpc>
                <a:spcPct val="120000"/>
              </a:lnSpc>
              <a:buFont typeface="Arial"/>
              <a:buChar char="•"/>
            </a:pPr>
            <a:endParaRPr lang="en-US" sz="1400" dirty="0"/>
          </a:p>
          <a:p>
            <a:pPr lvl="1">
              <a:lnSpc>
                <a:spcPct val="120000"/>
              </a:lnSpc>
            </a:pPr>
            <a:endParaRPr lang="en-US" sz="1400" dirty="0"/>
          </a:p>
        </p:txBody>
      </p:sp>
      <p:pic>
        <p:nvPicPr>
          <p:cNvPr id="12" name="Picture 11" descr="Fig ES-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8745" y="1871694"/>
            <a:ext cx="6059446" cy="4760993"/>
          </a:xfrm>
          <a:prstGeom prst="rect">
            <a:avLst/>
          </a:prstGeom>
        </p:spPr>
      </p:pic>
      <p:sp>
        <p:nvSpPr>
          <p:cNvPr id="3" name="Slide Number Placeholder 2">
            <a:extLst>
              <a:ext uri="{FF2B5EF4-FFF2-40B4-BE49-F238E27FC236}">
                <a16:creationId xmlns:a16="http://schemas.microsoft.com/office/drawing/2014/main" id="{D6C1E8F7-964E-5C44-A195-33335DD9E7BB}"/>
              </a:ext>
            </a:extLst>
          </p:cNvPr>
          <p:cNvSpPr>
            <a:spLocks noGrp="1"/>
          </p:cNvSpPr>
          <p:nvPr>
            <p:ph type="sldNum" sz="quarter" idx="12"/>
          </p:nvPr>
        </p:nvSpPr>
        <p:spPr/>
        <p:txBody>
          <a:bodyPr/>
          <a:lstStyle/>
          <a:p>
            <a:fld id="{671412FD-015B-EC49-BFCB-F5CA98BAD0C5}" type="slidenum">
              <a:rPr lang="en-US" smtClean="0"/>
              <a:t>42</a:t>
            </a:fld>
            <a:endParaRPr lang="en-US"/>
          </a:p>
        </p:txBody>
      </p:sp>
    </p:spTree>
    <p:extLst>
      <p:ext uri="{BB962C8B-B14F-4D97-AF65-F5344CB8AC3E}">
        <p14:creationId xmlns:p14="http://schemas.microsoft.com/office/powerpoint/2010/main" val="68188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6949" y="153756"/>
            <a:ext cx="6058460" cy="1152394"/>
          </a:xfrm>
        </p:spPr>
        <p:txBody>
          <a:bodyPr>
            <a:normAutofit fontScale="90000"/>
          </a:bodyPr>
          <a:lstStyle/>
          <a:p>
            <a:r>
              <a:rPr lang="en-US" i="1" dirty="0">
                <a:solidFill>
                  <a:srgbClr val="FFC000"/>
                </a:solidFill>
              </a:rPr>
              <a:t>Illustrative  Observing  Strategy</a:t>
            </a:r>
          </a:p>
        </p:txBody>
      </p:sp>
      <p:sp>
        <p:nvSpPr>
          <p:cNvPr id="3" name="Slide Number Placeholder 2"/>
          <p:cNvSpPr>
            <a:spLocks noGrp="1"/>
          </p:cNvSpPr>
          <p:nvPr>
            <p:ph type="sldNum" sz="quarter" idx="12"/>
          </p:nvPr>
        </p:nvSpPr>
        <p:spPr/>
        <p:txBody>
          <a:bodyPr/>
          <a:lstStyle/>
          <a:p>
            <a:fld id="{671412FD-015B-EC49-BFCB-F5CA98BAD0C5}" type="slidenum">
              <a:rPr lang="en-US" smtClean="0"/>
              <a:t>43</a:t>
            </a:fld>
            <a:endParaRPr lang="en-US"/>
          </a:p>
        </p:txBody>
      </p:sp>
      <p:pic>
        <p:nvPicPr>
          <p:cNvPr id="4" name="Picture 3"/>
          <p:cNvPicPr>
            <a:picLocks noChangeAspect="1"/>
          </p:cNvPicPr>
          <p:nvPr/>
        </p:nvPicPr>
        <p:blipFill>
          <a:blip r:embed="rId3"/>
          <a:stretch>
            <a:fillRect/>
          </a:stretch>
        </p:blipFill>
        <p:spPr>
          <a:xfrm>
            <a:off x="4431801" y="1403769"/>
            <a:ext cx="6959648" cy="5214247"/>
          </a:xfrm>
          <a:prstGeom prst="rect">
            <a:avLst/>
          </a:prstGeom>
        </p:spPr>
      </p:pic>
      <p:sp>
        <p:nvSpPr>
          <p:cNvPr id="5" name="Rectangle 4"/>
          <p:cNvSpPr/>
          <p:nvPr/>
        </p:nvSpPr>
        <p:spPr>
          <a:xfrm>
            <a:off x="235179" y="1018259"/>
            <a:ext cx="4009149" cy="5610126"/>
          </a:xfrm>
          <a:prstGeom prst="rect">
            <a:avLst/>
          </a:prstGeom>
        </p:spPr>
        <p:txBody>
          <a:bodyPr wrap="square">
            <a:spAutoFit/>
          </a:bodyPr>
          <a:lstStyle/>
          <a:p>
            <a:pPr>
              <a:lnSpc>
                <a:spcPct val="120000"/>
              </a:lnSpc>
            </a:pPr>
            <a:r>
              <a:rPr lang="en-US" sz="2800" i="1" dirty="0">
                <a:solidFill>
                  <a:srgbClr val="0070C0"/>
                </a:solidFill>
              </a:rPr>
              <a:t>Broad Survey </a:t>
            </a:r>
            <a:r>
              <a:rPr lang="en-US" sz="2000" i="1" dirty="0">
                <a:solidFill>
                  <a:srgbClr val="0070C0"/>
                </a:solidFill>
              </a:rPr>
              <a:t>(3.5 year total)</a:t>
            </a:r>
          </a:p>
          <a:p>
            <a:pPr marL="342900" indent="-342900">
              <a:lnSpc>
                <a:spcPct val="120000"/>
              </a:lnSpc>
              <a:buFont typeface="Arial"/>
              <a:buChar char="•"/>
            </a:pPr>
            <a:r>
              <a:rPr lang="en-US" dirty="0"/>
              <a:t>Roughly 110 stars</a:t>
            </a:r>
          </a:p>
          <a:p>
            <a:pPr marL="342900" indent="-342900">
              <a:lnSpc>
                <a:spcPct val="120000"/>
              </a:lnSpc>
              <a:buFont typeface="Arial"/>
              <a:buChar char="•"/>
            </a:pPr>
            <a:r>
              <a:rPr lang="en-US" dirty="0"/>
              <a:t>Roughly 6 observations of each</a:t>
            </a:r>
          </a:p>
          <a:p>
            <a:pPr marL="342900" indent="-342900">
              <a:lnSpc>
                <a:spcPct val="120000"/>
              </a:lnSpc>
              <a:buFont typeface="Arial"/>
              <a:buChar char="•"/>
            </a:pPr>
            <a:r>
              <a:rPr lang="en-US" dirty="0"/>
              <a:t>50% completeness for </a:t>
            </a:r>
            <a:r>
              <a:rPr lang="en-US" dirty="0" err="1"/>
              <a:t>exo</a:t>
            </a:r>
            <a:r>
              <a:rPr lang="en-US" dirty="0"/>
              <a:t>-Earths</a:t>
            </a:r>
          </a:p>
          <a:p>
            <a:pPr marL="342900" indent="-342900">
              <a:lnSpc>
                <a:spcPct val="120000"/>
              </a:lnSpc>
              <a:buFont typeface="Arial"/>
              <a:buChar char="•"/>
            </a:pPr>
            <a:r>
              <a:rPr lang="en-US" dirty="0"/>
              <a:t>Spectra of most interesting systems (and all those with EECs)</a:t>
            </a:r>
          </a:p>
          <a:p>
            <a:pPr marL="742950" lvl="1" indent="-285750">
              <a:lnSpc>
                <a:spcPct val="120000"/>
              </a:lnSpc>
              <a:buFont typeface="Courier New" panose="02070309020205020404" pitchFamily="49" charset="0"/>
              <a:buChar char="o"/>
            </a:pPr>
            <a:r>
              <a:rPr lang="en-US" sz="1600" dirty="0"/>
              <a:t>0.3-1.0 </a:t>
            </a:r>
            <a:r>
              <a:rPr lang="en-US" sz="1600" dirty="0" err="1"/>
              <a:t>μm</a:t>
            </a:r>
            <a:r>
              <a:rPr lang="en-US" sz="1600" dirty="0"/>
              <a:t> at once with </a:t>
            </a:r>
            <a:r>
              <a:rPr lang="en-US" sz="1600" dirty="0" err="1"/>
              <a:t>starshade</a:t>
            </a:r>
            <a:endParaRPr lang="en-US" sz="1600" dirty="0"/>
          </a:p>
          <a:p>
            <a:pPr marL="742950" lvl="1" indent="-285750">
              <a:lnSpc>
                <a:spcPct val="120000"/>
              </a:lnSpc>
              <a:buFont typeface="Courier New" panose="02070309020205020404" pitchFamily="49" charset="0"/>
              <a:buChar char="o"/>
            </a:pPr>
            <a:r>
              <a:rPr lang="en-US" sz="1600" dirty="0"/>
              <a:t>R=7 (</a:t>
            </a:r>
            <a:r>
              <a:rPr lang="en-US" sz="1600" dirty="0" err="1"/>
              <a:t>grism</a:t>
            </a:r>
            <a:r>
              <a:rPr lang="en-US" sz="1600" dirty="0"/>
              <a:t>) 0.3-0.45 </a:t>
            </a:r>
            <a:r>
              <a:rPr lang="en-US" sz="1600" dirty="0" err="1"/>
              <a:t>μm</a:t>
            </a:r>
            <a:r>
              <a:rPr lang="en-US" sz="1600" dirty="0"/>
              <a:t> </a:t>
            </a:r>
          </a:p>
          <a:p>
            <a:pPr marL="742950" lvl="1" indent="-285750">
              <a:lnSpc>
                <a:spcPct val="120000"/>
              </a:lnSpc>
              <a:buFont typeface="Courier New" panose="02070309020205020404" pitchFamily="49" charset="0"/>
              <a:buChar char="o"/>
            </a:pPr>
            <a:r>
              <a:rPr lang="en-US" sz="1600" dirty="0"/>
              <a:t>R=140 (IFS) 0.45-1.0 </a:t>
            </a:r>
            <a:r>
              <a:rPr lang="en-US" sz="1600" dirty="0" err="1"/>
              <a:t>μm</a:t>
            </a:r>
            <a:endParaRPr lang="en-US" sz="1600" dirty="0"/>
          </a:p>
          <a:p>
            <a:pPr lvl="1">
              <a:lnSpc>
                <a:spcPct val="120000"/>
              </a:lnSpc>
            </a:pPr>
            <a:endParaRPr lang="en-US" sz="1600" dirty="0"/>
          </a:p>
          <a:p>
            <a:pPr>
              <a:lnSpc>
                <a:spcPct val="120000"/>
              </a:lnSpc>
            </a:pPr>
            <a:r>
              <a:rPr lang="en-US" sz="2800" i="1" dirty="0">
                <a:solidFill>
                  <a:srgbClr val="0070C0"/>
                </a:solidFill>
              </a:rPr>
              <a:t>Deep Survey </a:t>
            </a:r>
            <a:r>
              <a:rPr lang="en-US" sz="2000" i="1" dirty="0">
                <a:solidFill>
                  <a:srgbClr val="0070C0"/>
                </a:solidFill>
              </a:rPr>
              <a:t>(0.25 year)</a:t>
            </a:r>
          </a:p>
          <a:p>
            <a:pPr marL="285750" indent="-285750">
              <a:lnSpc>
                <a:spcPct val="120000"/>
              </a:lnSpc>
              <a:buFont typeface="Arial"/>
              <a:buChar char="•"/>
            </a:pPr>
            <a:r>
              <a:rPr lang="en-US" dirty="0"/>
              <a:t>Roughly 10 high-priority close-by (&lt;6pc) GK dwarfs</a:t>
            </a:r>
          </a:p>
          <a:p>
            <a:pPr marL="285750" indent="-285750">
              <a:lnSpc>
                <a:spcPct val="120000"/>
              </a:lnSpc>
              <a:buFont typeface="Arial"/>
              <a:buChar char="•"/>
            </a:pPr>
            <a:r>
              <a:rPr lang="en-US" dirty="0"/>
              <a:t>Deep broadband image to the systematic floor</a:t>
            </a:r>
          </a:p>
          <a:p>
            <a:pPr marL="285750" indent="-285750">
              <a:lnSpc>
                <a:spcPct val="120000"/>
              </a:lnSpc>
              <a:buFont typeface="Arial"/>
              <a:buChar char="•"/>
            </a:pPr>
            <a:r>
              <a:rPr lang="en-US" dirty="0"/>
              <a:t>Spectra</a:t>
            </a:r>
          </a:p>
        </p:txBody>
      </p:sp>
    </p:spTree>
    <p:extLst>
      <p:ext uri="{BB962C8B-B14F-4D97-AF65-F5344CB8AC3E}">
        <p14:creationId xmlns:p14="http://schemas.microsoft.com/office/powerpoint/2010/main" val="1881453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902741" y="158341"/>
            <a:ext cx="8320254" cy="1152394"/>
          </a:xfrm>
        </p:spPr>
        <p:txBody>
          <a:bodyPr>
            <a:normAutofit/>
          </a:bodyPr>
          <a:lstStyle/>
          <a:p>
            <a:r>
              <a:rPr lang="en-US" sz="5400" i="1" dirty="0">
                <a:solidFill>
                  <a:srgbClr val="00B050"/>
                </a:solidFill>
                <a:latin typeface="Calibri" charset="0"/>
                <a:ea typeface="Calibri" charset="0"/>
                <a:cs typeface="Calibri" charset="0"/>
              </a:rPr>
              <a:t>Study Philosophy</a:t>
            </a:r>
          </a:p>
        </p:txBody>
      </p:sp>
      <p:sp>
        <p:nvSpPr>
          <p:cNvPr id="12" name="Content Placeholder 11"/>
          <p:cNvSpPr>
            <a:spLocks noGrp="1"/>
          </p:cNvSpPr>
          <p:nvPr>
            <p:ph idx="1"/>
          </p:nvPr>
        </p:nvSpPr>
        <p:spPr>
          <a:xfrm>
            <a:off x="577780" y="1264241"/>
            <a:ext cx="11398277" cy="5351725"/>
          </a:xfrm>
        </p:spPr>
        <p:txBody>
          <a:bodyPr>
            <a:normAutofit fontScale="92500"/>
          </a:bodyPr>
          <a:lstStyle/>
          <a:p>
            <a:pPr marL="0" indent="0">
              <a:lnSpc>
                <a:spcPct val="120000"/>
              </a:lnSpc>
              <a:buNone/>
            </a:pPr>
            <a:endParaRPr lang="en-US" sz="2600" b="1" dirty="0"/>
          </a:p>
          <a:p>
            <a:pPr marL="0" indent="0" algn="ctr">
              <a:lnSpc>
                <a:spcPct val="120000"/>
              </a:lnSpc>
              <a:buNone/>
            </a:pPr>
            <a:r>
              <a:rPr lang="en-US" sz="2600" b="1" dirty="0"/>
              <a:t>“Develop an optimal</a:t>
            </a:r>
            <a:r>
              <a:rPr lang="en-US" sz="2600" b="1" baseline="30000" dirty="0"/>
              <a:t>*</a:t>
            </a:r>
            <a:r>
              <a:rPr lang="en-US" sz="2600" b="1" dirty="0"/>
              <a:t> mission concept for characterizing our nearest planetary systems, and detecting and characterizing a handful of </a:t>
            </a:r>
            <a:r>
              <a:rPr lang="en-US" sz="2600" b="1" dirty="0" err="1"/>
              <a:t>ExoEarths</a:t>
            </a:r>
            <a:r>
              <a:rPr lang="en-US" sz="2600" b="1" dirty="0"/>
              <a:t>.”</a:t>
            </a:r>
          </a:p>
          <a:p>
            <a:pPr marL="0" indent="0" algn="ctr">
              <a:lnSpc>
                <a:spcPct val="120000"/>
              </a:lnSpc>
              <a:buNone/>
            </a:pPr>
            <a:endParaRPr lang="en-US" sz="2600" b="1" dirty="0"/>
          </a:p>
          <a:p>
            <a:pPr marL="0" indent="0" algn="ctr">
              <a:lnSpc>
                <a:spcPct val="120000"/>
              </a:lnSpc>
              <a:buNone/>
            </a:pPr>
            <a:r>
              <a:rPr lang="en-US" sz="2600" b="1" dirty="0"/>
              <a:t>“Given this optimal</a:t>
            </a:r>
            <a:r>
              <a:rPr lang="en-US" sz="2600" b="1" baseline="30000" dirty="0"/>
              <a:t>*</a:t>
            </a:r>
            <a:r>
              <a:rPr lang="en-US" sz="2600" b="1" dirty="0"/>
              <a:t> concept, maximize the general astrophysics science potential without sacrificing the primary exoplanet science goals.”</a:t>
            </a:r>
          </a:p>
          <a:p>
            <a:pPr marL="0" indent="0" algn="ctr">
              <a:lnSpc>
                <a:spcPct val="120000"/>
              </a:lnSpc>
              <a:buNone/>
            </a:pPr>
            <a:endParaRPr lang="en-US" sz="1500" b="1" dirty="0"/>
          </a:p>
          <a:p>
            <a:pPr marL="0" indent="0">
              <a:lnSpc>
                <a:spcPct val="120000"/>
              </a:lnSpc>
              <a:buNone/>
            </a:pPr>
            <a:r>
              <a:rPr lang="en-US" sz="1900" b="1" dirty="0">
                <a:solidFill>
                  <a:srgbClr val="00B050"/>
                </a:solidFill>
              </a:rPr>
              <a:t>What does optimal mean? </a:t>
            </a:r>
          </a:p>
          <a:p>
            <a:pPr>
              <a:lnSpc>
                <a:spcPct val="120000"/>
              </a:lnSpc>
            </a:pPr>
            <a:r>
              <a:rPr lang="en-US" sz="1900" dirty="0">
                <a:solidFill>
                  <a:srgbClr val="00B050"/>
                </a:solidFill>
              </a:rPr>
              <a:t>Maximizing science yield while maintaining feasibility, i.e., adhering to expected constraints.</a:t>
            </a:r>
          </a:p>
          <a:p>
            <a:pPr>
              <a:lnSpc>
                <a:spcPct val="120000"/>
              </a:lnSpc>
            </a:pPr>
            <a:r>
              <a:rPr lang="en-US" sz="1900" dirty="0">
                <a:solidFill>
                  <a:srgbClr val="00B050"/>
                </a:solidFill>
              </a:rPr>
              <a:t>Constraints include: Cost, technology (risk), time to develop mission.</a:t>
            </a:r>
          </a:p>
          <a:p>
            <a:pPr marL="0" indent="0" algn="ctr">
              <a:lnSpc>
                <a:spcPct val="120000"/>
              </a:lnSpc>
              <a:buNone/>
            </a:pPr>
            <a:endParaRPr lang="en-US" b="1" dirty="0"/>
          </a:p>
        </p:txBody>
      </p:sp>
      <p:sp>
        <p:nvSpPr>
          <p:cNvPr id="2" name="Slide Number Placeholder 1">
            <a:extLst>
              <a:ext uri="{FF2B5EF4-FFF2-40B4-BE49-F238E27FC236}">
                <a16:creationId xmlns:a16="http://schemas.microsoft.com/office/drawing/2014/main" id="{D68B63CD-4206-3949-A0D9-898434A1BDB3}"/>
              </a:ext>
            </a:extLst>
          </p:cNvPr>
          <p:cNvSpPr>
            <a:spLocks noGrp="1"/>
          </p:cNvSpPr>
          <p:nvPr>
            <p:ph type="sldNum" sz="quarter" idx="12"/>
          </p:nvPr>
        </p:nvSpPr>
        <p:spPr/>
        <p:txBody>
          <a:bodyPr/>
          <a:lstStyle/>
          <a:p>
            <a:fld id="{671412FD-015B-EC49-BFCB-F5CA98BAD0C5}" type="slidenum">
              <a:rPr lang="en-US" smtClean="0"/>
              <a:t>5</a:t>
            </a:fld>
            <a:endParaRPr lang="en-US"/>
          </a:p>
        </p:txBody>
      </p:sp>
    </p:spTree>
    <p:extLst>
      <p:ext uri="{BB962C8B-B14F-4D97-AF65-F5344CB8AC3E}">
        <p14:creationId xmlns:p14="http://schemas.microsoft.com/office/powerpoint/2010/main" val="153923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 ES-1_HabEx goals.jpg"/>
          <p:cNvPicPr>
            <a:picLocks noChangeAspect="1"/>
          </p:cNvPicPr>
          <p:nvPr/>
        </p:nvPicPr>
        <p:blipFill rotWithShape="1">
          <a:blip r:embed="rId2">
            <a:extLst>
              <a:ext uri="{28A0092B-C50C-407E-A947-70E740481C1C}">
                <a14:useLocalDpi xmlns:a14="http://schemas.microsoft.com/office/drawing/2010/main" val="0"/>
              </a:ext>
            </a:extLst>
          </a:blip>
          <a:srcRect t="18895"/>
          <a:stretch/>
        </p:blipFill>
        <p:spPr>
          <a:xfrm>
            <a:off x="0" y="1067597"/>
            <a:ext cx="12192000" cy="5007771"/>
          </a:xfrm>
          <a:prstGeom prst="rect">
            <a:avLst/>
          </a:prstGeom>
        </p:spPr>
      </p:pic>
      <p:sp>
        <p:nvSpPr>
          <p:cNvPr id="2" name="Title 1"/>
          <p:cNvSpPr>
            <a:spLocks noGrp="1"/>
          </p:cNvSpPr>
          <p:nvPr>
            <p:ph type="title"/>
          </p:nvPr>
        </p:nvSpPr>
        <p:spPr>
          <a:xfrm>
            <a:off x="2399026" y="-46880"/>
            <a:ext cx="9723962" cy="1152394"/>
          </a:xfrm>
        </p:spPr>
        <p:txBody>
          <a:bodyPr>
            <a:normAutofit/>
          </a:bodyPr>
          <a:lstStyle/>
          <a:p>
            <a:r>
              <a:rPr lang="en-US" sz="4800" i="1" dirty="0">
                <a:solidFill>
                  <a:srgbClr val="00B050"/>
                </a:solidFill>
              </a:rPr>
              <a:t>Science Goals</a:t>
            </a:r>
          </a:p>
        </p:txBody>
      </p:sp>
      <p:sp>
        <p:nvSpPr>
          <p:cNvPr id="5" name="Content Placeholder 4"/>
          <p:cNvSpPr>
            <a:spLocks noGrp="1"/>
          </p:cNvSpPr>
          <p:nvPr>
            <p:ph idx="1"/>
          </p:nvPr>
        </p:nvSpPr>
        <p:spPr>
          <a:xfrm>
            <a:off x="0" y="6075368"/>
            <a:ext cx="4060734" cy="769709"/>
          </a:xfrm>
          <a:ln w="76200" cmpd="sng">
            <a:solidFill>
              <a:schemeClr val="tx1"/>
            </a:solidFill>
          </a:ln>
        </p:spPr>
        <p:txBody>
          <a:bodyPr>
            <a:noAutofit/>
          </a:bodyPr>
          <a:lstStyle/>
          <a:p>
            <a:pPr marL="0" indent="0" algn="ctr">
              <a:lnSpc>
                <a:spcPct val="100000"/>
              </a:lnSpc>
              <a:buNone/>
            </a:pPr>
            <a:r>
              <a:rPr lang="en-US" sz="2000" dirty="0"/>
              <a:t>Seek out nearby worlds and explore their habitability  </a:t>
            </a:r>
          </a:p>
        </p:txBody>
      </p:sp>
      <p:sp>
        <p:nvSpPr>
          <p:cNvPr id="6" name="Content Placeholder 4"/>
          <p:cNvSpPr txBox="1">
            <a:spLocks/>
          </p:cNvSpPr>
          <p:nvPr/>
        </p:nvSpPr>
        <p:spPr>
          <a:xfrm>
            <a:off x="4060734" y="6075368"/>
            <a:ext cx="4060734" cy="782633"/>
          </a:xfrm>
          <a:prstGeom prst="rect">
            <a:avLst/>
          </a:prstGeom>
          <a:ln w="76200" cmpd="sng">
            <a:solidFill>
              <a:schemeClr val="tx1"/>
            </a:solidFill>
          </a:ln>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dirty="0"/>
              <a:t>Map out nearby planetary systems and understand their diversity. </a:t>
            </a:r>
          </a:p>
        </p:txBody>
      </p:sp>
      <p:sp>
        <p:nvSpPr>
          <p:cNvPr id="7" name="Content Placeholder 4"/>
          <p:cNvSpPr txBox="1">
            <a:spLocks/>
          </p:cNvSpPr>
          <p:nvPr/>
        </p:nvSpPr>
        <p:spPr>
          <a:xfrm>
            <a:off x="8121468" y="6075368"/>
            <a:ext cx="4060734" cy="769709"/>
          </a:xfrm>
          <a:prstGeom prst="rect">
            <a:avLst/>
          </a:prstGeom>
          <a:ln w="76200" cmpd="sng">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2000" dirty="0"/>
              <a:t>Open up new windows in the Universe from the UV to NIR.</a:t>
            </a:r>
          </a:p>
        </p:txBody>
      </p:sp>
      <p:sp>
        <p:nvSpPr>
          <p:cNvPr id="3" name="Slide Number Placeholder 2">
            <a:extLst>
              <a:ext uri="{FF2B5EF4-FFF2-40B4-BE49-F238E27FC236}">
                <a16:creationId xmlns:a16="http://schemas.microsoft.com/office/drawing/2014/main" id="{88CEADF0-4F9E-3E48-B381-1E7D831FAE05}"/>
              </a:ext>
            </a:extLst>
          </p:cNvPr>
          <p:cNvSpPr>
            <a:spLocks noGrp="1"/>
          </p:cNvSpPr>
          <p:nvPr>
            <p:ph type="sldNum" sz="quarter" idx="12"/>
          </p:nvPr>
        </p:nvSpPr>
        <p:spPr/>
        <p:txBody>
          <a:bodyPr/>
          <a:lstStyle/>
          <a:p>
            <a:fld id="{671412FD-015B-EC49-BFCB-F5CA98BAD0C5}" type="slidenum">
              <a:rPr lang="en-US" smtClean="0"/>
              <a:t>6</a:t>
            </a:fld>
            <a:endParaRPr lang="en-US"/>
          </a:p>
        </p:txBody>
      </p:sp>
    </p:spTree>
    <p:extLst>
      <p:ext uri="{BB962C8B-B14F-4D97-AF65-F5344CB8AC3E}">
        <p14:creationId xmlns:p14="http://schemas.microsoft.com/office/powerpoint/2010/main" val="231419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9A064-458A-B048-8696-C50EB0E73D78}"/>
              </a:ext>
            </a:extLst>
          </p:cNvPr>
          <p:cNvSpPr>
            <a:spLocks noGrp="1"/>
          </p:cNvSpPr>
          <p:nvPr>
            <p:ph type="title"/>
          </p:nvPr>
        </p:nvSpPr>
        <p:spPr>
          <a:xfrm>
            <a:off x="6630189" y="126350"/>
            <a:ext cx="4253353" cy="1083990"/>
          </a:xfrm>
        </p:spPr>
        <p:txBody>
          <a:bodyPr>
            <a:noAutofit/>
          </a:bodyPr>
          <a:lstStyle/>
          <a:p>
            <a:r>
              <a:rPr lang="en-US" dirty="0"/>
              <a:t> </a:t>
            </a:r>
            <a:r>
              <a:rPr lang="en-US" i="1" dirty="0">
                <a:solidFill>
                  <a:srgbClr val="00B050"/>
                </a:solidFill>
              </a:rPr>
              <a:t>Architecture A at a glance</a:t>
            </a:r>
          </a:p>
        </p:txBody>
      </p:sp>
      <p:sp>
        <p:nvSpPr>
          <p:cNvPr id="4" name="Slide Number Placeholder 3">
            <a:extLst>
              <a:ext uri="{FF2B5EF4-FFF2-40B4-BE49-F238E27FC236}">
                <a16:creationId xmlns:a16="http://schemas.microsoft.com/office/drawing/2014/main" id="{61FC4F56-6EEA-B346-BA7B-E010D7C97782}"/>
              </a:ext>
            </a:extLst>
          </p:cNvPr>
          <p:cNvSpPr>
            <a:spLocks noGrp="1"/>
          </p:cNvSpPr>
          <p:nvPr>
            <p:ph type="sldNum" sz="quarter" idx="12"/>
          </p:nvPr>
        </p:nvSpPr>
        <p:spPr/>
        <p:txBody>
          <a:bodyPr/>
          <a:lstStyle/>
          <a:p>
            <a:fld id="{5E164A39-9C7D-544F-B1E1-CE32ED2EFF3B}" type="slidenum">
              <a:rPr lang="en-US" smtClean="0"/>
              <a:t>7</a:t>
            </a:fld>
            <a:endParaRPr lang="en-US"/>
          </a:p>
        </p:txBody>
      </p:sp>
      <p:pic>
        <p:nvPicPr>
          <p:cNvPr id="6" name="Picture 5" descr="Fig ES-5_HabEx hero.jpg">
            <a:extLst>
              <a:ext uri="{FF2B5EF4-FFF2-40B4-BE49-F238E27FC236}">
                <a16:creationId xmlns:a16="http://schemas.microsoft.com/office/drawing/2014/main" id="{9EC6AB06-8170-B849-A363-A96D6A0E12E4}"/>
              </a:ext>
            </a:extLst>
          </p:cNvPr>
          <p:cNvPicPr>
            <a:picLocks noChangeAspect="1"/>
          </p:cNvPicPr>
          <p:nvPr/>
        </p:nvPicPr>
        <p:blipFill rotWithShape="1">
          <a:blip r:embed="rId3">
            <a:extLst>
              <a:ext uri="{28A0092B-C50C-407E-A947-70E740481C1C}">
                <a14:useLocalDpi xmlns:a14="http://schemas.microsoft.com/office/drawing/2010/main" val="0"/>
              </a:ext>
            </a:extLst>
          </a:blip>
          <a:srcRect t="39706" r="48129" b="12141"/>
          <a:stretch/>
        </p:blipFill>
        <p:spPr>
          <a:xfrm>
            <a:off x="7253187" y="1297506"/>
            <a:ext cx="3348552" cy="2402080"/>
          </a:xfrm>
          <a:prstGeom prst="rect">
            <a:avLst/>
          </a:prstGeom>
        </p:spPr>
      </p:pic>
      <p:pic>
        <p:nvPicPr>
          <p:cNvPr id="7" name="Picture 6" descr="Fig ES-6_diagram.jpg">
            <a:extLst>
              <a:ext uri="{FF2B5EF4-FFF2-40B4-BE49-F238E27FC236}">
                <a16:creationId xmlns:a16="http://schemas.microsoft.com/office/drawing/2014/main" id="{18E56EB6-906F-4944-B634-FBF3633254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393" y="3926208"/>
            <a:ext cx="6540284" cy="2879542"/>
          </a:xfrm>
          <a:prstGeom prst="rect">
            <a:avLst/>
          </a:prstGeom>
        </p:spPr>
      </p:pic>
      <p:pic>
        <p:nvPicPr>
          <p:cNvPr id="3" name="Picture 2">
            <a:extLst>
              <a:ext uri="{FF2B5EF4-FFF2-40B4-BE49-F238E27FC236}">
                <a16:creationId xmlns:a16="http://schemas.microsoft.com/office/drawing/2014/main" id="{4979EE27-DD13-6244-A15E-BCDF601D4466}"/>
              </a:ext>
            </a:extLst>
          </p:cNvPr>
          <p:cNvPicPr>
            <a:picLocks noChangeAspect="1"/>
          </p:cNvPicPr>
          <p:nvPr/>
        </p:nvPicPr>
        <p:blipFill>
          <a:blip r:embed="rId5"/>
          <a:stretch>
            <a:fillRect/>
          </a:stretch>
        </p:blipFill>
        <p:spPr>
          <a:xfrm>
            <a:off x="28527" y="1247868"/>
            <a:ext cx="6671150" cy="2651783"/>
          </a:xfrm>
          <a:prstGeom prst="rect">
            <a:avLst/>
          </a:prstGeom>
        </p:spPr>
      </p:pic>
      <p:sp>
        <p:nvSpPr>
          <p:cNvPr id="8" name="TextBox 7">
            <a:extLst>
              <a:ext uri="{FF2B5EF4-FFF2-40B4-BE49-F238E27FC236}">
                <a16:creationId xmlns:a16="http://schemas.microsoft.com/office/drawing/2014/main" id="{68AF3610-5F81-3E46-8B8C-ABFDEB76C732}"/>
              </a:ext>
            </a:extLst>
          </p:cNvPr>
          <p:cNvSpPr txBox="1"/>
          <p:nvPr/>
        </p:nvSpPr>
        <p:spPr>
          <a:xfrm>
            <a:off x="6412562" y="3657602"/>
            <a:ext cx="5613188" cy="3804118"/>
          </a:xfrm>
          <a:prstGeom prst="rect">
            <a:avLst/>
          </a:prstGeom>
          <a:noFill/>
        </p:spPr>
        <p:txBody>
          <a:bodyPr wrap="square" rtlCol="0">
            <a:spAutoFit/>
          </a:bodyPr>
          <a:lstStyle/>
          <a:p>
            <a:pPr marL="742950" lvl="1" indent="-285750">
              <a:lnSpc>
                <a:spcPct val="120000"/>
              </a:lnSpc>
              <a:buFont typeface="Arial"/>
              <a:buChar char="•"/>
            </a:pPr>
            <a:r>
              <a:rPr lang="en-US" b="1" dirty="0"/>
              <a:t>Off-axis f/2.5 monolithic primary</a:t>
            </a:r>
          </a:p>
          <a:p>
            <a:pPr marL="742950" lvl="1" indent="-285750">
              <a:lnSpc>
                <a:spcPct val="120000"/>
              </a:lnSpc>
              <a:buFont typeface="Arial"/>
              <a:buChar char="•"/>
            </a:pPr>
            <a:r>
              <a:rPr lang="en-US" b="1" dirty="0"/>
              <a:t>Coronagraph Instrument (0.45 - 1.8 </a:t>
            </a:r>
            <a:r>
              <a:rPr lang="en-US" b="1" dirty="0">
                <a:latin typeface="Symbol" pitchFamily="2" charset="2"/>
              </a:rPr>
              <a:t>m</a:t>
            </a:r>
            <a:r>
              <a:rPr lang="en-US" b="1" dirty="0"/>
              <a:t>m)</a:t>
            </a:r>
          </a:p>
          <a:p>
            <a:pPr marL="1200150" lvl="2" indent="-285750">
              <a:lnSpc>
                <a:spcPct val="120000"/>
              </a:lnSpc>
              <a:buFont typeface="Courier New" panose="02070309020205020404" pitchFamily="49" charset="0"/>
              <a:buChar char="o"/>
            </a:pPr>
            <a:r>
              <a:rPr lang="en-US" sz="1400" b="1" dirty="0"/>
              <a:t>R=140 in the visible, R=40 in the NIR</a:t>
            </a:r>
          </a:p>
          <a:p>
            <a:pPr marL="1200150" lvl="2" indent="-285750">
              <a:lnSpc>
                <a:spcPct val="120000"/>
              </a:lnSpc>
              <a:buFont typeface="Courier New" panose="02070309020205020404" pitchFamily="49" charset="0"/>
              <a:buChar char="o"/>
            </a:pPr>
            <a:r>
              <a:rPr lang="en-US" sz="1400" b="1" dirty="0"/>
              <a:t>IWA = 62 mas at 0.5 </a:t>
            </a:r>
            <a:r>
              <a:rPr lang="en-US" sz="1400" b="1" dirty="0">
                <a:latin typeface="Symbol" pitchFamily="2" charset="2"/>
              </a:rPr>
              <a:t>m</a:t>
            </a:r>
            <a:r>
              <a:rPr lang="en-US" sz="1400" b="1" dirty="0"/>
              <a:t>m</a:t>
            </a:r>
          </a:p>
          <a:p>
            <a:pPr marL="1200150" lvl="2" indent="-285750">
              <a:lnSpc>
                <a:spcPct val="120000"/>
              </a:lnSpc>
              <a:buFont typeface="Courier New" panose="02070309020205020404" pitchFamily="49" charset="0"/>
              <a:buChar char="o"/>
            </a:pPr>
            <a:r>
              <a:rPr lang="en-US" sz="1400" b="1" dirty="0"/>
              <a:t>High contrast </a:t>
            </a:r>
            <a:r>
              <a:rPr lang="en-US" sz="1400" b="1" dirty="0" err="1"/>
              <a:t>FoV</a:t>
            </a:r>
            <a:r>
              <a:rPr lang="en-US" sz="1400" b="1" dirty="0"/>
              <a:t> = 2’ x 2”</a:t>
            </a:r>
          </a:p>
          <a:p>
            <a:pPr marL="742950" lvl="1" indent="-285750">
              <a:lnSpc>
                <a:spcPct val="120000"/>
              </a:lnSpc>
              <a:buFont typeface="Arial"/>
              <a:buChar char="•"/>
            </a:pPr>
            <a:r>
              <a:rPr lang="en-US" b="1" dirty="0" err="1"/>
              <a:t>Starshade</a:t>
            </a:r>
            <a:r>
              <a:rPr lang="en-US" b="1" dirty="0"/>
              <a:t> Instrument (0.2 – 1.8 </a:t>
            </a:r>
            <a:r>
              <a:rPr lang="en-US" b="1" dirty="0">
                <a:latin typeface="Symbol" pitchFamily="2" charset="2"/>
              </a:rPr>
              <a:t>m</a:t>
            </a:r>
            <a:r>
              <a:rPr lang="en-US" b="1" dirty="0"/>
              <a:t>m)</a:t>
            </a:r>
          </a:p>
          <a:p>
            <a:pPr marL="1200150" lvl="2" indent="-285750">
              <a:lnSpc>
                <a:spcPct val="120000"/>
              </a:lnSpc>
              <a:buFont typeface="Courier New" panose="02070309020205020404" pitchFamily="49" charset="0"/>
              <a:buChar char="o"/>
            </a:pPr>
            <a:r>
              <a:rPr lang="en-US" sz="1400" b="1" dirty="0"/>
              <a:t>R=140 in the visible, R=40 in NIR, R=7 in UV</a:t>
            </a:r>
          </a:p>
          <a:p>
            <a:pPr marL="1200150" lvl="2" indent="-285750">
              <a:lnSpc>
                <a:spcPct val="120000"/>
              </a:lnSpc>
              <a:buFont typeface="Courier New" panose="02070309020205020404" pitchFamily="49" charset="0"/>
              <a:buChar char="o"/>
            </a:pPr>
            <a:r>
              <a:rPr lang="en-US" sz="1400" b="1" dirty="0"/>
              <a:t>IWA = 60 mas over 0.3 to 1.0 </a:t>
            </a:r>
            <a:r>
              <a:rPr lang="en-US" sz="1400" b="1" dirty="0">
                <a:latin typeface="Symbol" pitchFamily="2" charset="2"/>
              </a:rPr>
              <a:t>m</a:t>
            </a:r>
            <a:r>
              <a:rPr lang="en-US" sz="1400" b="1" dirty="0"/>
              <a:t>m</a:t>
            </a:r>
          </a:p>
          <a:p>
            <a:pPr marL="1200150" lvl="2" indent="-285750">
              <a:lnSpc>
                <a:spcPct val="120000"/>
              </a:lnSpc>
              <a:buFont typeface="Courier New" panose="02070309020205020404" pitchFamily="49" charset="0"/>
              <a:buChar char="o"/>
            </a:pPr>
            <a:r>
              <a:rPr lang="en-US" sz="1400" b="1" dirty="0"/>
              <a:t>Slew to different distances to cover &lt;0.3 or &gt;1</a:t>
            </a:r>
            <a:r>
              <a:rPr lang="en-US" sz="1400" b="1" dirty="0">
                <a:latin typeface="Symbol" pitchFamily="2" charset="2"/>
              </a:rPr>
              <a:t>m</a:t>
            </a:r>
            <a:r>
              <a:rPr lang="en-US" sz="1400" b="1" dirty="0"/>
              <a:t>m</a:t>
            </a:r>
          </a:p>
          <a:p>
            <a:pPr marL="1200150" lvl="2" indent="-285750">
              <a:lnSpc>
                <a:spcPct val="120000"/>
              </a:lnSpc>
              <a:buFont typeface="Courier New" panose="02070309020205020404" pitchFamily="49" charset="0"/>
              <a:buChar char="o"/>
            </a:pPr>
            <a:r>
              <a:rPr lang="en-US" sz="1400" b="1" dirty="0"/>
              <a:t>High contrast </a:t>
            </a:r>
            <a:r>
              <a:rPr lang="en-US" sz="1400" b="1" dirty="0" err="1"/>
              <a:t>FoV</a:t>
            </a:r>
            <a:r>
              <a:rPr lang="en-US" sz="1400" b="1" dirty="0"/>
              <a:t>: 12” x 12” (Imaging) / 2” x 2” (IFS)</a:t>
            </a:r>
          </a:p>
          <a:p>
            <a:pPr marL="742950" lvl="1" indent="-285750">
              <a:lnSpc>
                <a:spcPct val="120000"/>
              </a:lnSpc>
              <a:buFont typeface="Arial" panose="020B0604020202020204" pitchFamily="34" charset="0"/>
              <a:buChar char="•"/>
            </a:pPr>
            <a:r>
              <a:rPr lang="en-US" b="1" dirty="0"/>
              <a:t>Co-launch on SLS Block 1B</a:t>
            </a:r>
          </a:p>
          <a:p>
            <a:pPr lvl="1">
              <a:lnSpc>
                <a:spcPct val="120000"/>
              </a:lnSpc>
            </a:pPr>
            <a:endParaRPr lang="en-US" b="1" dirty="0"/>
          </a:p>
          <a:p>
            <a:endParaRPr lang="en-US" dirty="0"/>
          </a:p>
        </p:txBody>
      </p:sp>
    </p:spTree>
    <p:extLst>
      <p:ext uri="{BB962C8B-B14F-4D97-AF65-F5344CB8AC3E}">
        <p14:creationId xmlns:p14="http://schemas.microsoft.com/office/powerpoint/2010/main" val="412517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1246" y="175273"/>
            <a:ext cx="6654800" cy="950284"/>
          </a:xfrm>
        </p:spPr>
        <p:txBody>
          <a:bodyPr>
            <a:noAutofit/>
          </a:bodyPr>
          <a:lstStyle/>
          <a:p>
            <a:pPr algn="r"/>
            <a:r>
              <a:rPr lang="en-US" sz="3600" i="1" dirty="0">
                <a:solidFill>
                  <a:srgbClr val="00B050"/>
                </a:solidFill>
              </a:rPr>
              <a:t>Hybrid Design &amp;</a:t>
            </a:r>
            <a:br>
              <a:rPr lang="en-US" sz="3600" i="1" dirty="0">
                <a:solidFill>
                  <a:srgbClr val="00B050"/>
                </a:solidFill>
              </a:rPr>
            </a:br>
            <a:r>
              <a:rPr lang="en-US" sz="3600" i="1" dirty="0">
                <a:solidFill>
                  <a:srgbClr val="00B050"/>
                </a:solidFill>
              </a:rPr>
              <a:t>   Observing Strategy</a:t>
            </a:r>
          </a:p>
        </p:txBody>
      </p:sp>
      <p:sp>
        <p:nvSpPr>
          <p:cNvPr id="4" name="Slide Number Placeholder 3"/>
          <p:cNvSpPr>
            <a:spLocks noGrp="1"/>
          </p:cNvSpPr>
          <p:nvPr>
            <p:ph type="sldNum" sz="quarter" idx="12"/>
          </p:nvPr>
        </p:nvSpPr>
        <p:spPr/>
        <p:txBody>
          <a:bodyPr/>
          <a:lstStyle/>
          <a:p>
            <a:fld id="{5E164A39-9C7D-544F-B1E1-CE32ED2EFF3B}" type="slidenum">
              <a:rPr lang="en-US" smtClean="0"/>
              <a:t>8</a:t>
            </a:fld>
            <a:endParaRPr lang="en-US"/>
          </a:p>
        </p:txBody>
      </p:sp>
      <p:sp>
        <p:nvSpPr>
          <p:cNvPr id="5" name="Content Placeholder 4"/>
          <p:cNvSpPr txBox="1">
            <a:spLocks noGrp="1"/>
          </p:cNvSpPr>
          <p:nvPr>
            <p:ph idx="1"/>
          </p:nvPr>
        </p:nvSpPr>
        <p:spPr>
          <a:xfrm>
            <a:off x="229732" y="1218022"/>
            <a:ext cx="11732624"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alibri"/>
              </a:rPr>
              <a:t>Architecture A </a:t>
            </a:r>
            <a:r>
              <a:rPr kumimoji="0" lang="en-US" sz="2200" b="0" i="0" u="none" strike="noStrike" kern="1200" cap="none" spc="0" normalizeH="0" noProof="0" dirty="0">
                <a:ln>
                  <a:noFill/>
                </a:ln>
                <a:effectLst/>
                <a:uLnTx/>
                <a:uFillTx/>
                <a:latin typeface="Calibri"/>
              </a:rPr>
              <a:t>c</a:t>
            </a:r>
            <a:r>
              <a:rPr kumimoji="0" lang="en-US" sz="2200" b="0" i="0" u="none" strike="noStrike" kern="1200" cap="none" spc="0" normalizeH="0" baseline="0" noProof="0" dirty="0">
                <a:ln>
                  <a:noFill/>
                </a:ln>
                <a:effectLst/>
                <a:uLnTx/>
                <a:uFillTx/>
                <a:latin typeface="Calibri"/>
              </a:rPr>
              <a:t>ombines </a:t>
            </a:r>
            <a:r>
              <a:rPr lang="en-US" sz="2200" dirty="0">
                <a:latin typeface="Calibri"/>
              </a:rPr>
              <a:t>the strengths of two highly complementary starlight suppression systems:</a:t>
            </a:r>
            <a:endParaRPr kumimoji="0" lang="en-US" sz="2200" b="0" i="0" u="none" strike="noStrike" kern="1200" cap="none" spc="0" normalizeH="0" baseline="0" noProof="0" dirty="0">
              <a:ln>
                <a:noFill/>
              </a:ln>
              <a:effectLst/>
              <a:uLnTx/>
              <a:uFillTx/>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5953" y="2351044"/>
            <a:ext cx="4423250" cy="2862103"/>
          </a:xfrm>
          <a:prstGeom prst="rect">
            <a:avLst/>
          </a:prstGeom>
        </p:spPr>
      </p:pic>
      <p:pic>
        <p:nvPicPr>
          <p:cNvPr id="7" name="Picture 6"/>
          <p:cNvPicPr>
            <a:picLocks noChangeAspect="1"/>
          </p:cNvPicPr>
          <p:nvPr/>
        </p:nvPicPr>
        <p:blipFill>
          <a:blip r:embed="rId4"/>
          <a:stretch>
            <a:fillRect/>
          </a:stretch>
        </p:blipFill>
        <p:spPr>
          <a:xfrm>
            <a:off x="838200" y="2250353"/>
            <a:ext cx="4074212" cy="3054235"/>
          </a:xfrm>
          <a:prstGeom prst="rect">
            <a:avLst/>
          </a:prstGeom>
        </p:spPr>
      </p:pic>
      <p:sp>
        <p:nvSpPr>
          <p:cNvPr id="8" name="TextBox 7"/>
          <p:cNvSpPr txBox="1"/>
          <p:nvPr/>
        </p:nvSpPr>
        <p:spPr>
          <a:xfrm>
            <a:off x="1529132" y="1663887"/>
            <a:ext cx="3383280" cy="369332"/>
          </a:xfrm>
          <a:prstGeom prst="rect">
            <a:avLst/>
          </a:prstGeom>
          <a:noFill/>
        </p:spPr>
        <p:txBody>
          <a:bodyPr wrap="square" rtlCol="0">
            <a:spAutoFit/>
          </a:bodyPr>
          <a:lstStyle/>
          <a:p>
            <a:r>
              <a:rPr lang="en-US" b="1" dirty="0">
                <a:solidFill>
                  <a:srgbClr val="0070C0"/>
                </a:solidFill>
              </a:rPr>
              <a:t>Internal CORONAGRAPH</a:t>
            </a:r>
          </a:p>
        </p:txBody>
      </p:sp>
      <p:sp>
        <p:nvSpPr>
          <p:cNvPr id="10" name="TextBox 9"/>
          <p:cNvSpPr txBox="1"/>
          <p:nvPr/>
        </p:nvSpPr>
        <p:spPr>
          <a:xfrm>
            <a:off x="8251372" y="1670067"/>
            <a:ext cx="3383280" cy="369332"/>
          </a:xfrm>
          <a:prstGeom prst="rect">
            <a:avLst/>
          </a:prstGeom>
          <a:noFill/>
        </p:spPr>
        <p:txBody>
          <a:bodyPr wrap="square" rtlCol="0">
            <a:spAutoFit/>
          </a:bodyPr>
          <a:lstStyle/>
          <a:p>
            <a:r>
              <a:rPr lang="en-US" b="1" dirty="0">
                <a:solidFill>
                  <a:srgbClr val="FF0000"/>
                </a:solidFill>
              </a:rPr>
              <a:t>External STARSHADE</a:t>
            </a:r>
          </a:p>
        </p:txBody>
      </p:sp>
      <p:sp>
        <p:nvSpPr>
          <p:cNvPr id="11" name="TextBox 10"/>
          <p:cNvSpPr txBox="1"/>
          <p:nvPr/>
        </p:nvSpPr>
        <p:spPr>
          <a:xfrm>
            <a:off x="660762" y="5610991"/>
            <a:ext cx="5217523" cy="923330"/>
          </a:xfrm>
          <a:prstGeom prst="rect">
            <a:avLst/>
          </a:prstGeom>
          <a:noFill/>
        </p:spPr>
        <p:txBody>
          <a:bodyPr wrap="square" rtlCol="0">
            <a:spAutoFit/>
          </a:bodyPr>
          <a:lstStyle/>
          <a:p>
            <a:pPr marL="285750" indent="-285750">
              <a:buFont typeface="Arial" charset="0"/>
              <a:buChar char="•"/>
            </a:pPr>
            <a:r>
              <a:rPr lang="en-US" dirty="0">
                <a:solidFill>
                  <a:srgbClr val="0070C0"/>
                </a:solidFill>
              </a:rPr>
              <a:t>Very nimble</a:t>
            </a:r>
          </a:p>
          <a:p>
            <a:pPr marL="285750" indent="-285750">
              <a:buFont typeface="Arial" charset="0"/>
              <a:buChar char="•"/>
            </a:pPr>
            <a:r>
              <a:rPr lang="en-US" b="1" u="sng" dirty="0">
                <a:solidFill>
                  <a:srgbClr val="0070C0"/>
                </a:solidFill>
              </a:rPr>
              <a:t>Searches</a:t>
            </a:r>
            <a:r>
              <a:rPr lang="en-US" dirty="0">
                <a:solidFill>
                  <a:srgbClr val="0070C0"/>
                </a:solidFill>
              </a:rPr>
              <a:t> for planets around many stars</a:t>
            </a:r>
          </a:p>
          <a:p>
            <a:pPr marL="285750" indent="-285750">
              <a:buFont typeface="Arial" charset="0"/>
              <a:buChar char="•"/>
            </a:pPr>
            <a:r>
              <a:rPr lang="en-US" dirty="0">
                <a:solidFill>
                  <a:srgbClr val="0070C0"/>
                </a:solidFill>
              </a:rPr>
              <a:t>Takes images at multiple visits to measure orbits </a:t>
            </a:r>
          </a:p>
        </p:txBody>
      </p:sp>
      <p:sp>
        <p:nvSpPr>
          <p:cNvPr id="12" name="TextBox 11"/>
          <p:cNvSpPr txBox="1"/>
          <p:nvPr/>
        </p:nvSpPr>
        <p:spPr>
          <a:xfrm>
            <a:off x="5691052" y="3185175"/>
            <a:ext cx="731517" cy="1200329"/>
          </a:xfrm>
          <a:prstGeom prst="rect">
            <a:avLst/>
          </a:prstGeom>
          <a:noFill/>
        </p:spPr>
        <p:txBody>
          <a:bodyPr wrap="square" rtlCol="0">
            <a:spAutoFit/>
          </a:bodyPr>
          <a:lstStyle/>
          <a:p>
            <a:r>
              <a:rPr lang="en-US" sz="7200" dirty="0"/>
              <a:t>+</a:t>
            </a:r>
          </a:p>
        </p:txBody>
      </p:sp>
      <p:sp>
        <p:nvSpPr>
          <p:cNvPr id="13" name="TextBox 12"/>
          <p:cNvSpPr txBox="1"/>
          <p:nvPr/>
        </p:nvSpPr>
        <p:spPr>
          <a:xfrm>
            <a:off x="6974477" y="5536643"/>
            <a:ext cx="5217523" cy="1200329"/>
          </a:xfrm>
          <a:prstGeom prst="rect">
            <a:avLst/>
          </a:prstGeom>
          <a:noFill/>
        </p:spPr>
        <p:txBody>
          <a:bodyPr wrap="square" rtlCol="0">
            <a:spAutoFit/>
          </a:bodyPr>
          <a:lstStyle/>
          <a:p>
            <a:pPr marL="285750" indent="-285750">
              <a:buFont typeface="Arial" charset="0"/>
              <a:buChar char="•"/>
            </a:pPr>
            <a:r>
              <a:rPr lang="en-US" dirty="0">
                <a:solidFill>
                  <a:srgbClr val="FF0000"/>
                </a:solidFill>
              </a:rPr>
              <a:t>Very “photon” efficient</a:t>
            </a:r>
          </a:p>
          <a:p>
            <a:pPr marL="285750" indent="-285750">
              <a:buFont typeface="Arial" charset="0"/>
              <a:buChar char="•"/>
            </a:pPr>
            <a:r>
              <a:rPr lang="en-US" dirty="0">
                <a:solidFill>
                  <a:srgbClr val="FF0000"/>
                </a:solidFill>
              </a:rPr>
              <a:t>Accesses closer-in planets at a given </a:t>
            </a:r>
            <a:r>
              <a:rPr lang="en-US" dirty="0">
                <a:solidFill>
                  <a:srgbClr val="FF0000"/>
                </a:solidFill>
                <a:latin typeface="Symbol" charset="2"/>
                <a:ea typeface="Symbol" charset="2"/>
                <a:cs typeface="Symbol" charset="2"/>
              </a:rPr>
              <a:t>l</a:t>
            </a:r>
          </a:p>
          <a:p>
            <a:pPr marL="285750" indent="-285750">
              <a:buFont typeface="Arial" charset="0"/>
              <a:buChar char="•"/>
            </a:pPr>
            <a:r>
              <a:rPr lang="en-US" b="1" u="sng" dirty="0">
                <a:solidFill>
                  <a:srgbClr val="FF0000"/>
                </a:solidFill>
              </a:rPr>
              <a:t>Takes broad spectra </a:t>
            </a:r>
            <a:r>
              <a:rPr lang="en-US" dirty="0">
                <a:solidFill>
                  <a:srgbClr val="FF0000"/>
                </a:solidFill>
              </a:rPr>
              <a:t>(300-1000nm) of all planets found in 50-100 most interesting systems </a:t>
            </a:r>
          </a:p>
        </p:txBody>
      </p:sp>
    </p:spTree>
    <p:extLst>
      <p:ext uri="{BB962C8B-B14F-4D97-AF65-F5344CB8AC3E}">
        <p14:creationId xmlns:p14="http://schemas.microsoft.com/office/powerpoint/2010/main" val="1699319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9607" y="98634"/>
            <a:ext cx="6437059" cy="894986"/>
          </a:xfrm>
        </p:spPr>
        <p:txBody>
          <a:bodyPr>
            <a:normAutofit fontScale="90000"/>
          </a:bodyPr>
          <a:lstStyle/>
          <a:p>
            <a:pPr algn="r"/>
            <a:r>
              <a:rPr lang="en-US" sz="3600" i="1" dirty="0">
                <a:solidFill>
                  <a:srgbClr val="00B050"/>
                </a:solidFill>
              </a:rPr>
              <a:t>Detecting and Characterizing Potentially Habitable Worlds</a:t>
            </a:r>
          </a:p>
        </p:txBody>
      </p:sp>
      <p:sp>
        <p:nvSpPr>
          <p:cNvPr id="4" name="Slide Number Placeholder 3"/>
          <p:cNvSpPr>
            <a:spLocks noGrp="1"/>
          </p:cNvSpPr>
          <p:nvPr>
            <p:ph type="sldNum" sz="quarter" idx="12"/>
          </p:nvPr>
        </p:nvSpPr>
        <p:spPr/>
        <p:txBody>
          <a:bodyPr/>
          <a:lstStyle/>
          <a:p>
            <a:fld id="{671412FD-015B-EC49-BFCB-F5CA98BAD0C5}" type="slidenum">
              <a:rPr lang="en-US" smtClean="0"/>
              <a:t>9</a:t>
            </a:fld>
            <a:endParaRPr lang="en-US"/>
          </a:p>
        </p:txBody>
      </p:sp>
      <p:sp>
        <p:nvSpPr>
          <p:cNvPr id="5" name="TextBox 4"/>
          <p:cNvSpPr txBox="1"/>
          <p:nvPr/>
        </p:nvSpPr>
        <p:spPr>
          <a:xfrm>
            <a:off x="606256" y="1161954"/>
            <a:ext cx="4847856" cy="923330"/>
          </a:xfrm>
          <a:prstGeom prst="rect">
            <a:avLst/>
          </a:prstGeom>
          <a:noFill/>
        </p:spPr>
        <p:txBody>
          <a:bodyPr wrap="square" rtlCol="0">
            <a:spAutoFit/>
          </a:bodyPr>
          <a:lstStyle/>
          <a:p>
            <a:pPr marL="285750" indent="-285750">
              <a:buFont typeface="Arial"/>
              <a:buChar char="•"/>
            </a:pPr>
            <a:r>
              <a:rPr lang="en-US" dirty="0" err="1"/>
              <a:t>HabEx</a:t>
            </a:r>
            <a:r>
              <a:rPr lang="en-US" dirty="0"/>
              <a:t> will survey ~110 nearby </a:t>
            </a:r>
            <a:r>
              <a:rPr lang="en-US" dirty="0" err="1"/>
              <a:t>sunlike</a:t>
            </a:r>
            <a:r>
              <a:rPr lang="en-US" dirty="0"/>
              <a:t> stars with the coronagraph to search for potentially habitable worlds and determine their orbits</a:t>
            </a:r>
          </a:p>
        </p:txBody>
      </p:sp>
      <p:pic>
        <p:nvPicPr>
          <p:cNvPr id="6" name="Picture 5" descr="Fig 2.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544" y="2104354"/>
            <a:ext cx="4193002" cy="4197838"/>
          </a:xfrm>
          <a:prstGeom prst="rect">
            <a:avLst/>
          </a:prstGeom>
        </p:spPr>
      </p:pic>
      <p:sp>
        <p:nvSpPr>
          <p:cNvPr id="3" name="TextBox 2">
            <a:extLst>
              <a:ext uri="{FF2B5EF4-FFF2-40B4-BE49-F238E27FC236}">
                <a16:creationId xmlns:a16="http://schemas.microsoft.com/office/drawing/2014/main" id="{AE8FFA4C-DB0F-9B4C-BEF9-8F7BA665D3C3}"/>
              </a:ext>
            </a:extLst>
          </p:cNvPr>
          <p:cNvSpPr txBox="1"/>
          <p:nvPr/>
        </p:nvSpPr>
        <p:spPr>
          <a:xfrm>
            <a:off x="1477535" y="6363648"/>
            <a:ext cx="3976577" cy="338554"/>
          </a:xfrm>
          <a:prstGeom prst="rect">
            <a:avLst/>
          </a:prstGeom>
          <a:noFill/>
        </p:spPr>
        <p:txBody>
          <a:bodyPr wrap="square" rtlCol="0">
            <a:spAutoFit/>
          </a:bodyPr>
          <a:lstStyle/>
          <a:p>
            <a:r>
              <a:rPr lang="en-US" sz="1600" i="1" dirty="0">
                <a:solidFill>
                  <a:srgbClr val="00B0F0"/>
                </a:solidFill>
              </a:rPr>
              <a:t>Credit: </a:t>
            </a:r>
            <a:r>
              <a:rPr lang="en-US" sz="1600" i="1" dirty="0" err="1">
                <a:solidFill>
                  <a:srgbClr val="00B0F0"/>
                </a:solidFill>
              </a:rPr>
              <a:t>Garreth</a:t>
            </a:r>
            <a:r>
              <a:rPr lang="en-US" sz="1600" i="1" dirty="0">
                <a:solidFill>
                  <a:srgbClr val="00B0F0"/>
                </a:solidFill>
              </a:rPr>
              <a:t> </a:t>
            </a:r>
            <a:r>
              <a:rPr lang="en-US" sz="1600" i="1" dirty="0" err="1">
                <a:solidFill>
                  <a:srgbClr val="00B0F0"/>
                </a:solidFill>
              </a:rPr>
              <a:t>Ruane</a:t>
            </a:r>
            <a:r>
              <a:rPr lang="en-US" sz="1600" i="1" dirty="0">
                <a:solidFill>
                  <a:srgbClr val="00B0F0"/>
                </a:solidFill>
              </a:rPr>
              <a:t> (Caltech)</a:t>
            </a:r>
          </a:p>
        </p:txBody>
      </p:sp>
      <p:sp>
        <p:nvSpPr>
          <p:cNvPr id="9" name="TextBox 8">
            <a:extLst>
              <a:ext uri="{FF2B5EF4-FFF2-40B4-BE49-F238E27FC236}">
                <a16:creationId xmlns:a16="http://schemas.microsoft.com/office/drawing/2014/main" id="{59530A71-39B3-B945-A6CA-0214C2ACD988}"/>
              </a:ext>
            </a:extLst>
          </p:cNvPr>
          <p:cNvSpPr txBox="1"/>
          <p:nvPr/>
        </p:nvSpPr>
        <p:spPr>
          <a:xfrm>
            <a:off x="6593748" y="1119986"/>
            <a:ext cx="525081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Interesting systems will be studied further with the </a:t>
            </a:r>
            <a:r>
              <a:rPr lang="en-US" dirty="0" err="1"/>
              <a:t>starshade</a:t>
            </a:r>
            <a:r>
              <a:rPr lang="en-US" dirty="0"/>
              <a:t> (broad-band 12” x 12” image and spectra of individual planets)</a:t>
            </a:r>
          </a:p>
          <a:p>
            <a:endParaRPr lang="en-US" dirty="0"/>
          </a:p>
        </p:txBody>
      </p:sp>
      <p:pic>
        <p:nvPicPr>
          <p:cNvPr id="11" name="Picture 10">
            <a:extLst>
              <a:ext uri="{FF2B5EF4-FFF2-40B4-BE49-F238E27FC236}">
                <a16:creationId xmlns:a16="http://schemas.microsoft.com/office/drawing/2014/main" id="{4A912F4A-B736-794B-9667-95F3DE9F4FD3}"/>
              </a:ext>
            </a:extLst>
          </p:cNvPr>
          <p:cNvPicPr>
            <a:picLocks noChangeAspect="1"/>
          </p:cNvPicPr>
          <p:nvPr/>
        </p:nvPicPr>
        <p:blipFill>
          <a:blip r:embed="rId4"/>
          <a:stretch>
            <a:fillRect/>
          </a:stretch>
        </p:blipFill>
        <p:spPr>
          <a:xfrm>
            <a:off x="6983956" y="2060894"/>
            <a:ext cx="4860608" cy="4750140"/>
          </a:xfrm>
          <a:prstGeom prst="rect">
            <a:avLst/>
          </a:prstGeom>
        </p:spPr>
      </p:pic>
      <p:sp>
        <p:nvSpPr>
          <p:cNvPr id="8" name="TextBox 7">
            <a:extLst>
              <a:ext uri="{FF2B5EF4-FFF2-40B4-BE49-F238E27FC236}">
                <a16:creationId xmlns:a16="http://schemas.microsoft.com/office/drawing/2014/main" id="{88631236-CA3E-A24D-A76C-9811F4BF3C83}"/>
              </a:ext>
            </a:extLst>
          </p:cNvPr>
          <p:cNvSpPr txBox="1"/>
          <p:nvPr/>
        </p:nvSpPr>
        <p:spPr>
          <a:xfrm>
            <a:off x="7477779" y="5932860"/>
            <a:ext cx="3976577" cy="369332"/>
          </a:xfrm>
          <a:prstGeom prst="rect">
            <a:avLst/>
          </a:prstGeom>
          <a:noFill/>
        </p:spPr>
        <p:txBody>
          <a:bodyPr wrap="square" rtlCol="0">
            <a:spAutoFit/>
          </a:bodyPr>
          <a:lstStyle/>
          <a:p>
            <a:r>
              <a:rPr lang="en-US" sz="1600" i="1" dirty="0">
                <a:solidFill>
                  <a:srgbClr val="00B0F0"/>
                </a:solidFill>
              </a:rPr>
              <a:t>Credit: </a:t>
            </a:r>
            <a:r>
              <a:rPr lang="en-US" sz="1600" i="1" dirty="0" err="1">
                <a:solidFill>
                  <a:srgbClr val="00B0F0"/>
                </a:solidFill>
              </a:rPr>
              <a:t>Sergi</a:t>
            </a:r>
            <a:r>
              <a:rPr lang="en-US" sz="1600" i="1" dirty="0">
                <a:solidFill>
                  <a:srgbClr val="00B0F0"/>
                </a:solidFill>
              </a:rPr>
              <a:t> Hildebrandt (JPL</a:t>
            </a:r>
            <a:r>
              <a:rPr lang="en-US" i="1" dirty="0">
                <a:solidFill>
                  <a:srgbClr val="00B0F0"/>
                </a:solidFill>
              </a:rPr>
              <a:t>)</a:t>
            </a:r>
          </a:p>
        </p:txBody>
      </p:sp>
    </p:spTree>
    <p:extLst>
      <p:ext uri="{BB962C8B-B14F-4D97-AF65-F5344CB8AC3E}">
        <p14:creationId xmlns:p14="http://schemas.microsoft.com/office/powerpoint/2010/main" val="332073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25635</TotalTime>
  <Words>5081</Words>
  <Application>Microsoft Macintosh PowerPoint</Application>
  <PresentationFormat>Widescreen</PresentationFormat>
  <Paragraphs>651</Paragraphs>
  <Slides>43</Slides>
  <Notes>30</Notes>
  <HiddenSlides>2</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ＭＳ Ｐゴシック</vt:lpstr>
      <vt:lpstr>Arial</vt:lpstr>
      <vt:lpstr>Calibri</vt:lpstr>
      <vt:lpstr>Calibri Light</vt:lpstr>
      <vt:lpstr>Calisto MT</vt:lpstr>
      <vt:lpstr>Courier New</vt:lpstr>
      <vt:lpstr>Helvetica</vt:lpstr>
      <vt:lpstr>Symbol</vt:lpstr>
      <vt:lpstr>Times New Roman</vt:lpstr>
      <vt:lpstr>verdana</vt:lpstr>
      <vt:lpstr>verdana</vt:lpstr>
      <vt:lpstr>Wingdings</vt:lpstr>
      <vt:lpstr>Office Theme</vt:lpstr>
      <vt:lpstr>The Habitable Exoplanet Observatory Mission Concept</vt:lpstr>
      <vt:lpstr>Outline</vt:lpstr>
      <vt:lpstr>Study charter</vt:lpstr>
      <vt:lpstr>STDT</vt:lpstr>
      <vt:lpstr>Study Philosophy</vt:lpstr>
      <vt:lpstr>Science Goals</vt:lpstr>
      <vt:lpstr> Architecture A at a glance</vt:lpstr>
      <vt:lpstr>Hybrid Design &amp;    Observing Strategy</vt:lpstr>
      <vt:lpstr>Detecting and Characterizing Potentially Habitable Worlds</vt:lpstr>
      <vt:lpstr>Family Portraits of our Neighboring Planetary Systems</vt:lpstr>
      <vt:lpstr>PowerPoint Presentation</vt:lpstr>
      <vt:lpstr>PowerPoint Presentation</vt:lpstr>
      <vt:lpstr>General Observatory Science: Instruments and Capabilities</vt:lpstr>
      <vt:lpstr>General Observatory Science: Instruments and Capabilities</vt:lpstr>
      <vt:lpstr>General Astrophysics and    Solar System Science Themes</vt:lpstr>
      <vt:lpstr>Observing Time Allocations</vt:lpstr>
      <vt:lpstr>Community Input</vt:lpstr>
      <vt:lpstr>Findings &amp;  Lessons Learned</vt:lpstr>
      <vt:lpstr> Path Forward</vt:lpstr>
      <vt:lpstr>Back-up Slides</vt:lpstr>
      <vt:lpstr>HabEx Presentations &amp; Posters</vt:lpstr>
      <vt:lpstr>PowerPoint Presentation</vt:lpstr>
      <vt:lpstr>Constraining Galaxy formation and  evolution processes with HabEx </vt:lpstr>
      <vt:lpstr>SAG 13 Planet Bins and Occurrence Rates</vt:lpstr>
      <vt:lpstr>PowerPoint Presentation</vt:lpstr>
      <vt:lpstr>PowerPoint Presentation</vt:lpstr>
      <vt:lpstr>PowerPoint Presentation</vt:lpstr>
      <vt:lpstr>PowerPoint Presentation</vt:lpstr>
      <vt:lpstr>General Astrophysics Instruments: Resolution and Effective Area</vt:lpstr>
      <vt:lpstr>The Lifecycle of Baryons</vt:lpstr>
      <vt:lpstr>Solar System Science</vt:lpstr>
      <vt:lpstr>Summary </vt:lpstr>
      <vt:lpstr>PowerPoint Presentation</vt:lpstr>
      <vt:lpstr>Solar System Science</vt:lpstr>
      <vt:lpstr>Exoplanet Science</vt:lpstr>
      <vt:lpstr>Characterizing the Diversity of Exoplanets</vt:lpstr>
      <vt:lpstr>Characterizing the Diversity of Exoplanets</vt:lpstr>
      <vt:lpstr>Finding Habitable Worlds</vt:lpstr>
      <vt:lpstr>Finding Life: the Search for  Bio-signatures and their Context</vt:lpstr>
      <vt:lpstr>PowerPoint Presentation</vt:lpstr>
      <vt:lpstr>PowerPoint Presentation</vt:lpstr>
      <vt:lpstr>Capabilities: Direct Imaging</vt:lpstr>
      <vt:lpstr>Illustrative  Observing  Strategy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174</cp:revision>
  <dcterms:created xsi:type="dcterms:W3CDTF">2017-12-16T01:22:44Z</dcterms:created>
  <dcterms:modified xsi:type="dcterms:W3CDTF">2018-09-18T16:28:38Z</dcterms:modified>
</cp:coreProperties>
</file>