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22"/>
  </p:notesMasterIdLst>
  <p:sldIdLst>
    <p:sldId id="256" r:id="rId2"/>
    <p:sldId id="305" r:id="rId3"/>
    <p:sldId id="299" r:id="rId4"/>
    <p:sldId id="304" r:id="rId5"/>
    <p:sldId id="296" r:id="rId6"/>
    <p:sldId id="284" r:id="rId7"/>
    <p:sldId id="282" r:id="rId8"/>
    <p:sldId id="340" r:id="rId9"/>
    <p:sldId id="311" r:id="rId10"/>
    <p:sldId id="289" r:id="rId11"/>
    <p:sldId id="337" r:id="rId12"/>
    <p:sldId id="344" r:id="rId13"/>
    <p:sldId id="338" r:id="rId14"/>
    <p:sldId id="339" r:id="rId15"/>
    <p:sldId id="341" r:id="rId16"/>
    <p:sldId id="312" r:id="rId17"/>
    <p:sldId id="313" r:id="rId18"/>
    <p:sldId id="342" r:id="rId19"/>
    <p:sldId id="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8"/>
    <p:restoredTop sz="94705"/>
  </p:normalViewPr>
  <p:slideViewPr>
    <p:cSldViewPr snapToGrid="0" snapToObjects="1">
      <p:cViewPr varScale="1">
        <p:scale>
          <a:sx n="101" d="100"/>
          <a:sy n="101" d="100"/>
        </p:scale>
        <p:origin x="21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93E4A-D2C0-BD42-A7BB-1A0672215938}" type="datetimeFigureOut">
              <a:rPr lang="en-US" smtClean="0"/>
              <a:t>9/16/18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F4278-631E-554F-B45B-FDA64BE10715}" type="slidenum">
              <a:rPr lang="en-US" smtClean="0"/>
              <a:t>‹#›</a:t>
            </a:fld>
            <a:endParaRPr lang="en-US"/>
          </a:p>
        </p:txBody>
      </p:sp>
    </p:spTree>
    <p:extLst>
      <p:ext uri="{BB962C8B-B14F-4D97-AF65-F5344CB8AC3E}">
        <p14:creationId xmlns:p14="http://schemas.microsoft.com/office/powerpoint/2010/main" val="170611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controversy from </a:t>
            </a:r>
            <a:r>
              <a:rPr lang="en-US" baseline="0" dirty="0" err="1"/>
              <a:t>Tremblin</a:t>
            </a:r>
            <a:r>
              <a:rPr lang="en-US" baseline="0" dirty="0"/>
              <a:t>. </a:t>
            </a:r>
            <a:endParaRPr lang="en-US" dirty="0"/>
          </a:p>
        </p:txBody>
      </p:sp>
      <p:sp>
        <p:nvSpPr>
          <p:cNvPr id="4" name="Slide Number Placeholder 3"/>
          <p:cNvSpPr>
            <a:spLocks noGrp="1"/>
          </p:cNvSpPr>
          <p:nvPr>
            <p:ph type="sldNum" sz="quarter" idx="10"/>
          </p:nvPr>
        </p:nvSpPr>
        <p:spPr/>
        <p:txBody>
          <a:bodyPr/>
          <a:lstStyle/>
          <a:p>
            <a:fld id="{E6EEC986-92C0-574C-9D17-4EA95A48C17E}" type="slidenum">
              <a:rPr lang="en-US" smtClean="0"/>
              <a:t>2</a:t>
            </a:fld>
            <a:endParaRPr lang="en-US"/>
          </a:p>
        </p:txBody>
      </p:sp>
    </p:spTree>
    <p:extLst>
      <p:ext uri="{BB962C8B-B14F-4D97-AF65-F5344CB8AC3E}">
        <p14:creationId xmlns:p14="http://schemas.microsoft.com/office/powerpoint/2010/main" val="212358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time: 30s</a:t>
            </a:r>
          </a:p>
          <a:p>
            <a:endParaRPr lang="en-US" dirty="0"/>
          </a:p>
          <a:p>
            <a:r>
              <a:rPr lang="en-US" dirty="0"/>
              <a:t>First, it appears</a:t>
            </a:r>
            <a:r>
              <a:rPr lang="en-US" baseline="0" dirty="0"/>
              <a:t> that giant planets have similar luminosities as brown dwarfs, but appear redder in </a:t>
            </a:r>
            <a:r>
              <a:rPr lang="en-US" baseline="0" dirty="0" err="1"/>
              <a:t>colour</a:t>
            </a:r>
            <a:r>
              <a:rPr lang="en-US" baseline="0" dirty="0"/>
              <a:t>. </a:t>
            </a:r>
          </a:p>
          <a:p>
            <a:r>
              <a:rPr lang="en-US" baseline="0" dirty="0"/>
              <a:t>Here we can see a </a:t>
            </a:r>
            <a:r>
              <a:rPr lang="en-US" baseline="0" dirty="0" err="1"/>
              <a:t>colour</a:t>
            </a:r>
            <a:r>
              <a:rPr lang="en-US" baseline="0" dirty="0"/>
              <a:t> magnitude diagram, with higher mass stars in grey and M-dwarfs in orange. </a:t>
            </a:r>
          </a:p>
          <a:p>
            <a:r>
              <a:rPr lang="en-US" baseline="0" dirty="0"/>
              <a:t>The three different brown dwarf subclasses L, T and Y, down here. Bold circles here show the directly imaged planets, and you can see that while some of them fall on top of the brown dwarf sequence, there appears to be a general shift to redder </a:t>
            </a:r>
            <a:r>
              <a:rPr lang="en-US" baseline="0" dirty="0" err="1"/>
              <a:t>colours</a:t>
            </a:r>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6EEC986-92C0-574C-9D17-4EA95A48C17E}" type="slidenum">
              <a:rPr lang="en-US" smtClean="0"/>
              <a:t>3</a:t>
            </a:fld>
            <a:endParaRPr lang="en-US"/>
          </a:p>
        </p:txBody>
      </p:sp>
    </p:spTree>
    <p:extLst>
      <p:ext uri="{BB962C8B-B14F-4D97-AF65-F5344CB8AC3E}">
        <p14:creationId xmlns:p14="http://schemas.microsoft.com/office/powerpoint/2010/main" val="30825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about cloud properties!</a:t>
            </a:r>
            <a:r>
              <a:rPr lang="en-US" baseline="0" dirty="0"/>
              <a:t> </a:t>
            </a:r>
            <a:endParaRPr lang="en-US" dirty="0"/>
          </a:p>
        </p:txBody>
      </p:sp>
      <p:sp>
        <p:nvSpPr>
          <p:cNvPr id="4" name="Slide Number Placeholder 3"/>
          <p:cNvSpPr>
            <a:spLocks noGrp="1"/>
          </p:cNvSpPr>
          <p:nvPr>
            <p:ph type="sldNum" sz="quarter" idx="10"/>
          </p:nvPr>
        </p:nvSpPr>
        <p:spPr/>
        <p:txBody>
          <a:bodyPr/>
          <a:lstStyle/>
          <a:p>
            <a:fld id="{87981343-79C7-2B41-9E14-71CB00538652}" type="slidenum">
              <a:rPr lang="en-US" smtClean="0"/>
              <a:t>4</a:t>
            </a:fld>
            <a:endParaRPr lang="en-US"/>
          </a:p>
        </p:txBody>
      </p:sp>
    </p:spTree>
    <p:extLst>
      <p:ext uri="{BB962C8B-B14F-4D97-AF65-F5344CB8AC3E}">
        <p14:creationId xmlns:p14="http://schemas.microsoft.com/office/powerpoint/2010/main" val="399227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about cloud properties!</a:t>
            </a:r>
            <a:r>
              <a:rPr lang="en-US" baseline="0" dirty="0"/>
              <a:t> </a:t>
            </a:r>
            <a:endParaRPr lang="en-US" dirty="0"/>
          </a:p>
        </p:txBody>
      </p:sp>
      <p:sp>
        <p:nvSpPr>
          <p:cNvPr id="4" name="Slide Number Placeholder 3"/>
          <p:cNvSpPr>
            <a:spLocks noGrp="1"/>
          </p:cNvSpPr>
          <p:nvPr>
            <p:ph type="sldNum" sz="quarter" idx="10"/>
          </p:nvPr>
        </p:nvSpPr>
        <p:spPr/>
        <p:txBody>
          <a:bodyPr/>
          <a:lstStyle/>
          <a:p>
            <a:fld id="{87981343-79C7-2B41-9E14-71CB00538652}" type="slidenum">
              <a:rPr lang="en-US" smtClean="0"/>
              <a:t>8</a:t>
            </a:fld>
            <a:endParaRPr lang="en-US"/>
          </a:p>
        </p:txBody>
      </p:sp>
    </p:spTree>
    <p:extLst>
      <p:ext uri="{BB962C8B-B14F-4D97-AF65-F5344CB8AC3E}">
        <p14:creationId xmlns:p14="http://schemas.microsoft.com/office/powerpoint/2010/main" val="13581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polarization grating novel piece of technology I worked with extensively during my PhD. </a:t>
            </a:r>
          </a:p>
          <a:p>
            <a:r>
              <a:rPr lang="en-US" baseline="0" dirty="0"/>
              <a:t>These devices are thing film optics, made of patterned birefringent liquid crystals, that can act simultaneously as a polarization beam splitter and a spectral dispersing element, making them ideal for spectropolarimetry. Further they can be designed to exhibit a diffraction efficiency greater than 95% across a very broad wavelength range. </a:t>
            </a:r>
          </a:p>
          <a:p>
            <a:endParaRPr lang="en-US" baseline="0" dirty="0"/>
          </a:p>
          <a:p>
            <a:r>
              <a:rPr lang="en-US" baseline="0" dirty="0"/>
              <a:t>Here you can see the grating splits the light of the screw into the first two diffraction orders while at the same time dispersing the light like a standard diffraction grating. </a:t>
            </a:r>
          </a:p>
          <a:p>
            <a:endParaRPr lang="en-US" baseline="0" dirty="0"/>
          </a:p>
          <a:p>
            <a:r>
              <a:rPr lang="en-US" baseline="0" dirty="0"/>
              <a:t>As part of my thesis I designed an in-lab testing setup and a prototype instrument that I took on-sky, to prove the efficacy of these devices. </a:t>
            </a:r>
            <a:endParaRPr lang="en-US" dirty="0"/>
          </a:p>
        </p:txBody>
      </p:sp>
      <p:sp>
        <p:nvSpPr>
          <p:cNvPr id="4" name="Slide Number Placeholder 3"/>
          <p:cNvSpPr>
            <a:spLocks noGrp="1"/>
          </p:cNvSpPr>
          <p:nvPr>
            <p:ph type="sldNum" sz="quarter" idx="10"/>
          </p:nvPr>
        </p:nvSpPr>
        <p:spPr/>
        <p:txBody>
          <a:bodyPr/>
          <a:lstStyle/>
          <a:p>
            <a:fld id="{E6EEC986-92C0-574C-9D17-4EA95A48C17E}" type="slidenum">
              <a:rPr lang="en-US" smtClean="0"/>
              <a:t>9</a:t>
            </a:fld>
            <a:endParaRPr lang="en-US"/>
          </a:p>
        </p:txBody>
      </p:sp>
    </p:spTree>
    <p:extLst>
      <p:ext uri="{BB962C8B-B14F-4D97-AF65-F5344CB8AC3E}">
        <p14:creationId xmlns:p14="http://schemas.microsoft.com/office/powerpoint/2010/main" val="101746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Scattering animation didn't work. </a:t>
            </a:r>
          </a:p>
        </p:txBody>
      </p:sp>
      <p:sp>
        <p:nvSpPr>
          <p:cNvPr id="4" name="Slide Number Placeholder 3"/>
          <p:cNvSpPr>
            <a:spLocks noGrp="1"/>
          </p:cNvSpPr>
          <p:nvPr>
            <p:ph type="sldNum" sz="quarter" idx="10"/>
          </p:nvPr>
        </p:nvSpPr>
        <p:spPr/>
        <p:txBody>
          <a:bodyPr/>
          <a:lstStyle/>
          <a:p>
            <a:fld id="{87981343-79C7-2B41-9E14-71CB00538652}" type="slidenum">
              <a:rPr lang="en-US" smtClean="0"/>
              <a:t>16</a:t>
            </a:fld>
            <a:endParaRPr lang="en-US"/>
          </a:p>
        </p:txBody>
      </p:sp>
    </p:spTree>
    <p:extLst>
      <p:ext uri="{BB962C8B-B14F-4D97-AF65-F5344CB8AC3E}">
        <p14:creationId xmlns:p14="http://schemas.microsoft.com/office/powerpoint/2010/main" val="409732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10DA71-A70E-984C-9C82-84BF6E53B3D3}"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10DA71-A70E-984C-9C82-84BF6E53B3D3}"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10DA71-A70E-984C-9C82-84BF6E53B3D3}"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10DA71-A70E-984C-9C82-84BF6E53B3D3}"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10DA71-A70E-984C-9C82-84BF6E53B3D3}"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10DA71-A70E-984C-9C82-84BF6E53B3D3}"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10DA71-A70E-984C-9C82-84BF6E53B3D3}" type="datetimeFigureOut">
              <a:rPr lang="en-US" smtClean="0"/>
              <a:t>9/16/18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10DA71-A70E-984C-9C82-84BF6E53B3D3}" type="datetimeFigureOut">
              <a:rPr lang="en-US" smtClean="0"/>
              <a:t>9/16/18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0DA71-A70E-984C-9C82-84BF6E53B3D3}" type="datetimeFigureOut">
              <a:rPr lang="en-US" smtClean="0"/>
              <a:t>9/16/18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10DA71-A70E-984C-9C82-84BF6E53B3D3}"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10DA71-A70E-984C-9C82-84BF6E53B3D3}"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AD56F-BF11-294F-B8AA-31D846449DB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0DA71-A70E-984C-9C82-84BF6E53B3D3}" type="datetimeFigureOut">
              <a:rPr lang="en-US" smtClean="0"/>
              <a:t>9/16/18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AD56F-BF11-294F-B8AA-31D846449DB9}" type="slidenum">
              <a:rPr lang="en-US" smtClean="0"/>
              <a:t>‹#›</a:t>
            </a:fld>
            <a:endParaRPr lang="en-US"/>
          </a:p>
        </p:txBody>
      </p:sp>
    </p:spTree>
    <p:extLst>
      <p:ext uri="{BB962C8B-B14F-4D97-AF65-F5344CB8AC3E}">
        <p14:creationId xmlns:p14="http://schemas.microsoft.com/office/powerpoint/2010/main" val="223324347"/>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gif"/><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gif"/><Relationship Id="rId9"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6101"/>
            <a:ext cx="9144000" cy="1961113"/>
          </a:xfrm>
        </p:spPr>
        <p:txBody>
          <a:bodyPr>
            <a:normAutofit/>
          </a:bodyPr>
          <a:lstStyle/>
          <a:p>
            <a:r>
              <a:rPr lang="en-US" dirty="0"/>
              <a:t>Spectropolarimetry of Brown Dwarfs with WIRC+Pol</a:t>
            </a:r>
          </a:p>
        </p:txBody>
      </p:sp>
      <p:sp>
        <p:nvSpPr>
          <p:cNvPr id="4" name="Subtitle 2"/>
          <p:cNvSpPr txBox="1">
            <a:spLocks/>
          </p:cNvSpPr>
          <p:nvPr/>
        </p:nvSpPr>
        <p:spPr>
          <a:xfrm>
            <a:off x="1515884" y="5547471"/>
            <a:ext cx="9144000" cy="131052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Max Millar-Blanchaer</a:t>
            </a:r>
          </a:p>
          <a:p>
            <a:r>
              <a:rPr lang="en-US" dirty="0"/>
              <a:t>Jet Propulsion Laboratory, California Institute of Technology</a:t>
            </a:r>
          </a:p>
          <a:p>
            <a:r>
              <a:rPr lang="en-US" dirty="0" err="1"/>
              <a:t>ExoSoCal</a:t>
            </a:r>
            <a:r>
              <a:rPr lang="en-US" dirty="0"/>
              <a:t> Sept. 2018</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9731" y1="45161" x2="19731" y2="45161"/>
                        <a14:foregroundMark x1="16592" y1="44086" x2="23318" y2="54301"/>
                        <a14:foregroundMark x1="39910" y1="43548" x2="43946" y2="55376"/>
                        <a14:foregroundMark x1="45740" y1="68817" x2="43946" y2="67204"/>
                        <a14:foregroundMark x1="55605" y1="44086" x2="56054" y2="48925"/>
                        <a14:foregroundMark x1="62332" y1="53763" x2="60090" y2="57527"/>
                        <a14:foregroundMark x1="73991" y1="43548" x2="76233" y2="51613"/>
                        <a14:foregroundMark x1="58296" y1="41935" x2="61435" y2="43011"/>
                      </a14:backgroundRemoval>
                    </a14:imgEffect>
                  </a14:imgLayer>
                </a14:imgProps>
              </a:ext>
              <a:ext uri="{28A0092B-C50C-407E-A947-70E740481C1C}">
                <a14:useLocalDpi xmlns:a14="http://schemas.microsoft.com/office/drawing/2010/main" val="0"/>
              </a:ext>
            </a:extLst>
          </a:blip>
          <a:stretch>
            <a:fillRect/>
          </a:stretch>
        </p:blipFill>
        <p:spPr>
          <a:xfrm>
            <a:off x="10208251" y="5090940"/>
            <a:ext cx="1879194" cy="1567399"/>
          </a:xfrm>
          <a:prstGeom prst="rect">
            <a:avLst/>
          </a:prstGeom>
        </p:spPr>
      </p:pic>
      <p:pic>
        <p:nvPicPr>
          <p:cNvPr id="7" name="Picture 6"/>
          <p:cNvPicPr>
            <a:picLocks noChangeAspect="1"/>
          </p:cNvPicPr>
          <p:nvPr/>
        </p:nvPicPr>
        <p:blipFill>
          <a:blip r:embed="rId4"/>
          <a:stretch>
            <a:fillRect/>
          </a:stretch>
        </p:blipFill>
        <p:spPr>
          <a:xfrm>
            <a:off x="2340602" y="1706902"/>
            <a:ext cx="7510795" cy="3681348"/>
          </a:xfrm>
          <a:prstGeom prst="rect">
            <a:avLst/>
          </a:prstGeom>
        </p:spPr>
      </p:pic>
      <p:sp>
        <p:nvSpPr>
          <p:cNvPr id="9" name="TextBox 8"/>
          <p:cNvSpPr txBox="1"/>
          <p:nvPr/>
        </p:nvSpPr>
        <p:spPr>
          <a:xfrm>
            <a:off x="9259747" y="4592591"/>
            <a:ext cx="3198088" cy="369332"/>
          </a:xfrm>
          <a:prstGeom prst="rect">
            <a:avLst/>
          </a:prstGeom>
          <a:noFill/>
        </p:spPr>
        <p:txBody>
          <a:bodyPr wrap="square" rtlCol="0">
            <a:spAutoFit/>
          </a:bodyPr>
          <a:lstStyle/>
          <a:p>
            <a:r>
              <a:rPr lang="en-US" dirty="0"/>
              <a:t>Models by </a:t>
            </a:r>
            <a:r>
              <a:rPr lang="en-US" dirty="0" err="1"/>
              <a:t>Stolker</a:t>
            </a:r>
            <a:r>
              <a:rPr lang="en-US" dirty="0"/>
              <a:t> et al. 2017</a:t>
            </a:r>
          </a:p>
        </p:txBody>
      </p:sp>
      <p:sp>
        <p:nvSpPr>
          <p:cNvPr id="10" name="Rectangle 9"/>
          <p:cNvSpPr/>
          <p:nvPr/>
        </p:nvSpPr>
        <p:spPr>
          <a:xfrm>
            <a:off x="7742639" y="1604261"/>
            <a:ext cx="2108758" cy="457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951143" y="1625841"/>
            <a:ext cx="2020449" cy="457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p:cNvSpPr/>
          <p:nvPr/>
        </p:nvSpPr>
        <p:spPr>
          <a:xfrm>
            <a:off x="1198720" y="4893087"/>
            <a:ext cx="1841409" cy="4575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p:nvSpPr>
        <p:spPr>
          <a:xfrm>
            <a:off x="5627043" y="4835972"/>
            <a:ext cx="1045790" cy="4487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9EDEB8-1AAB-3442-B28F-703C53CD5DF9}"/>
              </a:ext>
            </a:extLst>
          </p:cNvPr>
          <p:cNvSpPr/>
          <p:nvPr/>
        </p:nvSpPr>
        <p:spPr>
          <a:xfrm>
            <a:off x="0" y="6473673"/>
            <a:ext cx="4754763" cy="369332"/>
          </a:xfrm>
          <a:prstGeom prst="rect">
            <a:avLst/>
          </a:prstGeom>
        </p:spPr>
        <p:txBody>
          <a:bodyPr wrap="none">
            <a:spAutoFit/>
          </a:bodyPr>
          <a:lstStyle/>
          <a:p>
            <a:r>
              <a:rPr lang="en-US" dirty="0">
                <a:solidFill>
                  <a:srgbClr val="FF0000"/>
                </a:solidFill>
              </a:rPr>
              <a:t>Copyright 2018 California Institute of Technology</a:t>
            </a:r>
            <a:endParaRPr lang="en-US" dirty="0"/>
          </a:p>
        </p:txBody>
      </p:sp>
    </p:spTree>
    <p:extLst>
      <p:ext uri="{BB962C8B-B14F-4D97-AF65-F5344CB8AC3E}">
        <p14:creationId xmlns:p14="http://schemas.microsoft.com/office/powerpoint/2010/main" val="213370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B04AC4-6EFE-CA48-96EF-5E45ECD6D1C1}"/>
              </a:ext>
            </a:extLst>
          </p:cNvPr>
          <p:cNvPicPr>
            <a:picLocks noChangeAspect="1"/>
          </p:cNvPicPr>
          <p:nvPr/>
        </p:nvPicPr>
        <p:blipFill rotWithShape="1">
          <a:blip r:embed="rId2"/>
          <a:srcRect l="22434" t="21921" r="23699" b="24991"/>
          <a:stretch/>
        </p:blipFill>
        <p:spPr>
          <a:xfrm>
            <a:off x="5422230" y="60326"/>
            <a:ext cx="6834827" cy="6765590"/>
          </a:xfrm>
          <a:prstGeom prst="rect">
            <a:avLst/>
          </a:prstGeom>
        </p:spPr>
      </p:pic>
      <p:sp>
        <p:nvSpPr>
          <p:cNvPr id="2" name="Title 1"/>
          <p:cNvSpPr>
            <a:spLocks noGrp="1"/>
          </p:cNvSpPr>
          <p:nvPr>
            <p:ph type="title"/>
          </p:nvPr>
        </p:nvSpPr>
        <p:spPr>
          <a:xfrm>
            <a:off x="642877" y="0"/>
            <a:ext cx="10515600" cy="1325563"/>
          </a:xfrm>
        </p:spPr>
        <p:txBody>
          <a:bodyPr/>
          <a:lstStyle/>
          <a:p>
            <a:r>
              <a:rPr lang="en-US" dirty="0"/>
              <a:t>Status</a:t>
            </a:r>
          </a:p>
        </p:txBody>
      </p:sp>
      <p:sp>
        <p:nvSpPr>
          <p:cNvPr id="3" name="TextBox 2"/>
          <p:cNvSpPr txBox="1"/>
          <p:nvPr/>
        </p:nvSpPr>
        <p:spPr>
          <a:xfrm>
            <a:off x="465380" y="1167205"/>
            <a:ext cx="4381982" cy="4832092"/>
          </a:xfrm>
          <a:prstGeom prst="rect">
            <a:avLst/>
          </a:prstGeom>
          <a:noFill/>
        </p:spPr>
        <p:txBody>
          <a:bodyPr wrap="square" rtlCol="0">
            <a:spAutoFit/>
          </a:bodyPr>
          <a:lstStyle/>
          <a:p>
            <a:pPr marL="285750" indent="-285750">
              <a:buFont typeface="Arial" charset="0"/>
              <a:buChar char="•"/>
            </a:pPr>
            <a:r>
              <a:rPr lang="en-US" sz="2800" dirty="0"/>
              <a:t>On-sky as of Feb 2017</a:t>
            </a:r>
          </a:p>
          <a:p>
            <a:pPr marL="285750" indent="-285750">
              <a:buFont typeface="Arial" charset="0"/>
              <a:buChar char="•"/>
            </a:pPr>
            <a:endParaRPr lang="en-US" sz="2800" dirty="0"/>
          </a:p>
          <a:p>
            <a:pPr marL="285750" indent="-285750">
              <a:buFont typeface="Arial" charset="0"/>
              <a:buChar char="•"/>
            </a:pPr>
            <a:r>
              <a:rPr lang="en-US" sz="2800" dirty="0"/>
              <a:t>Commissioning and Science Verification on-going</a:t>
            </a:r>
          </a:p>
          <a:p>
            <a:pPr marL="285750" indent="-285750">
              <a:buFont typeface="Arial" charset="0"/>
              <a:buChar char="•"/>
            </a:pPr>
            <a:endParaRPr lang="en-US" sz="2800" dirty="0"/>
          </a:p>
          <a:p>
            <a:pPr marL="285750" indent="-285750">
              <a:buFont typeface="Arial" charset="0"/>
              <a:buChar char="•"/>
            </a:pPr>
            <a:r>
              <a:rPr lang="en-US" sz="2800" dirty="0"/>
              <a:t>Approx. 20 BDs observed so far</a:t>
            </a:r>
          </a:p>
          <a:p>
            <a:pPr marL="285750" indent="-285750">
              <a:buFont typeface="Arial" charset="0"/>
              <a:buChar char="•"/>
            </a:pPr>
            <a:endParaRPr lang="en-US" sz="2800" dirty="0"/>
          </a:p>
          <a:p>
            <a:pPr marL="285750" indent="-285750">
              <a:buFont typeface="Arial" charset="0"/>
              <a:buChar char="•"/>
            </a:pPr>
            <a:r>
              <a:rPr lang="en-US" sz="2800" dirty="0"/>
              <a:t>Current Polarimetry Accuracy of ~1%</a:t>
            </a:r>
          </a:p>
        </p:txBody>
      </p:sp>
      <p:sp>
        <p:nvSpPr>
          <p:cNvPr id="5" name="TextBox 4"/>
          <p:cNvSpPr txBox="1"/>
          <p:nvPr/>
        </p:nvSpPr>
        <p:spPr>
          <a:xfrm>
            <a:off x="7594451" y="60326"/>
            <a:ext cx="5636871" cy="584775"/>
          </a:xfrm>
          <a:prstGeom prst="rect">
            <a:avLst/>
          </a:prstGeom>
          <a:noFill/>
        </p:spPr>
        <p:txBody>
          <a:bodyPr wrap="square" rtlCol="0">
            <a:spAutoFit/>
          </a:bodyPr>
          <a:lstStyle/>
          <a:p>
            <a:r>
              <a:rPr lang="en-US" sz="3200" b="1" dirty="0">
                <a:solidFill>
                  <a:schemeClr val="bg2"/>
                </a:solidFill>
              </a:rPr>
              <a:t>On-Sky Data!</a:t>
            </a:r>
          </a:p>
        </p:txBody>
      </p:sp>
    </p:spTree>
    <p:extLst>
      <p:ext uri="{BB962C8B-B14F-4D97-AF65-F5344CB8AC3E}">
        <p14:creationId xmlns:p14="http://schemas.microsoft.com/office/powerpoint/2010/main" val="77474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A86F-B027-954A-849D-BB53EDF3C1C0}"/>
              </a:ext>
            </a:extLst>
          </p:cNvPr>
          <p:cNvSpPr>
            <a:spLocks noGrp="1"/>
          </p:cNvSpPr>
          <p:nvPr>
            <p:ph type="title"/>
          </p:nvPr>
        </p:nvSpPr>
        <p:spPr>
          <a:xfrm>
            <a:off x="667512" y="0"/>
            <a:ext cx="10515600" cy="1325563"/>
          </a:xfrm>
        </p:spPr>
        <p:txBody>
          <a:bodyPr/>
          <a:lstStyle/>
          <a:p>
            <a:r>
              <a:rPr lang="en-US" dirty="0"/>
              <a:t>Spatially and temporally varying systematics</a:t>
            </a:r>
          </a:p>
        </p:txBody>
      </p:sp>
      <p:pic>
        <p:nvPicPr>
          <p:cNvPr id="3" name="Picture 2">
            <a:extLst>
              <a:ext uri="{FF2B5EF4-FFF2-40B4-BE49-F238E27FC236}">
                <a16:creationId xmlns:a16="http://schemas.microsoft.com/office/drawing/2014/main" id="{76D96D98-1BC6-D348-9A21-B4E100A86F86}"/>
              </a:ext>
            </a:extLst>
          </p:cNvPr>
          <p:cNvPicPr>
            <a:picLocks noChangeAspect="1"/>
          </p:cNvPicPr>
          <p:nvPr/>
        </p:nvPicPr>
        <p:blipFill rotWithShape="1">
          <a:blip r:embed="rId2"/>
          <a:srcRect l="3977" t="7156" b="577"/>
          <a:stretch/>
        </p:blipFill>
        <p:spPr>
          <a:xfrm>
            <a:off x="150154" y="1834004"/>
            <a:ext cx="6411066" cy="4571826"/>
          </a:xfrm>
          <a:prstGeom prst="rect">
            <a:avLst/>
          </a:prstGeom>
        </p:spPr>
      </p:pic>
      <p:sp>
        <p:nvSpPr>
          <p:cNvPr id="4" name="TextBox 3">
            <a:extLst>
              <a:ext uri="{FF2B5EF4-FFF2-40B4-BE49-F238E27FC236}">
                <a16:creationId xmlns:a16="http://schemas.microsoft.com/office/drawing/2014/main" id="{0684180E-096A-2641-A138-50C31F7A2F86}"/>
              </a:ext>
            </a:extLst>
          </p:cNvPr>
          <p:cNvSpPr txBox="1"/>
          <p:nvPr/>
        </p:nvSpPr>
        <p:spPr>
          <a:xfrm>
            <a:off x="7360687" y="1024048"/>
            <a:ext cx="5036886" cy="830997"/>
          </a:xfrm>
          <a:prstGeom prst="rect">
            <a:avLst/>
          </a:prstGeom>
          <a:noFill/>
        </p:spPr>
        <p:txBody>
          <a:bodyPr wrap="square" rtlCol="0">
            <a:spAutoFit/>
          </a:bodyPr>
          <a:lstStyle/>
          <a:p>
            <a:r>
              <a:rPr lang="en-US" sz="2400" dirty="0"/>
              <a:t>Changes of  up to ~0.75% between ABAB pointing nods</a:t>
            </a:r>
          </a:p>
        </p:txBody>
      </p:sp>
      <p:pic>
        <p:nvPicPr>
          <p:cNvPr id="5" name="Picture 4">
            <a:extLst>
              <a:ext uri="{FF2B5EF4-FFF2-40B4-BE49-F238E27FC236}">
                <a16:creationId xmlns:a16="http://schemas.microsoft.com/office/drawing/2014/main" id="{4672CBAA-E505-0447-96BE-4CBF9A2070CC}"/>
              </a:ext>
            </a:extLst>
          </p:cNvPr>
          <p:cNvPicPr>
            <a:picLocks noChangeAspect="1"/>
          </p:cNvPicPr>
          <p:nvPr/>
        </p:nvPicPr>
        <p:blipFill>
          <a:blip r:embed="rId3"/>
          <a:stretch>
            <a:fillRect/>
          </a:stretch>
        </p:blipFill>
        <p:spPr>
          <a:xfrm>
            <a:off x="7360687" y="1921157"/>
            <a:ext cx="4459036" cy="4334545"/>
          </a:xfrm>
          <a:prstGeom prst="rect">
            <a:avLst/>
          </a:prstGeom>
        </p:spPr>
      </p:pic>
      <p:sp>
        <p:nvSpPr>
          <p:cNvPr id="6" name="TextBox 5">
            <a:extLst>
              <a:ext uri="{FF2B5EF4-FFF2-40B4-BE49-F238E27FC236}">
                <a16:creationId xmlns:a16="http://schemas.microsoft.com/office/drawing/2014/main" id="{40CA4558-4F1A-5546-8D12-1EE952B18D90}"/>
              </a:ext>
            </a:extLst>
          </p:cNvPr>
          <p:cNvSpPr txBox="1"/>
          <p:nvPr/>
        </p:nvSpPr>
        <p:spPr>
          <a:xfrm>
            <a:off x="272372" y="1348951"/>
            <a:ext cx="5614737" cy="461665"/>
          </a:xfrm>
          <a:prstGeom prst="rect">
            <a:avLst/>
          </a:prstGeom>
          <a:noFill/>
        </p:spPr>
        <p:txBody>
          <a:bodyPr wrap="square" rtlCol="0">
            <a:spAutoFit/>
          </a:bodyPr>
          <a:lstStyle/>
          <a:p>
            <a:r>
              <a:rPr lang="en-US" sz="2400" dirty="0"/>
              <a:t>Drift of ~0.5% over 3 hours on one target</a:t>
            </a:r>
          </a:p>
        </p:txBody>
      </p:sp>
      <p:sp>
        <p:nvSpPr>
          <p:cNvPr id="7" name="TextBox 6">
            <a:extLst>
              <a:ext uri="{FF2B5EF4-FFF2-40B4-BE49-F238E27FC236}">
                <a16:creationId xmlns:a16="http://schemas.microsoft.com/office/drawing/2014/main" id="{B2D3CDFF-EB87-FF49-AABA-F602E5476083}"/>
              </a:ext>
            </a:extLst>
          </p:cNvPr>
          <p:cNvSpPr txBox="1"/>
          <p:nvPr/>
        </p:nvSpPr>
        <p:spPr>
          <a:xfrm>
            <a:off x="9188007" y="6311849"/>
            <a:ext cx="2631716" cy="400110"/>
          </a:xfrm>
          <a:prstGeom prst="rect">
            <a:avLst/>
          </a:prstGeom>
          <a:noFill/>
        </p:spPr>
        <p:txBody>
          <a:bodyPr wrap="square" rtlCol="0">
            <a:spAutoFit/>
          </a:bodyPr>
          <a:lstStyle/>
          <a:p>
            <a:r>
              <a:rPr lang="en-US" sz="2000" dirty="0" err="1"/>
              <a:t>Tinyanont</a:t>
            </a:r>
            <a:r>
              <a:rPr lang="en-US" sz="2000" dirty="0"/>
              <a:t> et al., in prep</a:t>
            </a:r>
          </a:p>
        </p:txBody>
      </p:sp>
    </p:spTree>
    <p:extLst>
      <p:ext uri="{BB962C8B-B14F-4D97-AF65-F5344CB8AC3E}">
        <p14:creationId xmlns:p14="http://schemas.microsoft.com/office/powerpoint/2010/main" val="314170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2C11A-EA15-F34C-8103-3CC46B3DC98D}"/>
              </a:ext>
            </a:extLst>
          </p:cNvPr>
          <p:cNvSpPr>
            <a:spLocks noGrp="1"/>
          </p:cNvSpPr>
          <p:nvPr>
            <p:ph type="title"/>
          </p:nvPr>
        </p:nvSpPr>
        <p:spPr>
          <a:xfrm>
            <a:off x="292768" y="92410"/>
            <a:ext cx="10515600" cy="1325563"/>
          </a:xfrm>
        </p:spPr>
        <p:txBody>
          <a:bodyPr/>
          <a:lstStyle/>
          <a:p>
            <a:r>
              <a:rPr lang="en-US" dirty="0"/>
              <a:t>How can we fix this? </a:t>
            </a:r>
          </a:p>
        </p:txBody>
      </p:sp>
      <p:pic>
        <p:nvPicPr>
          <p:cNvPr id="3" name="Picture 2">
            <a:extLst>
              <a:ext uri="{FF2B5EF4-FFF2-40B4-BE49-F238E27FC236}">
                <a16:creationId xmlns:a16="http://schemas.microsoft.com/office/drawing/2014/main" id="{BEADCD3C-9AE3-1743-B708-234EBD67B290}"/>
              </a:ext>
            </a:extLst>
          </p:cNvPr>
          <p:cNvPicPr>
            <a:picLocks noChangeAspect="1"/>
          </p:cNvPicPr>
          <p:nvPr/>
        </p:nvPicPr>
        <p:blipFill rotWithShape="1">
          <a:blip r:embed="rId2"/>
          <a:srcRect l="22434" t="21921" r="23699" b="24991"/>
          <a:stretch/>
        </p:blipFill>
        <p:spPr>
          <a:xfrm>
            <a:off x="5422230" y="60326"/>
            <a:ext cx="6834827" cy="6765590"/>
          </a:xfrm>
          <a:prstGeom prst="rect">
            <a:avLst/>
          </a:prstGeom>
        </p:spPr>
      </p:pic>
      <p:sp>
        <p:nvSpPr>
          <p:cNvPr id="8" name="TextBox 7">
            <a:extLst>
              <a:ext uri="{FF2B5EF4-FFF2-40B4-BE49-F238E27FC236}">
                <a16:creationId xmlns:a16="http://schemas.microsoft.com/office/drawing/2014/main" id="{E2A4E9EF-63FD-464D-BDD3-C52DAFACDB7A}"/>
              </a:ext>
            </a:extLst>
          </p:cNvPr>
          <p:cNvSpPr txBox="1"/>
          <p:nvPr/>
        </p:nvSpPr>
        <p:spPr>
          <a:xfrm>
            <a:off x="292768" y="2051988"/>
            <a:ext cx="4604084" cy="1569660"/>
          </a:xfrm>
          <a:prstGeom prst="rect">
            <a:avLst/>
          </a:prstGeom>
          <a:noFill/>
        </p:spPr>
        <p:txBody>
          <a:bodyPr wrap="square" rtlCol="0">
            <a:spAutoFit/>
          </a:bodyPr>
          <a:lstStyle/>
          <a:p>
            <a:r>
              <a:rPr lang="en-US" sz="3200" dirty="0"/>
              <a:t>A HWP to modulate the swap of incident polarization!</a:t>
            </a:r>
          </a:p>
        </p:txBody>
      </p:sp>
      <p:cxnSp>
        <p:nvCxnSpPr>
          <p:cNvPr id="13" name="Straight Arrow Connector 12">
            <a:extLst>
              <a:ext uri="{FF2B5EF4-FFF2-40B4-BE49-F238E27FC236}">
                <a16:creationId xmlns:a16="http://schemas.microsoft.com/office/drawing/2014/main" id="{128B7725-9632-7B4A-B24B-670D9D653551}"/>
              </a:ext>
            </a:extLst>
          </p:cNvPr>
          <p:cNvCxnSpPr>
            <a:cxnSpLocks/>
          </p:cNvCxnSpPr>
          <p:nvPr/>
        </p:nvCxnSpPr>
        <p:spPr>
          <a:xfrm>
            <a:off x="6733677" y="962748"/>
            <a:ext cx="4295273" cy="4376135"/>
          </a:xfrm>
          <a:prstGeom prst="straightConnector1">
            <a:avLst/>
          </a:prstGeom>
          <a:ln w="603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22BF8C7-D8A9-364A-90BC-50B7EE6944E2}"/>
              </a:ext>
            </a:extLst>
          </p:cNvPr>
          <p:cNvCxnSpPr>
            <a:cxnSpLocks/>
          </p:cNvCxnSpPr>
          <p:nvPr/>
        </p:nvCxnSpPr>
        <p:spPr>
          <a:xfrm>
            <a:off x="6829929" y="1139210"/>
            <a:ext cx="4295273" cy="4376135"/>
          </a:xfrm>
          <a:prstGeom prst="straightConnector1">
            <a:avLst/>
          </a:prstGeom>
          <a:ln w="60325">
            <a:solidFill>
              <a:schemeClr val="accent6">
                <a:lumMod val="75000"/>
              </a:schemeClr>
            </a:solidFill>
            <a:headEnd type="triangle" w="lg" len="lg"/>
            <a:tailEnd type="triangle" w="lg" len="lg"/>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204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FADF-C889-BF42-8F92-4128DB9C0F7E}"/>
              </a:ext>
            </a:extLst>
          </p:cNvPr>
          <p:cNvSpPr>
            <a:spLocks noGrp="1"/>
          </p:cNvSpPr>
          <p:nvPr>
            <p:ph type="title"/>
          </p:nvPr>
        </p:nvSpPr>
        <p:spPr>
          <a:xfrm>
            <a:off x="581526" y="188662"/>
            <a:ext cx="10515600" cy="1325563"/>
          </a:xfrm>
        </p:spPr>
        <p:txBody>
          <a:bodyPr/>
          <a:lstStyle/>
          <a:p>
            <a:r>
              <a:rPr lang="en-US" dirty="0"/>
              <a:t>HWP Upgrade Coming Soon</a:t>
            </a:r>
          </a:p>
        </p:txBody>
      </p:sp>
      <p:pic>
        <p:nvPicPr>
          <p:cNvPr id="4" name="Picture 3">
            <a:extLst>
              <a:ext uri="{FF2B5EF4-FFF2-40B4-BE49-F238E27FC236}">
                <a16:creationId xmlns:a16="http://schemas.microsoft.com/office/drawing/2014/main" id="{F07D67B5-4DC1-A04F-9FD0-BCD38165AD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022208" y="1514225"/>
            <a:ext cx="5809582" cy="4357186"/>
          </a:xfrm>
          <a:prstGeom prst="rect">
            <a:avLst/>
          </a:prstGeom>
        </p:spPr>
      </p:pic>
      <p:pic>
        <p:nvPicPr>
          <p:cNvPr id="5" name="Picture 4">
            <a:extLst>
              <a:ext uri="{FF2B5EF4-FFF2-40B4-BE49-F238E27FC236}">
                <a16:creationId xmlns:a16="http://schemas.microsoft.com/office/drawing/2014/main" id="{3E566D9F-5153-064C-BB10-3F51E44C7865}"/>
              </a:ext>
            </a:extLst>
          </p:cNvPr>
          <p:cNvPicPr>
            <a:picLocks noChangeAspect="1"/>
          </p:cNvPicPr>
          <p:nvPr/>
        </p:nvPicPr>
        <p:blipFill rotWithShape="1">
          <a:blip r:embed="rId3">
            <a:extLst>
              <a:ext uri="{28A0092B-C50C-407E-A947-70E740481C1C}">
                <a14:useLocalDpi xmlns:a14="http://schemas.microsoft.com/office/drawing/2010/main" val="0"/>
              </a:ext>
            </a:extLst>
          </a:blip>
          <a:srcRect l="9731" r="7404"/>
          <a:stretch/>
        </p:blipFill>
        <p:spPr>
          <a:xfrm>
            <a:off x="398644" y="1514225"/>
            <a:ext cx="5440682" cy="4357187"/>
          </a:xfrm>
          <a:prstGeom prst="rect">
            <a:avLst/>
          </a:prstGeom>
        </p:spPr>
      </p:pic>
      <p:pic>
        <p:nvPicPr>
          <p:cNvPr id="7" name="Picture 6">
            <a:extLst>
              <a:ext uri="{FF2B5EF4-FFF2-40B4-BE49-F238E27FC236}">
                <a16:creationId xmlns:a16="http://schemas.microsoft.com/office/drawing/2014/main" id="{4AA5FCD7-3933-7846-B30C-261E212369FE}"/>
              </a:ext>
            </a:extLst>
          </p:cNvPr>
          <p:cNvPicPr>
            <a:picLocks noChangeAspect="1"/>
          </p:cNvPicPr>
          <p:nvPr/>
        </p:nvPicPr>
        <p:blipFill>
          <a:blip r:embed="rId4"/>
          <a:stretch>
            <a:fillRect/>
          </a:stretch>
        </p:blipFill>
        <p:spPr>
          <a:xfrm>
            <a:off x="952365" y="1329232"/>
            <a:ext cx="4333240" cy="4727171"/>
          </a:xfrm>
          <a:prstGeom prst="rect">
            <a:avLst/>
          </a:prstGeom>
        </p:spPr>
      </p:pic>
      <p:sp>
        <p:nvSpPr>
          <p:cNvPr id="8" name="TextBox 7">
            <a:extLst>
              <a:ext uri="{FF2B5EF4-FFF2-40B4-BE49-F238E27FC236}">
                <a16:creationId xmlns:a16="http://schemas.microsoft.com/office/drawing/2014/main" id="{6CD8F741-CE6B-814A-9A9E-80246C3F3CBB}"/>
              </a:ext>
            </a:extLst>
          </p:cNvPr>
          <p:cNvSpPr txBox="1"/>
          <p:nvPr/>
        </p:nvSpPr>
        <p:spPr>
          <a:xfrm>
            <a:off x="1851660" y="6068449"/>
            <a:ext cx="3257550" cy="369332"/>
          </a:xfrm>
          <a:prstGeom prst="rect">
            <a:avLst/>
          </a:prstGeom>
          <a:noFill/>
        </p:spPr>
        <p:txBody>
          <a:bodyPr wrap="square" rtlCol="0">
            <a:spAutoFit/>
          </a:bodyPr>
          <a:lstStyle/>
          <a:p>
            <a:r>
              <a:rPr lang="en-US" dirty="0"/>
              <a:t>Design by </a:t>
            </a:r>
            <a:r>
              <a:rPr lang="en-US" dirty="0" err="1"/>
              <a:t>Nem</a:t>
            </a:r>
            <a:r>
              <a:rPr lang="en-US" dirty="0"/>
              <a:t> Jovanovic</a:t>
            </a:r>
          </a:p>
        </p:txBody>
      </p:sp>
    </p:spTree>
    <p:extLst>
      <p:ext uri="{BB962C8B-B14F-4D97-AF65-F5344CB8AC3E}">
        <p14:creationId xmlns:p14="http://schemas.microsoft.com/office/powerpoint/2010/main" val="27195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A030-AF89-CF4B-9312-62705533C42B}"/>
              </a:ext>
            </a:extLst>
          </p:cNvPr>
          <p:cNvSpPr>
            <a:spLocks noGrp="1"/>
          </p:cNvSpPr>
          <p:nvPr>
            <p:ph type="title"/>
          </p:nvPr>
        </p:nvSpPr>
        <p:spPr>
          <a:xfrm>
            <a:off x="485274" y="172620"/>
            <a:ext cx="10515600" cy="1325563"/>
          </a:xfrm>
        </p:spPr>
        <p:txBody>
          <a:bodyPr/>
          <a:lstStyle/>
          <a:p>
            <a:r>
              <a:rPr lang="en-US" dirty="0"/>
              <a:t>Conclusions</a:t>
            </a:r>
          </a:p>
        </p:txBody>
      </p:sp>
      <p:sp>
        <p:nvSpPr>
          <p:cNvPr id="3" name="TextBox 2">
            <a:extLst>
              <a:ext uri="{FF2B5EF4-FFF2-40B4-BE49-F238E27FC236}">
                <a16:creationId xmlns:a16="http://schemas.microsoft.com/office/drawing/2014/main" id="{EA6AF960-6062-8C45-A313-8C7EF83E1F7F}"/>
              </a:ext>
            </a:extLst>
          </p:cNvPr>
          <p:cNvSpPr txBox="1"/>
          <p:nvPr/>
        </p:nvSpPr>
        <p:spPr>
          <a:xfrm>
            <a:off x="645695" y="1385888"/>
            <a:ext cx="105156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Spectropolarimetry is a powerful tool for the study of Brown Dwarf (and hopefully one day exoplanet) atmospheres.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We have pirated the WIRC Camera, to upgrade it to a spectropolarimeter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spectropolarimeter can provide R~100 spectropolarimetry in J and H bands, with an polarimetric accuracy of 1%.</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 new HWP upgrade will improve this to at least 0.1%, with goals of 0.01%, allowing us to carry out the brown dwarf survey.  </a:t>
            </a:r>
          </a:p>
        </p:txBody>
      </p:sp>
    </p:spTree>
    <p:extLst>
      <p:ext uri="{BB962C8B-B14F-4D97-AF65-F5344CB8AC3E}">
        <p14:creationId xmlns:p14="http://schemas.microsoft.com/office/powerpoint/2010/main" val="121695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226B-7E91-D740-A411-2440AE0178A3}"/>
              </a:ext>
            </a:extLst>
          </p:cNvPr>
          <p:cNvSpPr>
            <a:spLocks noGrp="1"/>
          </p:cNvSpPr>
          <p:nvPr>
            <p:ph type="title"/>
          </p:nvPr>
        </p:nvSpPr>
        <p:spPr/>
        <p:txBody>
          <a:bodyPr/>
          <a:lstStyle/>
          <a:p>
            <a:r>
              <a:rPr lang="en-US" dirty="0"/>
              <a:t>Supplementary Slides</a:t>
            </a:r>
          </a:p>
        </p:txBody>
      </p:sp>
      <p:sp>
        <p:nvSpPr>
          <p:cNvPr id="3" name="Text Placeholder 2">
            <a:extLst>
              <a:ext uri="{FF2B5EF4-FFF2-40B4-BE49-F238E27FC236}">
                <a16:creationId xmlns:a16="http://schemas.microsoft.com/office/drawing/2014/main" id="{B5A19144-07B5-EC45-8CBA-2EAF2833BD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6050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525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Polarimetry Refresher</a:t>
            </a:r>
          </a:p>
        </p:txBody>
      </p:sp>
      <p:pic>
        <p:nvPicPr>
          <p:cNvPr id="7"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24308" y="1488792"/>
            <a:ext cx="2558511" cy="2729079"/>
          </a:xfrm>
          <a:solidFill>
            <a:schemeClr val="tx1"/>
          </a:solidFill>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057" y="1488791"/>
            <a:ext cx="1105450" cy="2729079"/>
          </a:xfrm>
          <a:prstGeom prst="rect">
            <a:avLst/>
          </a:prstGeom>
        </p:spPr>
      </p:pic>
      <p:pic>
        <p:nvPicPr>
          <p:cNvPr id="47" name="Picture 46"/>
          <p:cNvPicPr>
            <a:picLocks noChangeAspect="1"/>
          </p:cNvPicPr>
          <p:nvPr/>
        </p:nvPicPr>
        <p:blipFill>
          <a:blip r:embed="rId5"/>
          <a:stretch>
            <a:fillRect/>
          </a:stretch>
        </p:blipFill>
        <p:spPr>
          <a:xfrm>
            <a:off x="10336942" y="4946829"/>
            <a:ext cx="1660358" cy="1660358"/>
          </a:xfrm>
          <a:prstGeom prst="rect">
            <a:avLst/>
          </a:prstGeom>
          <a:solidFill>
            <a:schemeClr val="tx1"/>
          </a:solidFill>
        </p:spPr>
      </p:pic>
      <p:pic>
        <p:nvPicPr>
          <p:cNvPr id="48" name="Picture 47"/>
          <p:cNvPicPr>
            <a:picLocks noChangeAspect="1"/>
          </p:cNvPicPr>
          <p:nvPr/>
        </p:nvPicPr>
        <p:blipFill>
          <a:blip r:embed="rId6"/>
          <a:stretch>
            <a:fillRect/>
          </a:stretch>
        </p:blipFill>
        <p:spPr>
          <a:xfrm>
            <a:off x="7858531" y="4946829"/>
            <a:ext cx="1660358" cy="1660358"/>
          </a:xfrm>
          <a:prstGeom prst="rect">
            <a:avLst/>
          </a:prstGeom>
          <a:solidFill>
            <a:schemeClr val="tx1"/>
          </a:solidFill>
        </p:spPr>
      </p:pic>
      <p:pic>
        <p:nvPicPr>
          <p:cNvPr id="49" name="Picture 48"/>
          <p:cNvPicPr>
            <a:picLocks noChangeAspect="1"/>
          </p:cNvPicPr>
          <p:nvPr/>
        </p:nvPicPr>
        <p:blipFill>
          <a:blip r:embed="rId7"/>
          <a:stretch>
            <a:fillRect/>
          </a:stretch>
        </p:blipFill>
        <p:spPr>
          <a:xfrm>
            <a:off x="5380121" y="4946829"/>
            <a:ext cx="1660358" cy="1660358"/>
          </a:xfrm>
          <a:prstGeom prst="rect">
            <a:avLst/>
          </a:prstGeom>
          <a:solidFill>
            <a:schemeClr val="tx1"/>
          </a:solidFill>
        </p:spPr>
      </p:pic>
      <p:pic>
        <p:nvPicPr>
          <p:cNvPr id="50" name="Picture 49"/>
          <p:cNvPicPr>
            <a:picLocks noChangeAspect="1"/>
          </p:cNvPicPr>
          <p:nvPr/>
        </p:nvPicPr>
        <p:blipFill>
          <a:blip r:embed="rId8"/>
          <a:stretch>
            <a:fillRect/>
          </a:stretch>
        </p:blipFill>
        <p:spPr>
          <a:xfrm>
            <a:off x="2975714" y="4946829"/>
            <a:ext cx="1660358" cy="1660358"/>
          </a:xfrm>
          <a:prstGeom prst="rect">
            <a:avLst/>
          </a:prstGeom>
          <a:solidFill>
            <a:schemeClr val="tx1"/>
          </a:solidFill>
        </p:spPr>
      </p:pic>
      <p:pic>
        <p:nvPicPr>
          <p:cNvPr id="10" name="Picture 9"/>
          <p:cNvPicPr>
            <a:picLocks noChangeAspect="1"/>
          </p:cNvPicPr>
          <p:nvPr/>
        </p:nvPicPr>
        <p:blipFill>
          <a:blip r:embed="rId9"/>
          <a:stretch>
            <a:fillRect/>
          </a:stretch>
        </p:blipFill>
        <p:spPr>
          <a:xfrm>
            <a:off x="497303" y="4946829"/>
            <a:ext cx="1660358" cy="1660358"/>
          </a:xfrm>
          <a:prstGeom prst="rect">
            <a:avLst/>
          </a:prstGeom>
          <a:solidFill>
            <a:schemeClr val="tx1"/>
          </a:solidFill>
        </p:spPr>
      </p:pic>
    </p:spTree>
    <p:extLst>
      <p:ext uri="{BB962C8B-B14F-4D97-AF65-F5344CB8AC3E}">
        <p14:creationId xmlns:p14="http://schemas.microsoft.com/office/powerpoint/2010/main" val="4066658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5106314" y="1514751"/>
            <a:ext cx="0" cy="685800"/>
          </a:xfrm>
          <a:prstGeom prst="straightConnector1">
            <a:avLst/>
          </a:prstGeom>
          <a:ln>
            <a:solidFill>
              <a:schemeClr val="tx1"/>
            </a:solidFill>
            <a:tailEnd type="arrow"/>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flipV="1">
            <a:off x="3392641" y="1451354"/>
            <a:ext cx="0" cy="685800"/>
          </a:xfrm>
          <a:prstGeom prst="straightConnector1">
            <a:avLst/>
          </a:prstGeom>
          <a:ln>
            <a:solidFill>
              <a:schemeClr val="tx1"/>
            </a:solidFill>
            <a:tailEnd type="arrow"/>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2700000" flipV="1">
            <a:off x="5206173" y="3311749"/>
            <a:ext cx="0" cy="685800"/>
          </a:xfrm>
          <a:prstGeom prst="straightConnector1">
            <a:avLst/>
          </a:prstGeom>
          <a:ln>
            <a:solidFill>
              <a:schemeClr val="tx1"/>
            </a:solidFill>
            <a:tailEnd type="arrow"/>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8100000" flipV="1">
            <a:off x="3418041" y="3260949"/>
            <a:ext cx="0" cy="685800"/>
          </a:xfrm>
          <a:prstGeom prst="straightConnector1">
            <a:avLst/>
          </a:prstGeom>
          <a:ln>
            <a:solidFill>
              <a:schemeClr val="tx1"/>
            </a:solidFill>
            <a:tailEnd type="arrow"/>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cxnSp>
      <p:sp>
        <p:nvSpPr>
          <p:cNvPr id="9" name="Curved Right Arrow 8"/>
          <p:cNvSpPr/>
          <p:nvPr/>
        </p:nvSpPr>
        <p:spPr>
          <a:xfrm>
            <a:off x="3049741" y="5148533"/>
            <a:ext cx="609600" cy="838200"/>
          </a:xfrm>
          <a:prstGeom prst="curv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a:off x="4762840" y="5148533"/>
            <a:ext cx="685800" cy="838200"/>
          </a:xfrm>
          <a:prstGeom prst="curved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1739037" y="1349867"/>
            <a:ext cx="958970" cy="923330"/>
          </a:xfrm>
          <a:prstGeom prst="rect">
            <a:avLst/>
          </a:prstGeom>
          <a:noFill/>
        </p:spPr>
        <p:txBody>
          <a:bodyPr wrap="square" rtlCol="0">
            <a:spAutoFit/>
          </a:bodyPr>
          <a:lstStyle/>
          <a:p>
            <a:r>
              <a:rPr lang="en-US" sz="5400" b="1" dirty="0"/>
              <a:t>Q</a:t>
            </a:r>
          </a:p>
        </p:txBody>
      </p:sp>
      <p:sp>
        <p:nvSpPr>
          <p:cNvPr id="12" name="TextBox 11"/>
          <p:cNvSpPr txBox="1"/>
          <p:nvPr/>
        </p:nvSpPr>
        <p:spPr>
          <a:xfrm>
            <a:off x="1782626" y="3238703"/>
            <a:ext cx="871791" cy="923330"/>
          </a:xfrm>
          <a:prstGeom prst="rect">
            <a:avLst/>
          </a:prstGeom>
          <a:noFill/>
        </p:spPr>
        <p:txBody>
          <a:bodyPr wrap="square" rtlCol="0">
            <a:spAutoFit/>
          </a:bodyPr>
          <a:lstStyle/>
          <a:p>
            <a:r>
              <a:rPr lang="en-US" sz="5400" b="1" dirty="0"/>
              <a:t>U</a:t>
            </a:r>
          </a:p>
        </p:txBody>
      </p:sp>
      <p:sp>
        <p:nvSpPr>
          <p:cNvPr id="13" name="TextBox 12"/>
          <p:cNvSpPr txBox="1"/>
          <p:nvPr/>
        </p:nvSpPr>
        <p:spPr>
          <a:xfrm>
            <a:off x="1782626" y="5063403"/>
            <a:ext cx="871791" cy="923330"/>
          </a:xfrm>
          <a:prstGeom prst="rect">
            <a:avLst/>
          </a:prstGeom>
          <a:noFill/>
        </p:spPr>
        <p:txBody>
          <a:bodyPr wrap="square" rtlCol="0">
            <a:spAutoFit/>
          </a:bodyPr>
          <a:lstStyle/>
          <a:p>
            <a:r>
              <a:rPr lang="en-US" sz="5400" b="1" dirty="0"/>
              <a:t>V</a:t>
            </a:r>
          </a:p>
        </p:txBody>
      </p:sp>
      <p:sp>
        <p:nvSpPr>
          <p:cNvPr id="14" name="Rectangle 13"/>
          <p:cNvSpPr/>
          <p:nvPr/>
        </p:nvSpPr>
        <p:spPr>
          <a:xfrm flipV="1">
            <a:off x="4073641" y="1794254"/>
            <a:ext cx="25598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V="1">
            <a:off x="4073641" y="3654649"/>
            <a:ext cx="25598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4073641" y="5469325"/>
            <a:ext cx="25598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790137" y="243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Polarization = a preferred direction</a:t>
            </a:r>
          </a:p>
        </p:txBody>
      </p:sp>
      <p:sp>
        <p:nvSpPr>
          <p:cNvPr id="18" name="TextBox 17"/>
          <p:cNvSpPr txBox="1"/>
          <p:nvPr/>
        </p:nvSpPr>
        <p:spPr>
          <a:xfrm>
            <a:off x="6500985" y="2199111"/>
            <a:ext cx="4836773" cy="923330"/>
          </a:xfrm>
          <a:prstGeom prst="rect">
            <a:avLst/>
          </a:prstGeom>
          <a:noFill/>
        </p:spPr>
        <p:txBody>
          <a:bodyPr wrap="none" rtlCol="0">
            <a:spAutoFit/>
          </a:bodyPr>
          <a:lstStyle/>
          <a:p>
            <a:r>
              <a:rPr lang="en-US" sz="5400" dirty="0"/>
              <a:t>P =SQRT (Q</a:t>
            </a:r>
            <a:r>
              <a:rPr lang="en-US" sz="5400" baseline="30000" dirty="0"/>
              <a:t>2</a:t>
            </a:r>
            <a:r>
              <a:rPr lang="en-US" sz="5400" dirty="0"/>
              <a:t>+U</a:t>
            </a:r>
            <a:r>
              <a:rPr lang="en-US" sz="5400" baseline="30000" dirty="0"/>
              <a:t>2</a:t>
            </a:r>
            <a:r>
              <a:rPr lang="en-US" sz="5400" dirty="0"/>
              <a:t>)</a:t>
            </a:r>
          </a:p>
        </p:txBody>
      </p:sp>
      <p:sp>
        <p:nvSpPr>
          <p:cNvPr id="19" name="Rectangle 18"/>
          <p:cNvSpPr/>
          <p:nvPr/>
        </p:nvSpPr>
        <p:spPr>
          <a:xfrm>
            <a:off x="1639450" y="1244185"/>
            <a:ext cx="4039781" cy="311795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0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14" y="0"/>
            <a:ext cx="10515600" cy="1325563"/>
          </a:xfrm>
        </p:spPr>
        <p:txBody>
          <a:bodyPr/>
          <a:lstStyle/>
          <a:p>
            <a:r>
              <a:rPr lang="en-US" dirty="0" err="1"/>
              <a:t>Inhomogeneities</a:t>
            </a:r>
            <a:r>
              <a:rPr lang="en-US" dirty="0"/>
              <a:t> in the solar system</a:t>
            </a:r>
          </a:p>
        </p:txBody>
      </p:sp>
      <p:sp>
        <p:nvSpPr>
          <p:cNvPr id="3" name="Content Placeholder 2"/>
          <p:cNvSpPr>
            <a:spLocks noGrp="1"/>
          </p:cNvSpPr>
          <p:nvPr>
            <p:ph sz="half" idx="1"/>
          </p:nvPr>
        </p:nvSpPr>
        <p:spPr>
          <a:xfrm>
            <a:off x="477672" y="1458676"/>
            <a:ext cx="5542128" cy="5078602"/>
          </a:xfrm>
        </p:spPr>
        <p:txBody>
          <a:bodyPr/>
          <a:lstStyle/>
          <a:p>
            <a:r>
              <a:rPr lang="en-US" sz="2400" dirty="0"/>
              <a:t>Simulated NIR thermal emission from cloud bands and rings: </a:t>
            </a:r>
          </a:p>
          <a:p>
            <a:endParaRPr lang="en-US" dirty="0"/>
          </a:p>
        </p:txBody>
      </p:sp>
      <p:sp>
        <p:nvSpPr>
          <p:cNvPr id="4" name="Content Placeholder 3"/>
          <p:cNvSpPr>
            <a:spLocks noGrp="1"/>
          </p:cNvSpPr>
          <p:nvPr>
            <p:ph sz="half" idx="2"/>
          </p:nvPr>
        </p:nvSpPr>
        <p:spPr>
          <a:xfrm>
            <a:off x="6172200" y="1458676"/>
            <a:ext cx="5542128" cy="4718287"/>
          </a:xfrm>
        </p:spPr>
        <p:txBody>
          <a:bodyPr>
            <a:normAutofit/>
          </a:bodyPr>
          <a:lstStyle/>
          <a:p>
            <a:r>
              <a:rPr lang="en-US" sz="2400" dirty="0"/>
              <a:t>Polarized Solar System (visible) scattered light observations</a:t>
            </a:r>
          </a:p>
        </p:txBody>
      </p:sp>
      <p:pic>
        <p:nvPicPr>
          <p:cNvPr id="5" name="Picture 4"/>
          <p:cNvPicPr>
            <a:picLocks noChangeAspect="1"/>
          </p:cNvPicPr>
          <p:nvPr/>
        </p:nvPicPr>
        <p:blipFill>
          <a:blip r:embed="rId2"/>
          <a:stretch>
            <a:fillRect/>
          </a:stretch>
        </p:blipFill>
        <p:spPr>
          <a:xfrm>
            <a:off x="902814" y="2496359"/>
            <a:ext cx="3862316" cy="1893079"/>
          </a:xfrm>
          <a:prstGeom prst="rect">
            <a:avLst/>
          </a:prstGeom>
        </p:spPr>
      </p:pic>
      <p:pic>
        <p:nvPicPr>
          <p:cNvPr id="6" name="Picture 5"/>
          <p:cNvPicPr>
            <a:picLocks noChangeAspect="1"/>
          </p:cNvPicPr>
          <p:nvPr/>
        </p:nvPicPr>
        <p:blipFill>
          <a:blip r:embed="rId3"/>
          <a:stretch>
            <a:fillRect/>
          </a:stretch>
        </p:blipFill>
        <p:spPr>
          <a:xfrm>
            <a:off x="1202958" y="4389438"/>
            <a:ext cx="3262028" cy="2468562"/>
          </a:xfrm>
          <a:prstGeom prst="rect">
            <a:avLst/>
          </a:prstGeom>
        </p:spPr>
      </p:pic>
      <p:sp>
        <p:nvSpPr>
          <p:cNvPr id="7" name="TextBox 6"/>
          <p:cNvSpPr txBox="1"/>
          <p:nvPr/>
        </p:nvSpPr>
        <p:spPr>
          <a:xfrm>
            <a:off x="2736305" y="6463968"/>
            <a:ext cx="2028825" cy="369332"/>
          </a:xfrm>
          <a:prstGeom prst="rect">
            <a:avLst/>
          </a:prstGeom>
          <a:noFill/>
        </p:spPr>
        <p:txBody>
          <a:bodyPr wrap="square" rtlCol="0">
            <a:spAutoFit/>
          </a:bodyPr>
          <a:lstStyle/>
          <a:p>
            <a:r>
              <a:rPr lang="en-US" dirty="0" err="1"/>
              <a:t>Stolker</a:t>
            </a:r>
            <a:r>
              <a:rPr lang="en-US" dirty="0"/>
              <a:t> et al. 2017</a:t>
            </a:r>
          </a:p>
        </p:txBody>
      </p:sp>
      <p:pic>
        <p:nvPicPr>
          <p:cNvPr id="8" name="Picture 7"/>
          <p:cNvPicPr>
            <a:picLocks noChangeAspect="1"/>
          </p:cNvPicPr>
          <p:nvPr/>
        </p:nvPicPr>
        <p:blipFill rotWithShape="1">
          <a:blip r:embed="rId4"/>
          <a:srcRect l="5664" t="8151" r="6098" b="4117"/>
          <a:stretch/>
        </p:blipFill>
        <p:spPr>
          <a:xfrm>
            <a:off x="7493000" y="2629500"/>
            <a:ext cx="1966096" cy="1843584"/>
          </a:xfrm>
          <a:prstGeom prst="rect">
            <a:avLst/>
          </a:prstGeom>
        </p:spPr>
      </p:pic>
      <p:sp>
        <p:nvSpPr>
          <p:cNvPr id="9" name="TextBox 8"/>
          <p:cNvSpPr txBox="1"/>
          <p:nvPr/>
        </p:nvSpPr>
        <p:spPr>
          <a:xfrm>
            <a:off x="9459096" y="4103752"/>
            <a:ext cx="1700213" cy="369332"/>
          </a:xfrm>
          <a:prstGeom prst="rect">
            <a:avLst/>
          </a:prstGeom>
          <a:noFill/>
        </p:spPr>
        <p:txBody>
          <a:bodyPr wrap="square" rtlCol="0">
            <a:spAutoFit/>
          </a:bodyPr>
          <a:lstStyle/>
          <a:p>
            <a:r>
              <a:rPr lang="en-US" dirty="0" err="1"/>
              <a:t>Joos</a:t>
            </a:r>
            <a:r>
              <a:rPr lang="en-US" dirty="0"/>
              <a:t> et al. 2007</a:t>
            </a:r>
          </a:p>
        </p:txBody>
      </p:sp>
      <p:pic>
        <p:nvPicPr>
          <p:cNvPr id="10" name="Picture 9"/>
          <p:cNvPicPr>
            <a:picLocks noChangeAspect="1"/>
          </p:cNvPicPr>
          <p:nvPr/>
        </p:nvPicPr>
        <p:blipFill rotWithShape="1">
          <a:blip r:embed="rId5"/>
          <a:srcRect l="954" t="4269" r="2614" b="3113"/>
          <a:stretch/>
        </p:blipFill>
        <p:spPr>
          <a:xfrm>
            <a:off x="6390552" y="4652346"/>
            <a:ext cx="4415824" cy="1884932"/>
          </a:xfrm>
          <a:prstGeom prst="rect">
            <a:avLst/>
          </a:prstGeom>
        </p:spPr>
      </p:pic>
      <p:sp>
        <p:nvSpPr>
          <p:cNvPr id="11" name="TextBox 10"/>
          <p:cNvSpPr txBox="1"/>
          <p:nvPr/>
        </p:nvSpPr>
        <p:spPr>
          <a:xfrm>
            <a:off x="10052399" y="6449323"/>
            <a:ext cx="2130130" cy="369332"/>
          </a:xfrm>
          <a:prstGeom prst="rect">
            <a:avLst/>
          </a:prstGeom>
          <a:noFill/>
        </p:spPr>
        <p:txBody>
          <a:bodyPr wrap="square" rtlCol="0">
            <a:spAutoFit/>
          </a:bodyPr>
          <a:lstStyle/>
          <a:p>
            <a:r>
              <a:rPr lang="en-US" dirty="0" err="1"/>
              <a:t>Vorobiev</a:t>
            </a:r>
            <a:r>
              <a:rPr lang="en-US" dirty="0"/>
              <a:t> et al. 2017</a:t>
            </a:r>
          </a:p>
        </p:txBody>
      </p:sp>
    </p:spTree>
    <p:extLst>
      <p:ext uri="{BB962C8B-B14F-4D97-AF65-F5344CB8AC3E}">
        <p14:creationId xmlns:p14="http://schemas.microsoft.com/office/powerpoint/2010/main" val="175088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Some sort of asymmetry is needed</a:t>
            </a:r>
          </a:p>
        </p:txBody>
      </p:sp>
      <p:pic>
        <p:nvPicPr>
          <p:cNvPr id="6" name="Picture 5"/>
          <p:cNvPicPr>
            <a:picLocks noChangeAspect="1"/>
          </p:cNvPicPr>
          <p:nvPr/>
        </p:nvPicPr>
        <p:blipFill>
          <a:blip r:embed="rId2"/>
          <a:stretch>
            <a:fillRect/>
          </a:stretch>
        </p:blipFill>
        <p:spPr>
          <a:xfrm>
            <a:off x="2278881" y="1211259"/>
            <a:ext cx="7567247" cy="5399973"/>
          </a:xfrm>
          <a:prstGeom prst="rect">
            <a:avLst/>
          </a:prstGeom>
        </p:spPr>
      </p:pic>
      <p:grpSp>
        <p:nvGrpSpPr>
          <p:cNvPr id="3" name="Group 2"/>
          <p:cNvGrpSpPr/>
          <p:nvPr/>
        </p:nvGrpSpPr>
        <p:grpSpPr>
          <a:xfrm>
            <a:off x="2341132" y="1487023"/>
            <a:ext cx="2606040" cy="2606040"/>
            <a:chOff x="2278881" y="1583235"/>
            <a:chExt cx="2606040" cy="2606040"/>
          </a:xfrm>
        </p:grpSpPr>
        <p:sp>
          <p:nvSpPr>
            <p:cNvPr id="7" name="Oval 6"/>
            <p:cNvSpPr/>
            <p:nvPr/>
          </p:nvSpPr>
          <p:spPr>
            <a:xfrm>
              <a:off x="2278881" y="1583235"/>
              <a:ext cx="2606040" cy="2606040"/>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2610287" y="1900817"/>
              <a:ext cx="1842748" cy="18427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9944100" y="6356204"/>
            <a:ext cx="2057400" cy="369332"/>
          </a:xfrm>
          <a:prstGeom prst="rect">
            <a:avLst/>
          </a:prstGeom>
          <a:noFill/>
        </p:spPr>
        <p:txBody>
          <a:bodyPr wrap="square" rtlCol="0">
            <a:spAutoFit/>
          </a:bodyPr>
          <a:lstStyle/>
          <a:p>
            <a:r>
              <a:rPr lang="en-US" dirty="0"/>
              <a:t>De </a:t>
            </a:r>
            <a:r>
              <a:rPr lang="en-US" dirty="0" err="1"/>
              <a:t>Kok</a:t>
            </a:r>
            <a:r>
              <a:rPr lang="en-US" dirty="0"/>
              <a:t> et al. 2011</a:t>
            </a:r>
          </a:p>
        </p:txBody>
      </p:sp>
      <p:sp>
        <p:nvSpPr>
          <p:cNvPr id="4" name="Oval 3"/>
          <p:cNvSpPr/>
          <p:nvPr/>
        </p:nvSpPr>
        <p:spPr>
          <a:xfrm>
            <a:off x="2931458" y="2097741"/>
            <a:ext cx="1425389" cy="138460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8" name="Straight Arrow Connector 7"/>
          <p:cNvCxnSpPr/>
          <p:nvPr/>
        </p:nvCxnSpPr>
        <p:spPr>
          <a:xfrm flipH="1">
            <a:off x="2622176" y="2790043"/>
            <a:ext cx="30928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83418" y="2499340"/>
            <a:ext cx="13447" cy="5246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0"/>
          </p:cNvCxnSpPr>
          <p:nvPr/>
        </p:nvCxnSpPr>
        <p:spPr>
          <a:xfrm flipV="1">
            <a:off x="3644153" y="1775012"/>
            <a:ext cx="0" cy="322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290267" y="1702489"/>
            <a:ext cx="707770"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62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50907" y="6457890"/>
            <a:ext cx="1924169" cy="400110"/>
          </a:xfrm>
          <a:prstGeom prst="rect">
            <a:avLst/>
          </a:prstGeom>
          <a:noFill/>
        </p:spPr>
        <p:txBody>
          <a:bodyPr wrap="square" rtlCol="0">
            <a:spAutoFit/>
          </a:bodyPr>
          <a:lstStyle/>
          <a:p>
            <a:r>
              <a:rPr lang="en-US" sz="2000" dirty="0" err="1"/>
              <a:t>Rajan</a:t>
            </a:r>
            <a:r>
              <a:rPr lang="en-US" sz="2000" dirty="0"/>
              <a:t> et al. 2017</a:t>
            </a:r>
          </a:p>
        </p:txBody>
      </p:sp>
      <p:sp>
        <p:nvSpPr>
          <p:cNvPr id="2" name="TextBox 1">
            <a:extLst>
              <a:ext uri="{FF2B5EF4-FFF2-40B4-BE49-F238E27FC236}">
                <a16:creationId xmlns:a16="http://schemas.microsoft.com/office/drawing/2014/main" id="{1991F733-F01F-CA45-B795-9940CAFDF0B0}"/>
              </a:ext>
            </a:extLst>
          </p:cNvPr>
          <p:cNvSpPr txBox="1"/>
          <p:nvPr/>
        </p:nvSpPr>
        <p:spPr>
          <a:xfrm>
            <a:off x="102150" y="432674"/>
            <a:ext cx="12089850" cy="1200329"/>
          </a:xfrm>
          <a:prstGeom prst="rect">
            <a:avLst/>
          </a:prstGeom>
          <a:noFill/>
        </p:spPr>
        <p:txBody>
          <a:bodyPr wrap="square" rtlCol="0">
            <a:spAutoFit/>
          </a:bodyPr>
          <a:lstStyle/>
          <a:p>
            <a:r>
              <a:rPr lang="en-US" sz="3600" dirty="0"/>
              <a:t>Discrepancies between directly imaged planet spectra and models are attributed to treatments of clouds</a:t>
            </a:r>
          </a:p>
        </p:txBody>
      </p:sp>
      <p:grpSp>
        <p:nvGrpSpPr>
          <p:cNvPr id="3" name="Group 2">
            <a:extLst>
              <a:ext uri="{FF2B5EF4-FFF2-40B4-BE49-F238E27FC236}">
                <a16:creationId xmlns:a16="http://schemas.microsoft.com/office/drawing/2014/main" id="{7CE2FDC5-2596-E345-95AE-EA2211CB2F16}"/>
              </a:ext>
            </a:extLst>
          </p:cNvPr>
          <p:cNvGrpSpPr>
            <a:grpSpLocks noChangeAspect="1"/>
          </p:cNvGrpSpPr>
          <p:nvPr/>
        </p:nvGrpSpPr>
        <p:grpSpPr>
          <a:xfrm>
            <a:off x="102150" y="2004121"/>
            <a:ext cx="11992669" cy="3588421"/>
            <a:chOff x="1844840" y="1145985"/>
            <a:chExt cx="9017118" cy="2698083"/>
          </a:xfrm>
        </p:grpSpPr>
        <p:pic>
          <p:nvPicPr>
            <p:cNvPr id="4" name="Picture 3"/>
            <p:cNvPicPr>
              <a:picLocks noChangeAspect="1"/>
            </p:cNvPicPr>
            <p:nvPr/>
          </p:nvPicPr>
          <p:blipFill rotWithShape="1">
            <a:blip r:embed="rId3"/>
            <a:srcRect b="52207"/>
            <a:stretch/>
          </p:blipFill>
          <p:spPr>
            <a:xfrm>
              <a:off x="1844841" y="1145985"/>
              <a:ext cx="9017117" cy="2431404"/>
            </a:xfrm>
            <a:prstGeom prst="rect">
              <a:avLst/>
            </a:prstGeom>
          </p:spPr>
        </p:pic>
        <p:pic>
          <p:nvPicPr>
            <p:cNvPr id="5" name="Picture 4">
              <a:extLst>
                <a:ext uri="{FF2B5EF4-FFF2-40B4-BE49-F238E27FC236}">
                  <a16:creationId xmlns:a16="http://schemas.microsoft.com/office/drawing/2014/main" id="{982E6B51-C935-CF4F-9248-A3193BCC6295}"/>
                </a:ext>
              </a:extLst>
            </p:cNvPr>
            <p:cNvPicPr>
              <a:picLocks noChangeAspect="1"/>
            </p:cNvPicPr>
            <p:nvPr/>
          </p:nvPicPr>
          <p:blipFill rotWithShape="1">
            <a:blip r:embed="rId3"/>
            <a:srcRect t="93221" b="1418"/>
            <a:stretch/>
          </p:blipFill>
          <p:spPr>
            <a:xfrm>
              <a:off x="1844840" y="3571354"/>
              <a:ext cx="9017117" cy="272714"/>
            </a:xfrm>
            <a:prstGeom prst="rect">
              <a:avLst/>
            </a:prstGeom>
          </p:spPr>
        </p:pic>
      </p:grpSp>
    </p:spTree>
    <p:extLst>
      <p:ext uri="{BB962C8B-B14F-4D97-AF65-F5344CB8AC3E}">
        <p14:creationId xmlns:p14="http://schemas.microsoft.com/office/powerpoint/2010/main" val="401845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is-IS" dirty="0"/>
              <a:t>Signs of brown dwarf weather</a:t>
            </a:r>
            <a:endParaRPr lang="en-US" dirty="0"/>
          </a:p>
        </p:txBody>
      </p:sp>
      <p:pic>
        <p:nvPicPr>
          <p:cNvPr id="7" name="Picture 6"/>
          <p:cNvPicPr>
            <a:picLocks noChangeAspect="1"/>
          </p:cNvPicPr>
          <p:nvPr/>
        </p:nvPicPr>
        <p:blipFill>
          <a:blip r:embed="rId2"/>
          <a:stretch>
            <a:fillRect/>
          </a:stretch>
        </p:blipFill>
        <p:spPr>
          <a:xfrm>
            <a:off x="6613408" y="1028041"/>
            <a:ext cx="5217846" cy="5017159"/>
          </a:xfrm>
          <a:prstGeom prst="rect">
            <a:avLst/>
          </a:prstGeom>
        </p:spPr>
      </p:pic>
      <p:sp>
        <p:nvSpPr>
          <p:cNvPr id="8" name="TextBox 7"/>
          <p:cNvSpPr txBox="1"/>
          <p:nvPr/>
        </p:nvSpPr>
        <p:spPr>
          <a:xfrm>
            <a:off x="8585201" y="6045200"/>
            <a:ext cx="3246054" cy="646331"/>
          </a:xfrm>
          <a:prstGeom prst="rect">
            <a:avLst/>
          </a:prstGeom>
          <a:noFill/>
        </p:spPr>
        <p:txBody>
          <a:bodyPr wrap="square" rtlCol="0">
            <a:spAutoFit/>
          </a:bodyPr>
          <a:lstStyle/>
          <a:p>
            <a:r>
              <a:rPr lang="en-US" dirty="0"/>
              <a:t>2M2139, 2M1324 &amp; SIMP0136 : </a:t>
            </a:r>
            <a:r>
              <a:rPr lang="en-US" dirty="0" err="1"/>
              <a:t>Apai</a:t>
            </a:r>
            <a:r>
              <a:rPr lang="en-US" dirty="0"/>
              <a:t> et al. 2017</a:t>
            </a:r>
          </a:p>
        </p:txBody>
      </p:sp>
      <p:pic>
        <p:nvPicPr>
          <p:cNvPr id="10" name="Picture 9"/>
          <p:cNvPicPr>
            <a:picLocks noChangeAspect="1"/>
          </p:cNvPicPr>
          <p:nvPr/>
        </p:nvPicPr>
        <p:blipFill>
          <a:blip r:embed="rId3"/>
          <a:stretch>
            <a:fillRect/>
          </a:stretch>
        </p:blipFill>
        <p:spPr>
          <a:xfrm>
            <a:off x="619724" y="1167741"/>
            <a:ext cx="4043104" cy="3753093"/>
          </a:xfrm>
          <a:prstGeom prst="rect">
            <a:avLst/>
          </a:prstGeom>
        </p:spPr>
      </p:pic>
      <p:sp>
        <p:nvSpPr>
          <p:cNvPr id="11" name="TextBox 10"/>
          <p:cNvSpPr txBox="1"/>
          <p:nvPr/>
        </p:nvSpPr>
        <p:spPr>
          <a:xfrm>
            <a:off x="598828" y="4920834"/>
            <a:ext cx="3824628" cy="646331"/>
          </a:xfrm>
          <a:prstGeom prst="rect">
            <a:avLst/>
          </a:prstGeom>
          <a:noFill/>
        </p:spPr>
        <p:txBody>
          <a:bodyPr wrap="square" rtlCol="0">
            <a:spAutoFit/>
          </a:bodyPr>
          <a:lstStyle/>
          <a:p>
            <a:r>
              <a:rPr lang="en-US" dirty="0" err="1"/>
              <a:t>Luhman</a:t>
            </a:r>
            <a:r>
              <a:rPr lang="en-US" dirty="0"/>
              <a:t> 16B: Crossfield et al. 2014 (also </a:t>
            </a:r>
            <a:r>
              <a:rPr lang="en-US" dirty="0" err="1"/>
              <a:t>Karalidi</a:t>
            </a:r>
            <a:r>
              <a:rPr lang="en-US" dirty="0"/>
              <a:t> et al. 2016)</a:t>
            </a:r>
          </a:p>
        </p:txBody>
      </p:sp>
      <p:sp>
        <p:nvSpPr>
          <p:cNvPr id="12" name="TextBox 11"/>
          <p:cNvSpPr txBox="1"/>
          <p:nvPr/>
        </p:nvSpPr>
        <p:spPr>
          <a:xfrm>
            <a:off x="619724" y="5892409"/>
            <a:ext cx="4381500" cy="646331"/>
          </a:xfrm>
          <a:prstGeom prst="rect">
            <a:avLst/>
          </a:prstGeom>
          <a:noFill/>
          <a:ln w="25400">
            <a:solidFill>
              <a:schemeClr val="accent3"/>
            </a:solidFill>
          </a:ln>
        </p:spPr>
        <p:txBody>
          <a:bodyPr wrap="square" rtlCol="0">
            <a:spAutoFit/>
          </a:bodyPr>
          <a:lstStyle/>
          <a:p>
            <a:r>
              <a:rPr lang="en-US" dirty="0"/>
              <a:t>Plus a wealth of variability studies (see Biller et al. 2017 and references therein)</a:t>
            </a:r>
          </a:p>
        </p:txBody>
      </p:sp>
    </p:spTree>
    <p:extLst>
      <p:ext uri="{BB962C8B-B14F-4D97-AF65-F5344CB8AC3E}">
        <p14:creationId xmlns:p14="http://schemas.microsoft.com/office/powerpoint/2010/main" val="180726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11808918" cy="1325563"/>
          </a:xfrm>
        </p:spPr>
        <p:txBody>
          <a:bodyPr/>
          <a:lstStyle/>
          <a:p>
            <a:r>
              <a:rPr lang="en-US"/>
              <a:t>Directly Imaged Planets </a:t>
            </a:r>
            <a:r>
              <a:rPr lang="en-US" dirty="0"/>
              <a:t>look a lot like Brown Dwarfs</a:t>
            </a:r>
          </a:p>
        </p:txBody>
      </p:sp>
      <p:pic>
        <p:nvPicPr>
          <p:cNvPr id="4" name="Picture 3"/>
          <p:cNvPicPr>
            <a:picLocks noChangeAspect="1"/>
          </p:cNvPicPr>
          <p:nvPr/>
        </p:nvPicPr>
        <p:blipFill rotWithShape="1">
          <a:blip r:embed="rId3"/>
          <a:srcRect l="3534" t="1970" r="5088" b="800"/>
          <a:stretch/>
        </p:blipFill>
        <p:spPr>
          <a:xfrm>
            <a:off x="138890" y="1053296"/>
            <a:ext cx="4317357" cy="5660020"/>
          </a:xfrm>
          <a:prstGeom prst="rect">
            <a:avLst/>
          </a:prstGeom>
        </p:spPr>
      </p:pic>
      <p:sp>
        <p:nvSpPr>
          <p:cNvPr id="6" name="TextBox 5"/>
          <p:cNvSpPr txBox="1"/>
          <p:nvPr/>
        </p:nvSpPr>
        <p:spPr>
          <a:xfrm>
            <a:off x="4726273" y="6343984"/>
            <a:ext cx="2788171" cy="369332"/>
          </a:xfrm>
          <a:prstGeom prst="rect">
            <a:avLst/>
          </a:prstGeom>
          <a:noFill/>
        </p:spPr>
        <p:txBody>
          <a:bodyPr wrap="square" rtlCol="0">
            <a:spAutoFit/>
          </a:bodyPr>
          <a:lstStyle/>
          <a:p>
            <a:r>
              <a:rPr lang="en-US" dirty="0"/>
              <a:t>Bowler et al. 2016</a:t>
            </a:r>
          </a:p>
        </p:txBody>
      </p:sp>
      <p:pic>
        <p:nvPicPr>
          <p:cNvPr id="8" name="Image 8" descr="GPI_spectral_library_papersfit.pdf"/>
          <p:cNvPicPr>
            <a:picLocks noChangeAspect="1"/>
          </p:cNvPicPr>
          <p:nvPr/>
        </p:nvPicPr>
        <p:blipFill rotWithShape="1">
          <a:blip r:embed="rId4"/>
          <a:srcRect l="4901" t="8831" r="7745"/>
          <a:stretch/>
        </p:blipFill>
        <p:spPr>
          <a:xfrm>
            <a:off x="4871358" y="1853106"/>
            <a:ext cx="7157013" cy="4074536"/>
          </a:xfrm>
          <a:prstGeom prst="rect">
            <a:avLst/>
          </a:prstGeom>
        </p:spPr>
      </p:pic>
      <p:sp>
        <p:nvSpPr>
          <p:cNvPr id="9" name="TextBox 8"/>
          <p:cNvSpPr txBox="1"/>
          <p:nvPr/>
        </p:nvSpPr>
        <p:spPr>
          <a:xfrm>
            <a:off x="10303253" y="5927642"/>
            <a:ext cx="1888747" cy="369332"/>
          </a:xfrm>
          <a:prstGeom prst="rect">
            <a:avLst/>
          </a:prstGeom>
          <a:noFill/>
        </p:spPr>
        <p:txBody>
          <a:bodyPr wrap="square" rtlCol="0">
            <a:spAutoFit/>
          </a:bodyPr>
          <a:lstStyle/>
          <a:p>
            <a:r>
              <a:rPr lang="en-US" dirty="0"/>
              <a:t>Credit: J. Rameau</a:t>
            </a:r>
          </a:p>
        </p:txBody>
      </p:sp>
      <p:sp>
        <p:nvSpPr>
          <p:cNvPr id="3" name="TextBox 2">
            <a:extLst>
              <a:ext uri="{FF2B5EF4-FFF2-40B4-BE49-F238E27FC236}">
                <a16:creationId xmlns:a16="http://schemas.microsoft.com/office/drawing/2014/main" id="{E6680120-D0F4-1840-A74C-1A6FDF11142B}"/>
              </a:ext>
            </a:extLst>
          </p:cNvPr>
          <p:cNvSpPr txBox="1"/>
          <p:nvPr/>
        </p:nvSpPr>
        <p:spPr>
          <a:xfrm>
            <a:off x="6898105" y="1414778"/>
            <a:ext cx="3978442" cy="369332"/>
          </a:xfrm>
          <a:prstGeom prst="rect">
            <a:avLst/>
          </a:prstGeom>
          <a:noFill/>
        </p:spPr>
        <p:txBody>
          <a:bodyPr wrap="square" rtlCol="0">
            <a:spAutoFit/>
          </a:bodyPr>
          <a:lstStyle/>
          <a:p>
            <a:r>
              <a:rPr lang="en-US" dirty="0"/>
              <a:t>Gemini Planet Imager Spectra</a:t>
            </a:r>
          </a:p>
        </p:txBody>
      </p:sp>
    </p:spTree>
    <p:extLst>
      <p:ext uri="{BB962C8B-B14F-4D97-AF65-F5344CB8AC3E}">
        <p14:creationId xmlns:p14="http://schemas.microsoft.com/office/powerpoint/2010/main" val="389680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79528" y="1325563"/>
            <a:ext cx="9305972" cy="5532437"/>
            <a:chOff x="1878931" y="1021964"/>
            <a:chExt cx="8331869" cy="5836036"/>
          </a:xfrm>
        </p:grpSpPr>
        <p:pic>
          <p:nvPicPr>
            <p:cNvPr id="3" name="Picture 2"/>
            <p:cNvPicPr>
              <a:picLocks noChangeAspect="1"/>
            </p:cNvPicPr>
            <p:nvPr/>
          </p:nvPicPr>
          <p:blipFill>
            <a:blip r:embed="rId3"/>
            <a:stretch>
              <a:fillRect/>
            </a:stretch>
          </p:blipFill>
          <p:spPr>
            <a:xfrm>
              <a:off x="1878931" y="1021964"/>
              <a:ext cx="8331869" cy="5836036"/>
            </a:xfrm>
            <a:prstGeom prst="rect">
              <a:avLst/>
            </a:prstGeom>
          </p:spPr>
        </p:pic>
        <p:cxnSp>
          <p:nvCxnSpPr>
            <p:cNvPr id="10" name="Straight Arrow Connector 9"/>
            <p:cNvCxnSpPr/>
            <p:nvPr/>
          </p:nvCxnSpPr>
          <p:spPr>
            <a:xfrm flipH="1">
              <a:off x="5741233" y="4287187"/>
              <a:ext cx="644578" cy="38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96459" y="5812816"/>
              <a:ext cx="667063" cy="2282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85811" y="3732439"/>
              <a:ext cx="3322286" cy="369333"/>
            </a:xfrm>
            <a:prstGeom prst="rect">
              <a:avLst/>
            </a:prstGeom>
            <a:noFill/>
          </p:spPr>
          <p:txBody>
            <a:bodyPr wrap="square" rtlCol="0">
              <a:spAutoFit/>
            </a:bodyPr>
            <a:lstStyle/>
            <a:p>
              <a:r>
                <a:rPr lang="en-US" dirty="0">
                  <a:solidFill>
                    <a:srgbClr val="FF0000"/>
                  </a:solidFill>
                </a:rPr>
                <a:t>Clouds at top of atmosphere</a:t>
              </a:r>
            </a:p>
          </p:txBody>
        </p:sp>
        <p:sp>
          <p:nvSpPr>
            <p:cNvPr id="13" name="TextBox 12"/>
            <p:cNvSpPr txBox="1"/>
            <p:nvPr/>
          </p:nvSpPr>
          <p:spPr>
            <a:xfrm>
              <a:off x="6063522" y="5628150"/>
              <a:ext cx="3950332" cy="369332"/>
            </a:xfrm>
            <a:prstGeom prst="rect">
              <a:avLst/>
            </a:prstGeom>
            <a:noFill/>
          </p:spPr>
          <p:txBody>
            <a:bodyPr wrap="square" rtlCol="0">
              <a:spAutoFit/>
            </a:bodyPr>
            <a:lstStyle/>
            <a:p>
              <a:r>
                <a:rPr lang="en-US" dirty="0">
                  <a:solidFill>
                    <a:srgbClr val="FF0000"/>
                  </a:solidFill>
                </a:rPr>
                <a:t>Lower clouds – 0.015 bar</a:t>
              </a:r>
            </a:p>
          </p:txBody>
        </p:sp>
      </p:grpSp>
      <p:sp>
        <p:nvSpPr>
          <p:cNvPr id="2" name="Title 1"/>
          <p:cNvSpPr>
            <a:spLocks noGrp="1"/>
          </p:cNvSpPr>
          <p:nvPr>
            <p:ph type="title"/>
          </p:nvPr>
        </p:nvSpPr>
        <p:spPr>
          <a:xfrm>
            <a:off x="615821" y="0"/>
            <a:ext cx="11252200" cy="1325563"/>
          </a:xfrm>
        </p:spPr>
        <p:txBody>
          <a:bodyPr/>
          <a:lstStyle/>
          <a:p>
            <a:r>
              <a:rPr lang="en-US" dirty="0"/>
              <a:t>Why polarimetry? </a:t>
            </a:r>
          </a:p>
        </p:txBody>
      </p:sp>
      <p:sp>
        <p:nvSpPr>
          <p:cNvPr id="6" name="TextBox 5"/>
          <p:cNvSpPr txBox="1"/>
          <p:nvPr/>
        </p:nvSpPr>
        <p:spPr>
          <a:xfrm>
            <a:off x="9123218" y="6509312"/>
            <a:ext cx="2294021" cy="369332"/>
          </a:xfrm>
          <a:prstGeom prst="rect">
            <a:avLst/>
          </a:prstGeom>
          <a:noFill/>
        </p:spPr>
        <p:txBody>
          <a:bodyPr wrap="square" rtlCol="0">
            <a:spAutoFit/>
          </a:bodyPr>
          <a:lstStyle/>
          <a:p>
            <a:r>
              <a:rPr lang="en-US" dirty="0">
                <a:solidFill>
                  <a:schemeClr val="bg1"/>
                </a:solidFill>
              </a:rPr>
              <a:t>de </a:t>
            </a:r>
            <a:r>
              <a:rPr lang="en-US" dirty="0" err="1">
                <a:solidFill>
                  <a:schemeClr val="bg1"/>
                </a:solidFill>
              </a:rPr>
              <a:t>Kok</a:t>
            </a:r>
            <a:r>
              <a:rPr lang="en-US" dirty="0">
                <a:solidFill>
                  <a:schemeClr val="bg1"/>
                </a:solidFill>
              </a:rPr>
              <a:t> et al 2011</a:t>
            </a:r>
          </a:p>
        </p:txBody>
      </p:sp>
    </p:spTree>
    <p:extLst>
      <p:ext uri="{BB962C8B-B14F-4D97-AF65-F5344CB8AC3E}">
        <p14:creationId xmlns:p14="http://schemas.microsoft.com/office/powerpoint/2010/main" val="375446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96" y="0"/>
            <a:ext cx="10515600" cy="1325563"/>
          </a:xfrm>
        </p:spPr>
        <p:txBody>
          <a:bodyPr/>
          <a:lstStyle/>
          <a:p>
            <a:r>
              <a:rPr lang="en-US" dirty="0"/>
              <a:t>Brown Dwarfs are polarized</a:t>
            </a:r>
          </a:p>
        </p:txBody>
      </p:sp>
      <p:sp>
        <p:nvSpPr>
          <p:cNvPr id="3" name="Content Placeholder 2"/>
          <p:cNvSpPr>
            <a:spLocks noGrp="1"/>
          </p:cNvSpPr>
          <p:nvPr>
            <p:ph idx="1"/>
          </p:nvPr>
        </p:nvSpPr>
        <p:spPr>
          <a:xfrm>
            <a:off x="352743" y="1116158"/>
            <a:ext cx="5423111" cy="5503749"/>
          </a:xfrm>
        </p:spPr>
        <p:txBody>
          <a:bodyPr>
            <a:normAutofit/>
          </a:bodyPr>
          <a:lstStyle/>
          <a:p>
            <a:r>
              <a:rPr lang="en-US" dirty="0"/>
              <a:t>Several dozen detections in the visible and NIR</a:t>
            </a:r>
            <a:br>
              <a:rPr lang="en-US" dirty="0"/>
            </a:br>
            <a:endParaRPr lang="en-US" dirty="0"/>
          </a:p>
          <a:p>
            <a:r>
              <a:rPr lang="en-US" dirty="0"/>
              <a:t>Generally &lt;3% polarized</a:t>
            </a:r>
          </a:p>
          <a:p>
            <a:pPr lvl="1"/>
            <a:r>
              <a:rPr lang="en-US" dirty="0"/>
              <a:t>Usually &lt; 1% polarized</a:t>
            </a:r>
            <a:br>
              <a:rPr lang="en-US" dirty="0"/>
            </a:br>
            <a:endParaRPr lang="en-US" dirty="0"/>
          </a:p>
          <a:p>
            <a:r>
              <a:rPr lang="en-US" dirty="0"/>
              <a:t>BUT: broadband measurements are degenerate with cloud height, surface gravity, scattering properties, rotation rate, cloud patchiness etc.</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041551" y="955281"/>
            <a:ext cx="5687028" cy="5455220"/>
          </a:xfrm>
          <a:prstGeom prst="rect">
            <a:avLst/>
          </a:prstGeom>
        </p:spPr>
      </p:pic>
      <p:sp>
        <p:nvSpPr>
          <p:cNvPr id="5" name="TextBox 4"/>
          <p:cNvSpPr txBox="1"/>
          <p:nvPr/>
        </p:nvSpPr>
        <p:spPr>
          <a:xfrm>
            <a:off x="8952290" y="6410501"/>
            <a:ext cx="2889250" cy="366931"/>
          </a:xfrm>
          <a:prstGeom prst="rect">
            <a:avLst/>
          </a:prstGeom>
          <a:noFill/>
        </p:spPr>
        <p:txBody>
          <a:bodyPr wrap="square" rtlCol="0">
            <a:spAutoFit/>
          </a:bodyPr>
          <a:lstStyle/>
          <a:p>
            <a:r>
              <a:rPr lang="en-US" dirty="0"/>
              <a:t>Zapatero Osorio et al. 2005</a:t>
            </a:r>
          </a:p>
        </p:txBody>
      </p:sp>
      <p:sp>
        <p:nvSpPr>
          <p:cNvPr id="8" name="TextBox 7">
            <a:extLst>
              <a:ext uri="{FF2B5EF4-FFF2-40B4-BE49-F238E27FC236}">
                <a16:creationId xmlns:a16="http://schemas.microsoft.com/office/drawing/2014/main" id="{3E89FFE7-4D84-3B43-82FB-E35A17F7A1FE}"/>
              </a:ext>
            </a:extLst>
          </p:cNvPr>
          <p:cNvSpPr txBox="1"/>
          <p:nvPr/>
        </p:nvSpPr>
        <p:spPr>
          <a:xfrm>
            <a:off x="7231224" y="1680679"/>
            <a:ext cx="3125756" cy="1446550"/>
          </a:xfrm>
          <a:prstGeom prst="rect">
            <a:avLst/>
          </a:prstGeom>
          <a:noFill/>
        </p:spPr>
        <p:txBody>
          <a:bodyPr wrap="square" rtlCol="0">
            <a:spAutoFit/>
          </a:bodyPr>
          <a:lstStyle/>
          <a:p>
            <a:r>
              <a:rPr lang="en-US" sz="2200" dirty="0">
                <a:solidFill>
                  <a:schemeClr val="accent2"/>
                </a:solidFill>
              </a:rPr>
              <a:t>Occurrence Rates:</a:t>
            </a:r>
          </a:p>
          <a:p>
            <a:pPr lvl="1"/>
            <a:r>
              <a:rPr lang="en-US" sz="2200" dirty="0">
                <a:solidFill>
                  <a:schemeClr val="accent2"/>
                </a:solidFill>
              </a:rPr>
              <a:t>L0-L3: ~15% -20%</a:t>
            </a:r>
          </a:p>
          <a:p>
            <a:pPr lvl="1"/>
            <a:r>
              <a:rPr lang="en-US" sz="2200" dirty="0">
                <a:solidFill>
                  <a:schemeClr val="accent2"/>
                </a:solidFill>
              </a:rPr>
              <a:t>L3.5-L8: ~ 40-50%</a:t>
            </a:r>
          </a:p>
          <a:p>
            <a:endParaRPr lang="en-US" sz="2200" dirty="0">
              <a:solidFill>
                <a:schemeClr val="accent2"/>
              </a:solidFill>
            </a:endParaRPr>
          </a:p>
        </p:txBody>
      </p:sp>
    </p:spTree>
    <p:extLst>
      <p:ext uri="{BB962C8B-B14F-4D97-AF65-F5344CB8AC3E}">
        <p14:creationId xmlns:p14="http://schemas.microsoft.com/office/powerpoint/2010/main" val="153923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54403" y="630588"/>
            <a:ext cx="11731761" cy="5222194"/>
          </a:xfrm>
          <a:prstGeom prst="rect">
            <a:avLst/>
          </a:prstGeom>
          <a:ln>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The </a:t>
            </a:r>
            <a:r>
              <a:rPr lang="en-US" sz="3600" dirty="0" err="1"/>
              <a:t>WIRC+Pol</a:t>
            </a:r>
            <a:r>
              <a:rPr lang="en-US" sz="3600" dirty="0"/>
              <a:t> Brown Dwarf Survey </a:t>
            </a:r>
            <a:br>
              <a:rPr lang="en-US" dirty="0"/>
            </a:br>
            <a:endParaRPr lang="en-US" dirty="0"/>
          </a:p>
          <a:p>
            <a:r>
              <a:rPr lang="en-US" dirty="0"/>
              <a:t>A spectropolarimetric survey at Palomar to study the diversity of cloud signatures in BDs</a:t>
            </a:r>
          </a:p>
          <a:p>
            <a:endParaRPr lang="en-US" dirty="0"/>
          </a:p>
          <a:p>
            <a:endParaRPr lang="en-US" dirty="0"/>
          </a:p>
        </p:txBody>
      </p:sp>
      <p:pic>
        <p:nvPicPr>
          <p:cNvPr id="25" name="Picture 24"/>
          <p:cNvPicPr>
            <a:picLocks noChangeAspect="1"/>
          </p:cNvPicPr>
          <p:nvPr/>
        </p:nvPicPr>
        <p:blipFill>
          <a:blip r:embed="rId2"/>
          <a:stretch>
            <a:fillRect/>
          </a:stretch>
        </p:blipFill>
        <p:spPr>
          <a:xfrm>
            <a:off x="2959565" y="2498502"/>
            <a:ext cx="5154352" cy="3214668"/>
          </a:xfrm>
          <a:prstGeom prst="rect">
            <a:avLst/>
          </a:prstGeom>
        </p:spPr>
      </p:pic>
      <p:sp>
        <p:nvSpPr>
          <p:cNvPr id="2" name="TextBox 1">
            <a:extLst>
              <a:ext uri="{FF2B5EF4-FFF2-40B4-BE49-F238E27FC236}">
                <a16:creationId xmlns:a16="http://schemas.microsoft.com/office/drawing/2014/main" id="{98D8F703-8948-E44C-917B-1A529C9DBE04}"/>
              </a:ext>
            </a:extLst>
          </p:cNvPr>
          <p:cNvSpPr txBox="1"/>
          <p:nvPr/>
        </p:nvSpPr>
        <p:spPr>
          <a:xfrm>
            <a:off x="8502317" y="5967663"/>
            <a:ext cx="4138863" cy="461665"/>
          </a:xfrm>
          <a:prstGeom prst="rect">
            <a:avLst/>
          </a:prstGeom>
          <a:noFill/>
        </p:spPr>
        <p:txBody>
          <a:bodyPr wrap="square" rtlCol="0">
            <a:spAutoFit/>
          </a:bodyPr>
          <a:lstStyle/>
          <a:p>
            <a:r>
              <a:rPr lang="en-US" sz="2400" dirty="0" err="1"/>
              <a:t>Tinyanont</a:t>
            </a:r>
            <a:r>
              <a:rPr lang="en-US" sz="2400" dirty="0"/>
              <a:t> et al. 2018</a:t>
            </a:r>
          </a:p>
        </p:txBody>
      </p:sp>
    </p:spTree>
    <p:extLst>
      <p:ext uri="{BB962C8B-B14F-4D97-AF65-F5344CB8AC3E}">
        <p14:creationId xmlns:p14="http://schemas.microsoft.com/office/powerpoint/2010/main" val="368439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85" y="0"/>
            <a:ext cx="10515600" cy="1325563"/>
          </a:xfrm>
        </p:spPr>
        <p:txBody>
          <a:bodyPr/>
          <a:lstStyle/>
          <a:p>
            <a:r>
              <a:rPr lang="en-US" dirty="0">
                <a:solidFill>
                  <a:schemeClr val="accent4"/>
                </a:solidFill>
              </a:rPr>
              <a:t>Spectropolarimetry </a:t>
            </a:r>
            <a:br>
              <a:rPr lang="en-US" dirty="0">
                <a:solidFill>
                  <a:schemeClr val="accent4"/>
                </a:solidFill>
              </a:rPr>
            </a:br>
            <a:r>
              <a:rPr lang="en-US" dirty="0">
                <a:solidFill>
                  <a:schemeClr val="accent4"/>
                </a:solidFill>
              </a:rPr>
              <a:t>w/ </a:t>
            </a:r>
            <a:r>
              <a:rPr lang="en-US" dirty="0" err="1">
                <a:solidFill>
                  <a:schemeClr val="accent4"/>
                </a:solidFill>
              </a:rPr>
              <a:t>WIRC+Pol</a:t>
            </a:r>
            <a:endParaRPr lang="en-US" dirty="0">
              <a:solidFill>
                <a:schemeClr val="accent4"/>
              </a:solidFill>
            </a:endParaRPr>
          </a:p>
        </p:txBody>
      </p:sp>
      <p:sp>
        <p:nvSpPr>
          <p:cNvPr id="3" name="Content Placeholder 2"/>
          <p:cNvSpPr>
            <a:spLocks noGrp="1"/>
          </p:cNvSpPr>
          <p:nvPr>
            <p:ph sz="half" idx="1"/>
          </p:nvPr>
        </p:nvSpPr>
        <p:spPr>
          <a:xfrm>
            <a:off x="212686" y="1626604"/>
            <a:ext cx="4370816" cy="5318304"/>
          </a:xfrm>
        </p:spPr>
        <p:txBody>
          <a:bodyPr>
            <a:normAutofit/>
          </a:bodyPr>
          <a:lstStyle/>
          <a:p>
            <a:r>
              <a:rPr lang="en-US" dirty="0"/>
              <a:t>Palomar Hale 5-m equatorial telescope in southern California</a:t>
            </a:r>
            <a:br>
              <a:rPr lang="en-US" dirty="0"/>
            </a:br>
            <a:endParaRPr lang="en-US" dirty="0"/>
          </a:p>
          <a:p>
            <a:r>
              <a:rPr lang="en-US" dirty="0"/>
              <a:t>J, H-band R~100 </a:t>
            </a:r>
            <a:r>
              <a:rPr lang="en-US" dirty="0" err="1"/>
              <a:t>slitless</a:t>
            </a:r>
            <a:r>
              <a:rPr lang="en-US" dirty="0"/>
              <a:t> spectropolarimetry</a:t>
            </a:r>
            <a:br>
              <a:rPr lang="en-US" dirty="0"/>
            </a:br>
            <a:endParaRPr lang="en-US" dirty="0"/>
          </a:p>
          <a:p>
            <a:r>
              <a:rPr lang="en-US" dirty="0"/>
              <a:t>4.35’ x 4.35’ FOV</a:t>
            </a:r>
            <a:br>
              <a:rPr lang="en-US" baseline="30000" dirty="0"/>
            </a:br>
            <a:endParaRPr lang="en-US" baseline="30000" dirty="0"/>
          </a:p>
          <a:p>
            <a:r>
              <a:rPr lang="en-US" dirty="0"/>
              <a:t>Simultaneous Q and U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949" t="1534" r="14120"/>
          <a:stretch/>
        </p:blipFill>
        <p:spPr>
          <a:xfrm>
            <a:off x="4583502" y="0"/>
            <a:ext cx="7608498" cy="6858000"/>
          </a:xfrm>
          <a:prstGeom prst="rect">
            <a:avLst/>
          </a:prstGeom>
        </p:spPr>
      </p:pic>
      <p:cxnSp>
        <p:nvCxnSpPr>
          <p:cNvPr id="14" name="Straight Arrow Connector 13"/>
          <p:cNvCxnSpPr/>
          <p:nvPr/>
        </p:nvCxnSpPr>
        <p:spPr>
          <a:xfrm flipH="1" flipV="1">
            <a:off x="8693170" y="1325563"/>
            <a:ext cx="1632030" cy="7176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95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79528" y="1325563"/>
            <a:ext cx="9305972" cy="5532437"/>
            <a:chOff x="1878931" y="1021964"/>
            <a:chExt cx="8331869" cy="5836036"/>
          </a:xfrm>
        </p:grpSpPr>
        <p:pic>
          <p:nvPicPr>
            <p:cNvPr id="3" name="Picture 2"/>
            <p:cNvPicPr>
              <a:picLocks noChangeAspect="1"/>
            </p:cNvPicPr>
            <p:nvPr/>
          </p:nvPicPr>
          <p:blipFill>
            <a:blip r:embed="rId3"/>
            <a:stretch>
              <a:fillRect/>
            </a:stretch>
          </p:blipFill>
          <p:spPr>
            <a:xfrm>
              <a:off x="1878931" y="1021964"/>
              <a:ext cx="8331869" cy="5836036"/>
            </a:xfrm>
            <a:prstGeom prst="rect">
              <a:avLst/>
            </a:prstGeom>
          </p:spPr>
        </p:pic>
        <p:cxnSp>
          <p:nvCxnSpPr>
            <p:cNvPr id="10" name="Straight Arrow Connector 9"/>
            <p:cNvCxnSpPr/>
            <p:nvPr/>
          </p:nvCxnSpPr>
          <p:spPr>
            <a:xfrm flipH="1">
              <a:off x="5741233" y="4287187"/>
              <a:ext cx="644578" cy="38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96459" y="5812816"/>
              <a:ext cx="667063" cy="2282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85811" y="3732439"/>
              <a:ext cx="3322286" cy="369333"/>
            </a:xfrm>
            <a:prstGeom prst="rect">
              <a:avLst/>
            </a:prstGeom>
            <a:noFill/>
          </p:spPr>
          <p:txBody>
            <a:bodyPr wrap="square" rtlCol="0">
              <a:spAutoFit/>
            </a:bodyPr>
            <a:lstStyle/>
            <a:p>
              <a:r>
                <a:rPr lang="en-US" dirty="0">
                  <a:solidFill>
                    <a:srgbClr val="FF0000"/>
                  </a:solidFill>
                </a:rPr>
                <a:t>Clouds at top of atmosphere</a:t>
              </a:r>
            </a:p>
          </p:txBody>
        </p:sp>
        <p:sp>
          <p:nvSpPr>
            <p:cNvPr id="13" name="TextBox 12"/>
            <p:cNvSpPr txBox="1"/>
            <p:nvPr/>
          </p:nvSpPr>
          <p:spPr>
            <a:xfrm>
              <a:off x="6063522" y="5628150"/>
              <a:ext cx="3950332" cy="369332"/>
            </a:xfrm>
            <a:prstGeom prst="rect">
              <a:avLst/>
            </a:prstGeom>
            <a:noFill/>
          </p:spPr>
          <p:txBody>
            <a:bodyPr wrap="square" rtlCol="0">
              <a:spAutoFit/>
            </a:bodyPr>
            <a:lstStyle/>
            <a:p>
              <a:r>
                <a:rPr lang="en-US" dirty="0">
                  <a:solidFill>
                    <a:srgbClr val="FF0000"/>
                  </a:solidFill>
                </a:rPr>
                <a:t>Lower clouds – 0.015 bar</a:t>
              </a:r>
            </a:p>
          </p:txBody>
        </p:sp>
      </p:grpSp>
      <p:sp>
        <p:nvSpPr>
          <p:cNvPr id="2" name="Title 1"/>
          <p:cNvSpPr>
            <a:spLocks noGrp="1"/>
          </p:cNvSpPr>
          <p:nvPr>
            <p:ph type="title"/>
          </p:nvPr>
        </p:nvSpPr>
        <p:spPr>
          <a:xfrm>
            <a:off x="615821" y="0"/>
            <a:ext cx="11252200" cy="1325563"/>
          </a:xfrm>
        </p:spPr>
        <p:txBody>
          <a:bodyPr/>
          <a:lstStyle/>
          <a:p>
            <a:r>
              <a:rPr lang="en-US" dirty="0"/>
              <a:t>Spectropolarimetry with WIRC+Pol</a:t>
            </a:r>
          </a:p>
        </p:txBody>
      </p:sp>
      <p:sp>
        <p:nvSpPr>
          <p:cNvPr id="6" name="TextBox 5"/>
          <p:cNvSpPr txBox="1"/>
          <p:nvPr/>
        </p:nvSpPr>
        <p:spPr>
          <a:xfrm>
            <a:off x="9123218" y="6509312"/>
            <a:ext cx="2294021" cy="369332"/>
          </a:xfrm>
          <a:prstGeom prst="rect">
            <a:avLst/>
          </a:prstGeom>
          <a:noFill/>
        </p:spPr>
        <p:txBody>
          <a:bodyPr wrap="square" rtlCol="0">
            <a:spAutoFit/>
          </a:bodyPr>
          <a:lstStyle/>
          <a:p>
            <a:r>
              <a:rPr lang="en-US" dirty="0">
                <a:solidFill>
                  <a:schemeClr val="bg1"/>
                </a:solidFill>
              </a:rPr>
              <a:t>de </a:t>
            </a:r>
            <a:r>
              <a:rPr lang="en-US" dirty="0" err="1">
                <a:solidFill>
                  <a:schemeClr val="bg1"/>
                </a:solidFill>
              </a:rPr>
              <a:t>Kok</a:t>
            </a:r>
            <a:r>
              <a:rPr lang="en-US" dirty="0">
                <a:solidFill>
                  <a:schemeClr val="bg1"/>
                </a:solidFill>
              </a:rPr>
              <a:t> et al 2011</a:t>
            </a:r>
          </a:p>
        </p:txBody>
      </p:sp>
      <p:sp>
        <p:nvSpPr>
          <p:cNvPr id="5" name="Rectangle 4">
            <a:extLst>
              <a:ext uri="{FF2B5EF4-FFF2-40B4-BE49-F238E27FC236}">
                <a16:creationId xmlns:a16="http://schemas.microsoft.com/office/drawing/2014/main" id="{71351286-B691-C741-8388-B360E9E013C3}"/>
              </a:ext>
            </a:extLst>
          </p:cNvPr>
          <p:cNvSpPr/>
          <p:nvPr/>
        </p:nvSpPr>
        <p:spPr>
          <a:xfrm>
            <a:off x="2951747" y="1540042"/>
            <a:ext cx="1812758" cy="4748463"/>
          </a:xfrm>
          <a:prstGeom prst="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50EA5980-C05A-DF4E-B0C0-FE11A038343B}"/>
              </a:ext>
            </a:extLst>
          </p:cNvPr>
          <p:cNvCxnSpPr>
            <a:cxnSpLocks/>
          </p:cNvCxnSpPr>
          <p:nvPr/>
        </p:nvCxnSpPr>
        <p:spPr>
          <a:xfrm flipH="1">
            <a:off x="4888364" y="3324111"/>
            <a:ext cx="1353557" cy="272264"/>
          </a:xfrm>
          <a:prstGeom prst="straightConnector1">
            <a:avLst/>
          </a:prstGeom>
          <a:ln w="44450">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BF7C92C-5117-DD44-91BA-728A6B32942F}"/>
              </a:ext>
            </a:extLst>
          </p:cNvPr>
          <p:cNvSpPr txBox="1"/>
          <p:nvPr/>
        </p:nvSpPr>
        <p:spPr>
          <a:xfrm>
            <a:off x="6324192" y="3079283"/>
            <a:ext cx="2358189" cy="646331"/>
          </a:xfrm>
          <a:prstGeom prst="rect">
            <a:avLst/>
          </a:prstGeom>
          <a:noFill/>
        </p:spPr>
        <p:txBody>
          <a:bodyPr wrap="square" rtlCol="0">
            <a:spAutoFit/>
          </a:bodyPr>
          <a:lstStyle/>
          <a:p>
            <a:r>
              <a:rPr lang="en-US" dirty="0">
                <a:solidFill>
                  <a:schemeClr val="bg1"/>
                </a:solidFill>
              </a:rPr>
              <a:t>WIRC+Pol’s Spectral Coverage</a:t>
            </a:r>
          </a:p>
        </p:txBody>
      </p:sp>
    </p:spTree>
    <p:extLst>
      <p:ext uri="{BB962C8B-B14F-4D97-AF65-F5344CB8AC3E}">
        <p14:creationId xmlns:p14="http://schemas.microsoft.com/office/powerpoint/2010/main" val="62686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Polarization Gratings</a:t>
            </a:r>
          </a:p>
        </p:txBody>
      </p:sp>
      <p:pic>
        <p:nvPicPr>
          <p:cNvPr id="5" name="Picture 4" descr="pg_photo.jpg"/>
          <p:cNvPicPr>
            <a:picLocks noChangeAspect="1"/>
          </p:cNvPicPr>
          <p:nvPr/>
        </p:nvPicPr>
        <p:blipFill rotWithShape="1">
          <a:blip r:embed="rId3">
            <a:extLst>
              <a:ext uri="{28A0092B-C50C-407E-A947-70E740481C1C}">
                <a14:useLocalDpi xmlns:a14="http://schemas.microsoft.com/office/drawing/2010/main" val="0"/>
              </a:ext>
            </a:extLst>
          </a:blip>
          <a:srcRect l="29254" t="36518" r="43289" b="44512"/>
          <a:stretch/>
        </p:blipFill>
        <p:spPr>
          <a:xfrm>
            <a:off x="603954" y="1062440"/>
            <a:ext cx="5492046" cy="5059599"/>
          </a:xfrm>
          <a:prstGeom prst="rect">
            <a:avLst/>
          </a:prstGeom>
        </p:spPr>
      </p:pic>
      <p:sp>
        <p:nvSpPr>
          <p:cNvPr id="7" name="TextBox 6"/>
          <p:cNvSpPr txBox="1"/>
          <p:nvPr/>
        </p:nvSpPr>
        <p:spPr>
          <a:xfrm>
            <a:off x="3349977" y="6122039"/>
            <a:ext cx="2949526" cy="369332"/>
          </a:xfrm>
          <a:prstGeom prst="rect">
            <a:avLst/>
          </a:prstGeom>
          <a:noFill/>
        </p:spPr>
        <p:txBody>
          <a:bodyPr wrap="square" rtlCol="0">
            <a:spAutoFit/>
          </a:bodyPr>
          <a:lstStyle/>
          <a:p>
            <a:r>
              <a:rPr lang="en-US" dirty="0"/>
              <a:t>Millar-Blanchaer et al 2016b</a:t>
            </a:r>
          </a:p>
        </p:txBody>
      </p:sp>
      <p:pic>
        <p:nvPicPr>
          <p:cNvPr id="3" name="Picture 2">
            <a:extLst>
              <a:ext uri="{FF2B5EF4-FFF2-40B4-BE49-F238E27FC236}">
                <a16:creationId xmlns:a16="http://schemas.microsoft.com/office/drawing/2014/main" id="{9D98FB32-7092-D242-B749-AB9C6C018B3A}"/>
              </a:ext>
            </a:extLst>
          </p:cNvPr>
          <p:cNvPicPr>
            <a:picLocks noChangeAspect="1"/>
          </p:cNvPicPr>
          <p:nvPr/>
        </p:nvPicPr>
        <p:blipFill rotWithShape="1">
          <a:blip r:embed="rId4"/>
          <a:srcRect l="612" t="5527" r="59974" b="2976"/>
          <a:stretch/>
        </p:blipFill>
        <p:spPr>
          <a:xfrm>
            <a:off x="6700719" y="1062440"/>
            <a:ext cx="4805265" cy="5019870"/>
          </a:xfrm>
          <a:prstGeom prst="rect">
            <a:avLst/>
          </a:prstGeom>
        </p:spPr>
      </p:pic>
      <p:pic>
        <p:nvPicPr>
          <p:cNvPr id="8" name="Picture 7">
            <a:extLst>
              <a:ext uri="{FF2B5EF4-FFF2-40B4-BE49-F238E27FC236}">
                <a16:creationId xmlns:a16="http://schemas.microsoft.com/office/drawing/2014/main" id="{35AA81AE-D4D7-2247-A7D2-1666FF4CFB51}"/>
              </a:ext>
            </a:extLst>
          </p:cNvPr>
          <p:cNvPicPr>
            <a:picLocks noChangeAspect="1"/>
          </p:cNvPicPr>
          <p:nvPr/>
        </p:nvPicPr>
        <p:blipFill rotWithShape="1">
          <a:blip r:embed="rId5"/>
          <a:srcRect l="6473" t="9634" r="4731" b="3284"/>
          <a:stretch/>
        </p:blipFill>
        <p:spPr>
          <a:xfrm>
            <a:off x="6634065" y="1062440"/>
            <a:ext cx="5008318" cy="5019870"/>
          </a:xfrm>
          <a:prstGeom prst="rect">
            <a:avLst/>
          </a:prstGeom>
        </p:spPr>
      </p:pic>
    </p:spTree>
    <p:extLst>
      <p:ext uri="{BB962C8B-B14F-4D97-AF65-F5344CB8AC3E}">
        <p14:creationId xmlns:p14="http://schemas.microsoft.com/office/powerpoint/2010/main" val="198897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7171</TotalTime>
  <Words>724</Words>
  <Application>Microsoft Macintosh PowerPoint</Application>
  <PresentationFormat>Widescreen</PresentationFormat>
  <Paragraphs>106</Paragraphs>
  <Slides>20</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Spectropolarimetry of Brown Dwarfs with WIRC+Pol</vt:lpstr>
      <vt:lpstr>PowerPoint Presentation</vt:lpstr>
      <vt:lpstr>Directly Imaged Planets look a lot like Brown Dwarfs</vt:lpstr>
      <vt:lpstr>Why polarimetry? </vt:lpstr>
      <vt:lpstr>Brown Dwarfs are polarized</vt:lpstr>
      <vt:lpstr>PowerPoint Presentation</vt:lpstr>
      <vt:lpstr>Spectropolarimetry  w/ WIRC+Pol</vt:lpstr>
      <vt:lpstr>Spectropolarimetry with WIRC+Pol</vt:lpstr>
      <vt:lpstr>PowerPoint Presentation</vt:lpstr>
      <vt:lpstr>Status</vt:lpstr>
      <vt:lpstr>Spatially and temporally varying systematics</vt:lpstr>
      <vt:lpstr>How can we fix this? </vt:lpstr>
      <vt:lpstr>HWP Upgrade Coming Soon</vt:lpstr>
      <vt:lpstr>Conclusions</vt:lpstr>
      <vt:lpstr>Supplementary Slides</vt:lpstr>
      <vt:lpstr>PowerPoint Presentation</vt:lpstr>
      <vt:lpstr>PowerPoint Presentation</vt:lpstr>
      <vt:lpstr>Inhomogeneities in the solar system</vt:lpstr>
      <vt:lpstr>Some sort of asymmetry is needed</vt:lpstr>
      <vt:lpstr>Signs of brown dwarf weather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(spectro)Polarimetry of Exoplanets and Brown Dwarfs</dc:title>
  <dc:creator>Microsoft Office User</dc:creator>
  <cp:lastModifiedBy>Max Millar-Blanchaer</cp:lastModifiedBy>
  <cp:revision>95</cp:revision>
  <dcterms:created xsi:type="dcterms:W3CDTF">2017-10-23T18:26:50Z</dcterms:created>
  <dcterms:modified xsi:type="dcterms:W3CDTF">2018-09-17T16:01:45Z</dcterms:modified>
</cp:coreProperties>
</file>