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3" r:id="rId3"/>
    <p:sldId id="299" r:id="rId4"/>
    <p:sldId id="279" r:id="rId5"/>
    <p:sldId id="276" r:id="rId6"/>
    <p:sldId id="280" r:id="rId7"/>
    <p:sldId id="292" r:id="rId8"/>
    <p:sldId id="296" r:id="rId9"/>
    <p:sldId id="293" r:id="rId10"/>
    <p:sldId id="278" r:id="rId11"/>
    <p:sldId id="277" r:id="rId12"/>
    <p:sldId id="289" r:id="rId13"/>
    <p:sldId id="297" r:id="rId14"/>
    <p:sldId id="290" r:id="rId15"/>
    <p:sldId id="294" r:id="rId16"/>
    <p:sldId id="295" r:id="rId17"/>
    <p:sldId id="286"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46"/>
    <p:restoredTop sz="84412"/>
  </p:normalViewPr>
  <p:slideViewPr>
    <p:cSldViewPr snapToGrid="0" snapToObjects="1">
      <p:cViewPr varScale="1">
        <p:scale>
          <a:sx n="94" d="100"/>
          <a:sy n="94" d="100"/>
        </p:scale>
        <p:origin x="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473D1-1D83-8F43-971B-A3B891059751}" type="datetimeFigureOut">
              <a:rPr lang="en-US" smtClean="0"/>
              <a:t>9/17/18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D8DBE-FCD8-4942-A009-861B4502CBD9}" type="slidenum">
              <a:rPr lang="en-US" smtClean="0"/>
              <a:t>‹#›</a:t>
            </a:fld>
            <a:endParaRPr lang="en-US"/>
          </a:p>
        </p:txBody>
      </p:sp>
    </p:spTree>
    <p:extLst>
      <p:ext uri="{BB962C8B-B14F-4D97-AF65-F5344CB8AC3E}">
        <p14:creationId xmlns:p14="http://schemas.microsoft.com/office/powerpoint/2010/main" val="1560044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going to tell you about an ongoing imaging survey that seeks to detect planets undergoing formation around stars with protoplanetary disks. </a:t>
            </a:r>
            <a:endParaRPr lang="en-US" dirty="0"/>
          </a:p>
        </p:txBody>
      </p:sp>
      <p:sp>
        <p:nvSpPr>
          <p:cNvPr id="4" name="Slide Number Placeholder 3"/>
          <p:cNvSpPr>
            <a:spLocks noGrp="1"/>
          </p:cNvSpPr>
          <p:nvPr>
            <p:ph type="sldNum" sz="quarter" idx="10"/>
          </p:nvPr>
        </p:nvSpPr>
        <p:spPr/>
        <p:txBody>
          <a:bodyPr/>
          <a:lstStyle/>
          <a:p>
            <a:fld id="{B17D8DBE-FCD8-4942-A009-861B4502CBD9}" type="slidenum">
              <a:rPr lang="en-US" smtClean="0"/>
              <a:t>1</a:t>
            </a:fld>
            <a:endParaRPr lang="en-US"/>
          </a:p>
        </p:txBody>
      </p:sp>
    </p:spTree>
    <p:extLst>
      <p:ext uri="{BB962C8B-B14F-4D97-AF65-F5344CB8AC3E}">
        <p14:creationId xmlns:p14="http://schemas.microsoft.com/office/powerpoint/2010/main" val="3580985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bright? This plot shows the planet contrast in the TW </a:t>
            </a:r>
            <a:r>
              <a:rPr lang="en-US" baseline="0" dirty="0" err="1"/>
              <a:t>Hya</a:t>
            </a:r>
            <a:r>
              <a:rPr lang="en-US" baseline="0" dirty="0"/>
              <a:t> system in delta magnitude. </a:t>
            </a:r>
          </a:p>
          <a:p>
            <a:r>
              <a:rPr lang="en-US" baseline="0" dirty="0"/>
              <a:t>The dashed lines indicates the contrast of a 1 Jupiter mass planet around 10 </a:t>
            </a:r>
            <a:r>
              <a:rPr lang="en-US" baseline="0" dirty="0" err="1"/>
              <a:t>Myr</a:t>
            </a:r>
            <a:r>
              <a:rPr lang="en-US" baseline="0" dirty="0"/>
              <a:t> old. </a:t>
            </a:r>
          </a:p>
          <a:p>
            <a:r>
              <a:rPr lang="en-US" baseline="0" dirty="0"/>
              <a:t>The solid lines correspond to the contrast of accreting </a:t>
            </a:r>
            <a:r>
              <a:rPr lang="en-US" baseline="0" dirty="0" err="1"/>
              <a:t>circumplanetary</a:t>
            </a:r>
            <a:r>
              <a:rPr lang="en-US" baseline="0" dirty="0"/>
              <a:t> disks, based on models from Zhu (2015). </a:t>
            </a:r>
          </a:p>
          <a:p>
            <a:r>
              <a:rPr lang="en-US" baseline="0" dirty="0"/>
              <a:t>The contrast requirement for detecting the thermal emission from the protoplanet is significantly relaxed at longer wavelengths particularly in L’ and M bands, with respect to JHK. </a:t>
            </a:r>
          </a:p>
          <a:p>
            <a:endParaRPr lang="en-US" baseline="0" dirty="0"/>
          </a:p>
        </p:txBody>
      </p:sp>
      <p:sp>
        <p:nvSpPr>
          <p:cNvPr id="4" name="Slide Number Placeholder 3"/>
          <p:cNvSpPr>
            <a:spLocks noGrp="1"/>
          </p:cNvSpPr>
          <p:nvPr>
            <p:ph type="sldNum" sz="quarter" idx="10"/>
          </p:nvPr>
        </p:nvSpPr>
        <p:spPr/>
        <p:txBody>
          <a:bodyPr/>
          <a:lstStyle/>
          <a:p>
            <a:fld id="{5BFF9638-7D31-6A4F-9423-F4105F20495A}" type="slidenum">
              <a:rPr lang="en-US" smtClean="0"/>
              <a:t>10</a:t>
            </a:fld>
            <a:endParaRPr lang="en-US"/>
          </a:p>
        </p:txBody>
      </p:sp>
    </p:spTree>
    <p:extLst>
      <p:ext uri="{BB962C8B-B14F-4D97-AF65-F5344CB8AC3E}">
        <p14:creationId xmlns:p14="http://schemas.microsoft.com/office/powerpoint/2010/main" val="179953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motivation behind our survey of protoplanetary disk systems with Keck/NIRC2. Over the past two years we have observed about 20 of the most favorable systems with the vortex coronagraph mode and reference star differential imaging to peer as close as possible to the host star in L’ filter (~4 </a:t>
            </a:r>
            <a:r>
              <a:rPr lang="en-US" dirty="0" err="1"/>
              <a:t>μm</a:t>
            </a:r>
            <a:r>
              <a:rPr lang="en-US" dirty="0"/>
              <a:t>). Its not the best wavelength to image disks, but in our search for planets we often end up with disk images in scattered light. But these observations are uniquely sensitive to infant giant planets (or protoplanets) forming in these systems. </a:t>
            </a:r>
          </a:p>
        </p:txBody>
      </p:sp>
      <p:sp>
        <p:nvSpPr>
          <p:cNvPr id="4" name="Slide Number Placeholder 3"/>
          <p:cNvSpPr>
            <a:spLocks noGrp="1"/>
          </p:cNvSpPr>
          <p:nvPr>
            <p:ph type="sldNum" sz="quarter" idx="10"/>
          </p:nvPr>
        </p:nvSpPr>
        <p:spPr/>
        <p:txBody>
          <a:bodyPr/>
          <a:lstStyle/>
          <a:p>
            <a:fld id="{5BFF9638-7D31-6A4F-9423-F4105F20495A}" type="slidenum">
              <a:rPr lang="en-US" smtClean="0"/>
              <a:t>11</a:t>
            </a:fld>
            <a:endParaRPr lang="en-US"/>
          </a:p>
        </p:txBody>
      </p:sp>
    </p:spTree>
    <p:extLst>
      <p:ext uri="{BB962C8B-B14F-4D97-AF65-F5344CB8AC3E}">
        <p14:creationId xmlns:p14="http://schemas.microsoft.com/office/powerpoint/2010/main" val="186571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914400">
              <a:buFont typeface="Arial" charset="0"/>
              <a:buChar char="•"/>
            </a:pPr>
            <a:r>
              <a:rPr lang="en-US" sz="1200" dirty="0">
                <a:solidFill>
                  <a:prstClr val="black"/>
                </a:solidFill>
                <a:latin typeface="Avenir Book" charset="0"/>
                <a:ea typeface="Avenir Book" charset="0"/>
                <a:cs typeface="Avenir Book" charset="0"/>
              </a:rPr>
              <a:t>Distance: 101±1 pc</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Age: 5 </a:t>
            </a:r>
            <a:r>
              <a:rPr lang="en-US" sz="1200" dirty="0" err="1">
                <a:solidFill>
                  <a:prstClr val="black"/>
                </a:solidFill>
                <a:latin typeface="Avenir Book" charset="0"/>
                <a:ea typeface="Avenir Book" charset="0"/>
                <a:cs typeface="Avenir Book" charset="0"/>
              </a:rPr>
              <a:t>Myr</a:t>
            </a:r>
            <a:r>
              <a:rPr lang="en-US" sz="1200" dirty="0">
                <a:solidFill>
                  <a:prstClr val="black"/>
                </a:solidFill>
                <a:latin typeface="Avenir Book" charset="0"/>
                <a:ea typeface="Avenir Book" charset="0"/>
                <a:cs typeface="Avenir Book" charset="0"/>
              </a:rPr>
              <a:t> </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Inclination: 42°</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Gaps at 50, 80, and 130 au </a:t>
            </a:r>
            <a:endParaRPr lang="en-US" sz="1200" b="1" dirty="0">
              <a:solidFill>
                <a:prstClr val="black"/>
              </a:solidFill>
              <a:latin typeface="Avenir Book" charset="0"/>
              <a:ea typeface="Avenir Book" charset="0"/>
              <a:cs typeface="Avenir Book"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We detect a point-like source (∆L′ = 11) at a separation of 0.5″ in the NE direction, close to the inner edge of the second gap in the mm images. Assuming the object is non-accreting planet, we obtain a mass of 6-7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If the detected emission originates from a 0.46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protoplanet, which may be responsible for clearing the second gap (Liu et al., 2018), it is currently accreting at a rate of 1.3×10</a:t>
            </a:r>
            <a:r>
              <a:rPr lang="en-US" sz="1200" baseline="30000" dirty="0">
                <a:latin typeface="Avenir Book" charset="0"/>
                <a:ea typeface="Avenir Book" charset="0"/>
                <a:cs typeface="Avenir Book" charset="0"/>
              </a:rPr>
              <a:t>-6</a:t>
            </a:r>
            <a:r>
              <a:rPr lang="en-US" sz="1200" dirty="0">
                <a:latin typeface="Avenir Book" charset="0"/>
                <a:ea typeface="Avenir Book" charset="0"/>
                <a:cs typeface="Avenir Book" charset="0"/>
              </a:rPr>
              <a:t>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/yr. We also set upper limits for the masses of giant planets of 8-15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4.5-6.5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and 2.5-4.0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at the locations of the three gaps.</a:t>
            </a:r>
          </a:p>
          <a:p>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12</a:t>
            </a:fld>
            <a:endParaRPr lang="en-US"/>
          </a:p>
        </p:txBody>
      </p:sp>
    </p:spTree>
    <p:extLst>
      <p:ext uri="{BB962C8B-B14F-4D97-AF65-F5344CB8AC3E}">
        <p14:creationId xmlns:p14="http://schemas.microsoft.com/office/powerpoint/2010/main" val="289629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13</a:t>
            </a:fld>
            <a:endParaRPr lang="en-US"/>
          </a:p>
        </p:txBody>
      </p:sp>
    </p:spTree>
    <p:extLst>
      <p:ext uri="{BB962C8B-B14F-4D97-AF65-F5344CB8AC3E}">
        <p14:creationId xmlns:p14="http://schemas.microsoft.com/office/powerpoint/2010/main" val="1102136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914400">
              <a:buFont typeface="Arial" charset="0"/>
              <a:buChar char="•"/>
            </a:pPr>
            <a:r>
              <a:rPr lang="en-US" sz="1200" dirty="0">
                <a:solidFill>
                  <a:prstClr val="black"/>
                </a:solidFill>
                <a:latin typeface="Avenir Book" charset="0"/>
                <a:ea typeface="Avenir Book" charset="0"/>
                <a:cs typeface="Avenir Book" charset="0"/>
              </a:rPr>
              <a:t>Distance: 151±9 pc</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Age: 3.5 </a:t>
            </a:r>
            <a:r>
              <a:rPr lang="en-US" sz="1200" dirty="0" err="1">
                <a:solidFill>
                  <a:prstClr val="black"/>
                </a:solidFill>
                <a:latin typeface="Avenir Book" charset="0"/>
                <a:ea typeface="Avenir Book" charset="0"/>
                <a:cs typeface="Avenir Book" charset="0"/>
              </a:rPr>
              <a:t>Myr</a:t>
            </a:r>
            <a:r>
              <a:rPr lang="en-US" sz="1200" dirty="0">
                <a:solidFill>
                  <a:prstClr val="black"/>
                </a:solidFill>
                <a:latin typeface="Avenir Book" charset="0"/>
                <a:ea typeface="Avenir Book" charset="0"/>
                <a:cs typeface="Avenir Book" charset="0"/>
              </a:rPr>
              <a:t> </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Inclination: 21°</a:t>
            </a:r>
          </a:p>
          <a:p>
            <a:pPr marL="228600" indent="-228600" defTabSz="914400">
              <a:buFont typeface="Arial" charset="0"/>
              <a:buChar char="•"/>
            </a:pPr>
            <a:r>
              <a:rPr lang="en-US" sz="1200" dirty="0">
                <a:solidFill>
                  <a:prstClr val="black"/>
                </a:solidFill>
                <a:latin typeface="Avenir Book" charset="0"/>
                <a:ea typeface="Avenir Book" charset="0"/>
                <a:cs typeface="Avenir Book" charset="0"/>
              </a:rPr>
              <a:t>Three spirals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We detect a bright (∆L′ = 7) point-like source, south of MWC 758 at a separation of 20 au. The source is consistent with a 0.5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planet accreting at a rate of 4×10</a:t>
            </a:r>
            <a:r>
              <a:rPr lang="en-US" sz="1200" baseline="30000" dirty="0">
                <a:latin typeface="Avenir Book" charset="0"/>
                <a:ea typeface="Avenir Book" charset="0"/>
                <a:cs typeface="Avenir Book" charset="0"/>
              </a:rPr>
              <a:t>-5</a:t>
            </a:r>
            <a:r>
              <a:rPr lang="en-US" sz="1200" dirty="0">
                <a:latin typeface="Avenir Book" charset="0"/>
                <a:ea typeface="Avenir Book" charset="0"/>
                <a:cs typeface="Avenir Book" charset="0"/>
              </a:rPr>
              <a:t>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/yr. No additional companions were detected in the system down to 5 M</a:t>
            </a:r>
            <a:r>
              <a:rPr lang="en-US" sz="1200" baseline="-25000" dirty="0">
                <a:latin typeface="Avenir Book" charset="0"/>
                <a:ea typeface="Avenir Book" charset="0"/>
                <a:cs typeface="Avenir Book" charset="0"/>
              </a:rPr>
              <a:t>J</a:t>
            </a:r>
            <a:r>
              <a:rPr lang="en-US" sz="1200" dirty="0">
                <a:latin typeface="Avenir Book" charset="0"/>
                <a:ea typeface="Avenir Book" charset="0"/>
                <a:cs typeface="Avenir Book" charset="0"/>
              </a:rPr>
              <a:t> beyond 0.6″ from the star.</a:t>
            </a:r>
            <a:endParaRPr lang="en-US" sz="1200" dirty="0">
              <a:solidFill>
                <a:prstClr val="black"/>
              </a:solidFill>
              <a:latin typeface="Avenir Book" charset="0"/>
              <a:ea typeface="Avenir Book" charset="0"/>
              <a:cs typeface="Avenir Book" charset="0"/>
            </a:endParaRPr>
          </a:p>
          <a:p>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14</a:t>
            </a:fld>
            <a:endParaRPr lang="en-US"/>
          </a:p>
        </p:txBody>
      </p:sp>
    </p:spTree>
    <p:extLst>
      <p:ext uri="{BB962C8B-B14F-4D97-AF65-F5344CB8AC3E}">
        <p14:creationId xmlns:p14="http://schemas.microsoft.com/office/powerpoint/2010/main" val="327300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we have independent verified the existence of the L’ band source. We are able retrieve astrometry and photometry with a disk model subtracted out. </a:t>
            </a:r>
          </a:p>
        </p:txBody>
      </p:sp>
      <p:sp>
        <p:nvSpPr>
          <p:cNvPr id="4" name="Slide Number Placeholder 3"/>
          <p:cNvSpPr>
            <a:spLocks noGrp="1"/>
          </p:cNvSpPr>
          <p:nvPr>
            <p:ph type="sldNum" sz="quarter" idx="10"/>
          </p:nvPr>
        </p:nvSpPr>
        <p:spPr/>
        <p:txBody>
          <a:bodyPr/>
          <a:lstStyle/>
          <a:p>
            <a:fld id="{5BFF9638-7D31-6A4F-9423-F4105F20495A}" type="slidenum">
              <a:rPr lang="en-US" smtClean="0"/>
              <a:t>15</a:t>
            </a:fld>
            <a:endParaRPr lang="en-US"/>
          </a:p>
        </p:txBody>
      </p:sp>
    </p:spTree>
    <p:extLst>
      <p:ext uri="{BB962C8B-B14F-4D97-AF65-F5344CB8AC3E}">
        <p14:creationId xmlns:p14="http://schemas.microsoft.com/office/powerpoint/2010/main" val="163540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up to three examples of accreting protoplanets. Only about 20 favorable targets with such features. Occurrence rate may be quite high. </a:t>
            </a:r>
            <a:br>
              <a:rPr lang="en-US" dirty="0"/>
            </a:br>
            <a:r>
              <a:rPr lang="en-US" dirty="0"/>
              <a:t>These may be the precursors to many exciting discoveries with future ground-based giant segmented mirror telescopes.</a:t>
            </a:r>
          </a:p>
          <a:p>
            <a:endParaRPr lang="en-US" dirty="0"/>
          </a:p>
          <a:p>
            <a:r>
              <a:rPr lang="en-US" dirty="0"/>
              <a:t>In addition to the three systems I highlighted, we have a several more in the pipeline will be investigated in similar detail. We also have quite a few non-detections, which will be published in combination with a larger survey led by Prof. Dimitri </a:t>
            </a:r>
            <a:r>
              <a:rPr lang="en-US" dirty="0" err="1"/>
              <a:t>Mawet</a:t>
            </a:r>
            <a:r>
              <a:rPr lang="en-US" dirty="0"/>
              <a:t>, which includes many fresh targets from ALMA</a:t>
            </a:r>
            <a:r>
              <a:rPr lang="en-US"/>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16</a:t>
            </a:fld>
            <a:endParaRPr lang="en-US"/>
          </a:p>
        </p:txBody>
      </p:sp>
    </p:spTree>
    <p:extLst>
      <p:ext uri="{BB962C8B-B14F-4D97-AF65-F5344CB8AC3E}">
        <p14:creationId xmlns:p14="http://schemas.microsoft.com/office/powerpoint/2010/main" val="353650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just leave you with this protoplanetary artwork</a:t>
            </a:r>
            <a:r>
              <a:rPr lang="en-US" baseline="0" dirty="0"/>
              <a:t> by Therese Cook from UCLA.</a:t>
            </a:r>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17</a:t>
            </a:fld>
            <a:endParaRPr lang="en-US"/>
          </a:p>
        </p:txBody>
      </p:sp>
    </p:spTree>
    <p:extLst>
      <p:ext uri="{BB962C8B-B14F-4D97-AF65-F5344CB8AC3E}">
        <p14:creationId xmlns:p14="http://schemas.microsoft.com/office/powerpoint/2010/main" val="667772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up to three examples of accreting protoplanets. Only about 20 favorable targets with such features. Occurrence rate may be very high. </a:t>
            </a:r>
            <a:br>
              <a:rPr lang="en-US" dirty="0"/>
            </a:br>
            <a:r>
              <a:rPr lang="en-US" dirty="0"/>
              <a:t>Very exciting prospect for future giant segmented mirror telescopes on the ground. </a:t>
            </a:r>
          </a:p>
        </p:txBody>
      </p:sp>
      <p:sp>
        <p:nvSpPr>
          <p:cNvPr id="4" name="Slide Number Placeholder 3"/>
          <p:cNvSpPr>
            <a:spLocks noGrp="1"/>
          </p:cNvSpPr>
          <p:nvPr>
            <p:ph type="sldNum" sz="quarter" idx="10"/>
          </p:nvPr>
        </p:nvSpPr>
        <p:spPr/>
        <p:txBody>
          <a:bodyPr/>
          <a:lstStyle/>
          <a:p>
            <a:fld id="{5BFF9638-7D31-6A4F-9423-F4105F20495A}" type="slidenum">
              <a:rPr lang="en-US" smtClean="0"/>
              <a:t>18</a:t>
            </a:fld>
            <a:endParaRPr lang="en-US"/>
          </a:p>
        </p:txBody>
      </p:sp>
    </p:spTree>
    <p:extLst>
      <p:ext uri="{BB962C8B-B14F-4D97-AF65-F5344CB8AC3E}">
        <p14:creationId xmlns:p14="http://schemas.microsoft.com/office/powerpoint/2010/main" val="215171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just like to acknowledge up front that this work is made possible</a:t>
            </a:r>
            <a:r>
              <a:rPr lang="en-US" baseline="0" dirty="0"/>
              <a:t> by contributions from many of me </a:t>
            </a:r>
            <a:r>
              <a:rPr lang="en-US" baseline="0" dirty="0" err="1"/>
              <a:t>mateys</a:t>
            </a:r>
            <a:r>
              <a:rPr lang="en-US" baseline="0" dirty="0"/>
              <a:t> from across the seven seas. I’m just showing off the spoils. </a:t>
            </a:r>
          </a:p>
          <a:p>
            <a:endParaRPr lang="en-US" dirty="0"/>
          </a:p>
        </p:txBody>
      </p:sp>
      <p:sp>
        <p:nvSpPr>
          <p:cNvPr id="4" name="Slide Number Placeholder 3"/>
          <p:cNvSpPr>
            <a:spLocks noGrp="1"/>
          </p:cNvSpPr>
          <p:nvPr>
            <p:ph type="sldNum" sz="quarter" idx="10"/>
          </p:nvPr>
        </p:nvSpPr>
        <p:spPr/>
        <p:txBody>
          <a:bodyPr/>
          <a:lstStyle/>
          <a:p>
            <a:fld id="{5BFF9638-7D31-6A4F-9423-F4105F20495A}" type="slidenum">
              <a:rPr lang="en-US" smtClean="0"/>
              <a:t>2</a:t>
            </a:fld>
            <a:endParaRPr lang="en-US"/>
          </a:p>
        </p:txBody>
      </p:sp>
    </p:spTree>
    <p:extLst>
      <p:ext uri="{BB962C8B-B14F-4D97-AF65-F5344CB8AC3E}">
        <p14:creationId xmlns:p14="http://schemas.microsoft.com/office/powerpoint/2010/main" val="419861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 angular resolution observations of protoplanetary disks show a wide diversity of structures. Here is a gallery of submillimeter continuum observations from ALMA, which trace dust in the disk midplane. ALMA has revealed that most, if not all, protoplanetary disks are not smooth and often show bright and dark rings suggesting that these features trace some kind of universal process.</a:t>
            </a:r>
          </a:p>
        </p:txBody>
      </p:sp>
      <p:sp>
        <p:nvSpPr>
          <p:cNvPr id="4" name="Slide Number Placeholder 3"/>
          <p:cNvSpPr>
            <a:spLocks noGrp="1"/>
          </p:cNvSpPr>
          <p:nvPr>
            <p:ph type="sldNum" sz="quarter" idx="10"/>
          </p:nvPr>
        </p:nvSpPr>
        <p:spPr/>
        <p:txBody>
          <a:bodyPr/>
          <a:lstStyle/>
          <a:p>
            <a:fld id="{5BFF9638-7D31-6A4F-9423-F4105F20495A}" type="slidenum">
              <a:rPr lang="en-US" smtClean="0"/>
              <a:t>3</a:t>
            </a:fld>
            <a:endParaRPr lang="en-US"/>
          </a:p>
        </p:txBody>
      </p:sp>
    </p:spTree>
    <p:extLst>
      <p:ext uri="{BB962C8B-B14F-4D97-AF65-F5344CB8AC3E}">
        <p14:creationId xmlns:p14="http://schemas.microsoft.com/office/powerpoint/2010/main" val="29311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Scattered light images, such as these from VLT/SPHERE in polarized intensity, trace the micron size dust. We see an even more diverse array of structures, including rings, gaps, and multiple spirals.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possible mechanisms that can produce the features we see in both thermal emission and scattered light. However, most of these features may also be the signature of planet-disk interactions. I assume that this group is also most excited by that explanation. </a:t>
            </a:r>
          </a:p>
        </p:txBody>
      </p:sp>
      <p:sp>
        <p:nvSpPr>
          <p:cNvPr id="4" name="Slide Number Placeholder 3"/>
          <p:cNvSpPr>
            <a:spLocks noGrp="1"/>
          </p:cNvSpPr>
          <p:nvPr>
            <p:ph type="sldNum" sz="quarter" idx="10"/>
          </p:nvPr>
        </p:nvSpPr>
        <p:spPr/>
        <p:txBody>
          <a:bodyPr/>
          <a:lstStyle/>
          <a:p>
            <a:fld id="{5BFF9638-7D31-6A4F-9423-F4105F20495A}" type="slidenum">
              <a:rPr lang="en-US" smtClean="0"/>
              <a:t>4</a:t>
            </a:fld>
            <a:endParaRPr lang="en-US"/>
          </a:p>
        </p:txBody>
      </p:sp>
    </p:spTree>
    <p:extLst>
      <p:ext uri="{BB962C8B-B14F-4D97-AF65-F5344CB8AC3E}">
        <p14:creationId xmlns:p14="http://schemas.microsoft.com/office/powerpoint/2010/main" val="164944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possible mechanisms that can produce such features, including grain growth, </a:t>
            </a:r>
            <a:r>
              <a:rPr lang="en-US" sz="1200" kern="1200" dirty="0" err="1">
                <a:solidFill>
                  <a:schemeClr val="tx1"/>
                </a:solidFill>
                <a:effectLst/>
                <a:latin typeface="+mn-lt"/>
                <a:ea typeface="+mn-ea"/>
                <a:cs typeface="+mn-cs"/>
              </a:rPr>
              <a:t>photoevaportation</a:t>
            </a:r>
            <a:r>
              <a:rPr lang="en-US" sz="1200" kern="1200" dirty="0">
                <a:solidFill>
                  <a:schemeClr val="tx1"/>
                </a:solidFill>
                <a:effectLst/>
                <a:latin typeface="+mn-lt"/>
                <a:ea typeface="+mn-ea"/>
                <a:cs typeface="+mn-cs"/>
              </a:rPr>
              <a:t>, condensation fronts, and zonal flows. However, most of these features may also be the signature of a planet clearing material along its orbit.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grain growth could locally reduce scattered light from small grains.</a:t>
            </a:r>
          </a:p>
          <a:p>
            <a:r>
              <a:rPr lang="en-US" sz="1200" kern="1200" dirty="0">
                <a:solidFill>
                  <a:schemeClr val="tx1"/>
                </a:solidFill>
                <a:effectLst/>
                <a:latin typeface="+mn-lt"/>
                <a:ea typeface="+mn-ea"/>
                <a:cs typeface="+mn-cs"/>
              </a:rPr>
              <a:t>photoevaporation can clear gas and dust simultaneously from the inside out. </a:t>
            </a:r>
          </a:p>
          <a:p>
            <a:r>
              <a:rPr lang="en-US" sz="1200" kern="1200" dirty="0">
                <a:solidFill>
                  <a:schemeClr val="tx1"/>
                </a:solidFill>
                <a:effectLst/>
                <a:latin typeface="+mn-lt"/>
                <a:ea typeface="+mn-ea"/>
                <a:cs typeface="+mn-cs"/>
              </a:rPr>
              <a:t>condensation fronts and zonal flows have also been invoked to explain apparent gaps in disks. </a:t>
            </a:r>
          </a:p>
        </p:txBody>
      </p:sp>
      <p:sp>
        <p:nvSpPr>
          <p:cNvPr id="4" name="Slide Number Placeholder 3"/>
          <p:cNvSpPr>
            <a:spLocks noGrp="1"/>
          </p:cNvSpPr>
          <p:nvPr>
            <p:ph type="sldNum" sz="quarter" idx="10"/>
          </p:nvPr>
        </p:nvSpPr>
        <p:spPr/>
        <p:txBody>
          <a:bodyPr/>
          <a:lstStyle/>
          <a:p>
            <a:fld id="{5BFF9638-7D31-6A4F-9423-F4105F20495A}" type="slidenum">
              <a:rPr lang="en-US" smtClean="0"/>
              <a:t>5</a:t>
            </a:fld>
            <a:endParaRPr lang="en-US"/>
          </a:p>
        </p:txBody>
      </p:sp>
    </p:spTree>
    <p:extLst>
      <p:ext uri="{BB962C8B-B14F-4D97-AF65-F5344CB8AC3E}">
        <p14:creationId xmlns:p14="http://schemas.microsoft.com/office/powerpoint/2010/main" val="3796428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Spirals arms have a slightly different set of possible explanations, including illumination effects and gravitational instability. But, again, spirals may also be the signature of planet-disk interactions as demonstrated in these simulations from </a:t>
            </a:r>
            <a:r>
              <a:rPr lang="en-US" sz="1200" kern="1200" dirty="0" err="1">
                <a:solidFill>
                  <a:schemeClr val="tx1"/>
                </a:solidFill>
                <a:effectLst/>
                <a:latin typeface="+mn-lt"/>
                <a:ea typeface="+mn-ea"/>
                <a:cs typeface="+mn-cs"/>
              </a:rPr>
              <a:t>Ruobing</a:t>
            </a:r>
            <a:r>
              <a:rPr lang="en-US" sz="1200" kern="1200" dirty="0">
                <a:solidFill>
                  <a:schemeClr val="tx1"/>
                </a:solidFill>
                <a:effectLst/>
                <a:latin typeface="+mn-lt"/>
                <a:ea typeface="+mn-ea"/>
                <a:cs typeface="+mn-cs"/>
              </a:rPr>
              <a:t> Dong et al. </a:t>
            </a:r>
          </a:p>
        </p:txBody>
      </p:sp>
      <p:sp>
        <p:nvSpPr>
          <p:cNvPr id="4" name="Slide Number Placeholder 3"/>
          <p:cNvSpPr>
            <a:spLocks noGrp="1"/>
          </p:cNvSpPr>
          <p:nvPr>
            <p:ph type="sldNum" sz="quarter" idx="10"/>
          </p:nvPr>
        </p:nvSpPr>
        <p:spPr/>
        <p:txBody>
          <a:bodyPr/>
          <a:lstStyle/>
          <a:p>
            <a:fld id="{5BFF9638-7D31-6A4F-9423-F4105F20495A}" type="slidenum">
              <a:rPr lang="en-US" smtClean="0"/>
              <a:t>6</a:t>
            </a:fld>
            <a:endParaRPr lang="en-US"/>
          </a:p>
        </p:txBody>
      </p:sp>
    </p:spTree>
    <p:extLst>
      <p:ext uri="{BB962C8B-B14F-4D97-AF65-F5344CB8AC3E}">
        <p14:creationId xmlns:p14="http://schemas.microsoft.com/office/powerpoint/2010/main" val="307450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I’d like to focus on a particular question: “Are cavities, gaps, and spirals in protoplanetary disks signposts of ongoing planet formation?”</a:t>
            </a:r>
          </a:p>
          <a:p>
            <a:endParaRPr lang="en-US" baseline="0" dirty="0"/>
          </a:p>
        </p:txBody>
      </p:sp>
      <p:sp>
        <p:nvSpPr>
          <p:cNvPr id="4" name="Slide Number Placeholder 3"/>
          <p:cNvSpPr>
            <a:spLocks noGrp="1"/>
          </p:cNvSpPr>
          <p:nvPr>
            <p:ph type="sldNum" sz="quarter" idx="10"/>
          </p:nvPr>
        </p:nvSpPr>
        <p:spPr/>
        <p:txBody>
          <a:bodyPr/>
          <a:lstStyle/>
          <a:p>
            <a:fld id="{5BFF9638-7D31-6A4F-9423-F4105F20495A}" type="slidenum">
              <a:rPr lang="en-US" smtClean="0"/>
              <a:t>7</a:t>
            </a:fld>
            <a:endParaRPr lang="en-US"/>
          </a:p>
        </p:txBody>
      </p:sp>
    </p:spTree>
    <p:extLst>
      <p:ext uri="{BB962C8B-B14F-4D97-AF65-F5344CB8AC3E}">
        <p14:creationId xmlns:p14="http://schemas.microsoft.com/office/powerpoint/2010/main" val="1068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possible way to answer this is to simply catch the planets red-handed. It has long been predicted that we should be able to image the thermal emission from young planets and protoplanets in the infrared. This notion was recently validated by the SPHERE high contrast imager team through their famous detection of PDS 70 b. </a:t>
            </a:r>
          </a:p>
        </p:txBody>
      </p:sp>
      <p:sp>
        <p:nvSpPr>
          <p:cNvPr id="4" name="Slide Number Placeholder 3"/>
          <p:cNvSpPr>
            <a:spLocks noGrp="1"/>
          </p:cNvSpPr>
          <p:nvPr>
            <p:ph type="sldNum" sz="quarter" idx="10"/>
          </p:nvPr>
        </p:nvSpPr>
        <p:spPr/>
        <p:txBody>
          <a:bodyPr/>
          <a:lstStyle/>
          <a:p>
            <a:fld id="{5BFF9638-7D31-6A4F-9423-F4105F20495A}" type="slidenum">
              <a:rPr lang="en-US" smtClean="0"/>
              <a:t>8</a:t>
            </a:fld>
            <a:endParaRPr lang="en-US"/>
          </a:p>
        </p:txBody>
      </p:sp>
    </p:spTree>
    <p:extLst>
      <p:ext uri="{BB962C8B-B14F-4D97-AF65-F5344CB8AC3E}">
        <p14:creationId xmlns:p14="http://schemas.microsoft.com/office/powerpoint/2010/main" val="101948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BFF9638-7D31-6A4F-9423-F4105F20495A}" type="slidenum">
              <a:rPr lang="en-US" smtClean="0"/>
              <a:t>9</a:t>
            </a:fld>
            <a:endParaRPr lang="en-US"/>
          </a:p>
        </p:txBody>
      </p:sp>
    </p:spTree>
    <p:extLst>
      <p:ext uri="{BB962C8B-B14F-4D97-AF65-F5344CB8AC3E}">
        <p14:creationId xmlns:p14="http://schemas.microsoft.com/office/powerpoint/2010/main" val="41748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3A46F-909D-784C-92F0-5A2373AE8114}"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201662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3A46F-909D-784C-92F0-5A2373AE8114}"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94845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3A46F-909D-784C-92F0-5A2373AE8114}"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198026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3A46F-909D-784C-92F0-5A2373AE8114}"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41687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3A46F-909D-784C-92F0-5A2373AE8114}" type="datetimeFigureOut">
              <a:rPr lang="en-US" smtClean="0"/>
              <a:t>9/17/18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137092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3A46F-909D-784C-92F0-5A2373AE8114}"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75082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3A46F-909D-784C-92F0-5A2373AE8114}" type="datetimeFigureOut">
              <a:rPr lang="en-US" smtClean="0"/>
              <a:t>9/17/18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57151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3A46F-909D-784C-92F0-5A2373AE8114}" type="datetimeFigureOut">
              <a:rPr lang="en-US" smtClean="0"/>
              <a:t>9/17/18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187944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3A46F-909D-784C-92F0-5A2373AE8114}" type="datetimeFigureOut">
              <a:rPr lang="en-US" smtClean="0"/>
              <a:t>9/17/18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57024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3A46F-909D-784C-92F0-5A2373AE8114}"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203489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3A46F-909D-784C-92F0-5A2373AE8114}" type="datetimeFigureOut">
              <a:rPr lang="en-US" smtClean="0"/>
              <a:t>9/17/18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C992C-953C-4647-B542-2FBFE8FEE7EE}" type="slidenum">
              <a:rPr lang="en-US" smtClean="0"/>
              <a:t>‹#›</a:t>
            </a:fld>
            <a:endParaRPr lang="en-US"/>
          </a:p>
        </p:txBody>
      </p:sp>
    </p:spTree>
    <p:extLst>
      <p:ext uri="{BB962C8B-B14F-4D97-AF65-F5344CB8AC3E}">
        <p14:creationId xmlns:p14="http://schemas.microsoft.com/office/powerpoint/2010/main" val="17554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3A46F-909D-784C-92F0-5A2373AE8114}" type="datetimeFigureOut">
              <a:rPr lang="en-US" smtClean="0"/>
              <a:t>9/17/18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C992C-953C-4647-B542-2FBFE8FEE7EE}" type="slidenum">
              <a:rPr lang="en-US" smtClean="0"/>
              <a:t>‹#›</a:t>
            </a:fld>
            <a:endParaRPr lang="en-US"/>
          </a:p>
        </p:txBody>
      </p:sp>
    </p:spTree>
    <p:extLst>
      <p:ext uri="{BB962C8B-B14F-4D97-AF65-F5344CB8AC3E}">
        <p14:creationId xmlns:p14="http://schemas.microsoft.com/office/powerpoint/2010/main" val="1014000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4.(nul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28431F-00CC-334E-80AA-FA2DE9B71A2E}"/>
              </a:ext>
            </a:extLst>
          </p:cNvPr>
          <p:cNvPicPr>
            <a:picLocks noChangeAspect="1"/>
          </p:cNvPicPr>
          <p:nvPr/>
        </p:nvPicPr>
        <p:blipFill rotWithShape="1">
          <a:blip r:embed="rId3">
            <a:extLst>
              <a:ext uri="{28A0092B-C50C-407E-A947-70E740481C1C}">
                <a14:useLocalDpi xmlns:a14="http://schemas.microsoft.com/office/drawing/2010/main" val="0"/>
              </a:ext>
            </a:extLst>
          </a:blip>
          <a:srcRect l="13472" t="4952" r="3266" b="24862"/>
          <a:stretch/>
        </p:blipFill>
        <p:spPr>
          <a:xfrm flipH="1">
            <a:off x="0" y="3260"/>
            <a:ext cx="12192001" cy="6851480"/>
          </a:xfrm>
          <a:prstGeom prst="rect">
            <a:avLst/>
          </a:prstGeom>
          <a:ln>
            <a:noFill/>
          </a:ln>
          <a:effectLst/>
        </p:spPr>
      </p:pic>
      <p:sp>
        <p:nvSpPr>
          <p:cNvPr id="5" name="Title 1">
            <a:extLst>
              <a:ext uri="{FF2B5EF4-FFF2-40B4-BE49-F238E27FC236}">
                <a16:creationId xmlns:a16="http://schemas.microsoft.com/office/drawing/2014/main" id="{D32730FD-61E1-0D40-AF7D-FC30D0BEC926}"/>
              </a:ext>
            </a:extLst>
          </p:cNvPr>
          <p:cNvSpPr txBox="1">
            <a:spLocks/>
          </p:cNvSpPr>
          <p:nvPr/>
        </p:nvSpPr>
        <p:spPr>
          <a:xfrm>
            <a:off x="368125" y="281482"/>
            <a:ext cx="12077875" cy="106474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Searching for protoplanets with the Keck/NIRC2 vortex coronagraph</a:t>
            </a:r>
          </a:p>
        </p:txBody>
      </p:sp>
      <p:sp>
        <p:nvSpPr>
          <p:cNvPr id="6" name="Subtitle 2">
            <a:extLst>
              <a:ext uri="{FF2B5EF4-FFF2-40B4-BE49-F238E27FC236}">
                <a16:creationId xmlns:a16="http://schemas.microsoft.com/office/drawing/2014/main" id="{0DCD607D-E0AD-9949-A90E-6E42B8F1EBC6}"/>
              </a:ext>
            </a:extLst>
          </p:cNvPr>
          <p:cNvSpPr txBox="1">
            <a:spLocks/>
          </p:cNvSpPr>
          <p:nvPr/>
        </p:nvSpPr>
        <p:spPr>
          <a:xfrm>
            <a:off x="368125" y="1995803"/>
            <a:ext cx="10391532" cy="269875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err="1">
                <a:solidFill>
                  <a:schemeClr val="bg1"/>
                </a:solidFill>
              </a:rPr>
              <a:t>Garreth</a:t>
            </a:r>
            <a:r>
              <a:rPr lang="en-US" sz="2400" b="1" dirty="0">
                <a:solidFill>
                  <a:schemeClr val="bg1"/>
                </a:solidFill>
              </a:rPr>
              <a:t> Ruane</a:t>
            </a:r>
          </a:p>
          <a:p>
            <a:pPr marL="0" indent="0">
              <a:lnSpc>
                <a:spcPct val="100000"/>
              </a:lnSpc>
              <a:spcBef>
                <a:spcPts val="0"/>
              </a:spcBef>
              <a:buNone/>
            </a:pPr>
            <a:r>
              <a:rPr lang="en-US" sz="1800" dirty="0">
                <a:solidFill>
                  <a:schemeClr val="bg1"/>
                </a:solidFill>
              </a:rPr>
              <a:t>NSF Astronomy and Astrophysics Postdoctoral Fellow</a:t>
            </a:r>
          </a:p>
          <a:p>
            <a:pPr marL="0" indent="0">
              <a:lnSpc>
                <a:spcPct val="100000"/>
              </a:lnSpc>
              <a:spcBef>
                <a:spcPts val="0"/>
              </a:spcBef>
              <a:buNone/>
            </a:pPr>
            <a:r>
              <a:rPr lang="en-US" sz="1800" dirty="0">
                <a:solidFill>
                  <a:schemeClr val="bg1"/>
                </a:solidFill>
              </a:rPr>
              <a:t>California Institute of Technology</a:t>
            </a: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2000" dirty="0">
              <a:solidFill>
                <a:schemeClr val="bg1"/>
              </a:solidFill>
            </a:endParaRPr>
          </a:p>
        </p:txBody>
      </p:sp>
      <p:pic>
        <p:nvPicPr>
          <p:cNvPr id="7" name="Picture 6">
            <a:extLst>
              <a:ext uri="{FF2B5EF4-FFF2-40B4-BE49-F238E27FC236}">
                <a16:creationId xmlns:a16="http://schemas.microsoft.com/office/drawing/2014/main" id="{6D378C4F-E991-FE46-8ECD-0E21C690A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2453"/>
            <a:ext cx="2924220" cy="1255547"/>
          </a:xfrm>
          <a:prstGeom prst="rect">
            <a:avLst/>
          </a:prstGeom>
        </p:spPr>
      </p:pic>
      <p:sp>
        <p:nvSpPr>
          <p:cNvPr id="8" name="Subtitle 2">
            <a:extLst>
              <a:ext uri="{FF2B5EF4-FFF2-40B4-BE49-F238E27FC236}">
                <a16:creationId xmlns:a16="http://schemas.microsoft.com/office/drawing/2014/main" id="{124088A8-D4BA-6D47-AFC4-B885DAD862EA}"/>
              </a:ext>
            </a:extLst>
          </p:cNvPr>
          <p:cNvSpPr txBox="1">
            <a:spLocks/>
          </p:cNvSpPr>
          <p:nvPr/>
        </p:nvSpPr>
        <p:spPr>
          <a:xfrm>
            <a:off x="9211733" y="6230226"/>
            <a:ext cx="2810934" cy="4571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err="1">
                <a:solidFill>
                  <a:schemeClr val="bg1"/>
                </a:solidFill>
              </a:rPr>
              <a:t>ExSoCal</a:t>
            </a:r>
            <a:r>
              <a:rPr lang="en-US" sz="1800" dirty="0">
                <a:solidFill>
                  <a:schemeClr val="bg1"/>
                </a:solidFill>
              </a:rPr>
              <a:t> | Sept 12, 2018</a:t>
            </a:r>
          </a:p>
        </p:txBody>
      </p:sp>
    </p:spTree>
    <p:extLst>
      <p:ext uri="{BB962C8B-B14F-4D97-AF65-F5344CB8AC3E}">
        <p14:creationId xmlns:p14="http://schemas.microsoft.com/office/powerpoint/2010/main" val="276160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24" y="1036630"/>
            <a:ext cx="5687176" cy="5625303"/>
          </a:xfrm>
          <a:prstGeom prst="rect">
            <a:avLst/>
          </a:prstGeom>
        </p:spPr>
      </p:pic>
      <p:sp>
        <p:nvSpPr>
          <p:cNvPr id="2" name="Title 1"/>
          <p:cNvSpPr>
            <a:spLocks noGrp="1"/>
          </p:cNvSpPr>
          <p:nvPr>
            <p:ph type="title"/>
          </p:nvPr>
        </p:nvSpPr>
        <p:spPr>
          <a:xfrm>
            <a:off x="838200" y="259804"/>
            <a:ext cx="10515600" cy="707771"/>
          </a:xfrm>
        </p:spPr>
        <p:txBody>
          <a:bodyPr>
            <a:normAutofit/>
          </a:bodyPr>
          <a:lstStyle/>
          <a:p>
            <a:r>
              <a:rPr lang="en-US" sz="2800" dirty="0"/>
              <a:t>Young planets and protoplanets are very bright in the infrared</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10</a:t>
            </a:fld>
            <a:endParaRPr lang="en-US" dirty="0"/>
          </a:p>
        </p:txBody>
      </p:sp>
      <p:sp>
        <p:nvSpPr>
          <p:cNvPr id="6" name="Rectangle 5"/>
          <p:cNvSpPr/>
          <p:nvPr/>
        </p:nvSpPr>
        <p:spPr>
          <a:xfrm>
            <a:off x="2923424" y="6313725"/>
            <a:ext cx="1353256" cy="369332"/>
          </a:xfrm>
          <a:prstGeom prst="rect">
            <a:avLst/>
          </a:prstGeom>
        </p:spPr>
        <p:txBody>
          <a:bodyPr wrap="none">
            <a:spAutoFit/>
          </a:bodyPr>
          <a:lstStyle/>
          <a:p>
            <a:r>
              <a:rPr lang="en-US" i="1" dirty="0">
                <a:solidFill>
                  <a:srgbClr val="FF0000"/>
                </a:solidFill>
              </a:rPr>
              <a:t>T</a:t>
            </a:r>
            <a:r>
              <a:rPr lang="en-US" baseline="-25000" dirty="0">
                <a:solidFill>
                  <a:srgbClr val="FF0000"/>
                </a:solidFill>
              </a:rPr>
              <a:t>max</a:t>
            </a:r>
            <a:r>
              <a:rPr lang="en-US" dirty="0">
                <a:solidFill>
                  <a:srgbClr val="FF0000"/>
                </a:solidFill>
              </a:rPr>
              <a:t>~400 K</a:t>
            </a:r>
          </a:p>
        </p:txBody>
      </p:sp>
      <p:sp>
        <p:nvSpPr>
          <p:cNvPr id="11" name="Rectangle 10"/>
          <p:cNvSpPr/>
          <p:nvPr/>
        </p:nvSpPr>
        <p:spPr>
          <a:xfrm>
            <a:off x="7638924" y="6321526"/>
            <a:ext cx="1481496" cy="369332"/>
          </a:xfrm>
          <a:prstGeom prst="rect">
            <a:avLst/>
          </a:prstGeom>
        </p:spPr>
        <p:txBody>
          <a:bodyPr wrap="none">
            <a:spAutoFit/>
          </a:bodyPr>
          <a:lstStyle/>
          <a:p>
            <a:r>
              <a:rPr lang="en-US" i="1" dirty="0">
                <a:solidFill>
                  <a:srgbClr val="FF0000"/>
                </a:solidFill>
              </a:rPr>
              <a:t>T</a:t>
            </a:r>
            <a:r>
              <a:rPr lang="en-US" baseline="-25000" dirty="0">
                <a:solidFill>
                  <a:srgbClr val="FF0000"/>
                </a:solidFill>
              </a:rPr>
              <a:t>max</a:t>
            </a:r>
            <a:r>
              <a:rPr lang="en-US" dirty="0">
                <a:solidFill>
                  <a:srgbClr val="FF0000"/>
                </a:solidFill>
              </a:rPr>
              <a:t>~2300 K</a:t>
            </a:r>
          </a:p>
        </p:txBody>
      </p:sp>
      <p:pic>
        <p:nvPicPr>
          <p:cNvPr id="12" name="Picture 11"/>
          <p:cNvPicPr>
            <a:picLocks noChangeAspect="1"/>
          </p:cNvPicPr>
          <p:nvPr/>
        </p:nvPicPr>
        <p:blipFill rotWithShape="1">
          <a:blip r:embed="rId4"/>
          <a:srcRect l="23648" t="-7573"/>
          <a:stretch/>
        </p:blipFill>
        <p:spPr>
          <a:xfrm>
            <a:off x="8974891" y="6227260"/>
            <a:ext cx="1198486" cy="494215"/>
          </a:xfrm>
          <a:prstGeom prst="rect">
            <a:avLst/>
          </a:prstGeom>
        </p:spPr>
      </p:pic>
      <p:sp>
        <p:nvSpPr>
          <p:cNvPr id="3" name="TextBox 2">
            <a:extLst>
              <a:ext uri="{FF2B5EF4-FFF2-40B4-BE49-F238E27FC236}">
                <a16:creationId xmlns:a16="http://schemas.microsoft.com/office/drawing/2014/main" id="{CAF5D2F9-660D-B545-9D85-E5059523A1C8}"/>
              </a:ext>
            </a:extLst>
          </p:cNvPr>
          <p:cNvSpPr txBox="1"/>
          <p:nvPr/>
        </p:nvSpPr>
        <p:spPr>
          <a:xfrm>
            <a:off x="8854437" y="3944244"/>
            <a:ext cx="3337563" cy="646331"/>
          </a:xfrm>
          <a:prstGeom prst="rect">
            <a:avLst/>
          </a:prstGeom>
          <a:noFill/>
        </p:spPr>
        <p:txBody>
          <a:bodyPr wrap="square" rtlCol="0">
            <a:spAutoFit/>
          </a:bodyPr>
          <a:lstStyle/>
          <a:p>
            <a:r>
              <a:rPr lang="en-US" dirty="0"/>
              <a:t>1 Jupiter mass based on contraction luminosity</a:t>
            </a:r>
          </a:p>
        </p:txBody>
      </p:sp>
      <p:cxnSp>
        <p:nvCxnSpPr>
          <p:cNvPr id="7" name="Straight Arrow Connector 6">
            <a:extLst>
              <a:ext uri="{FF2B5EF4-FFF2-40B4-BE49-F238E27FC236}">
                <a16:creationId xmlns:a16="http://schemas.microsoft.com/office/drawing/2014/main" id="{0047CAA0-0100-9D47-A645-4C71DA75A9BD}"/>
              </a:ext>
            </a:extLst>
          </p:cNvPr>
          <p:cNvCxnSpPr/>
          <p:nvPr/>
        </p:nvCxnSpPr>
        <p:spPr>
          <a:xfrm flipH="1" flipV="1">
            <a:off x="8500646" y="3914837"/>
            <a:ext cx="353791" cy="119110"/>
          </a:xfrm>
          <a:prstGeom prst="straightConnector1">
            <a:avLst/>
          </a:prstGeom>
          <a:ln w="22225">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B075E2-D3ED-5E45-B89B-67447177D73A}"/>
              </a:ext>
            </a:extLst>
          </p:cNvPr>
          <p:cNvCxnSpPr>
            <a:cxnSpLocks/>
          </p:cNvCxnSpPr>
          <p:nvPr/>
        </p:nvCxnSpPr>
        <p:spPr>
          <a:xfrm flipH="1">
            <a:off x="8500646" y="4430094"/>
            <a:ext cx="353791" cy="119110"/>
          </a:xfrm>
          <a:prstGeom prst="straightConnector1">
            <a:avLst/>
          </a:prstGeom>
          <a:ln w="22225">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90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rmAutofit/>
          </a:bodyPr>
          <a:lstStyle/>
          <a:p>
            <a:r>
              <a:rPr lang="en-US" sz="2800" dirty="0"/>
              <a:t>Keck/NIRC2 L′-band survey of protoplanetary disks (PI: Ruane)</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11</a:t>
            </a:fld>
            <a:endParaRPr lang="en-US" dirty="0"/>
          </a:p>
        </p:txBody>
      </p:sp>
      <p:grpSp>
        <p:nvGrpSpPr>
          <p:cNvPr id="5" name="Group 4"/>
          <p:cNvGrpSpPr/>
          <p:nvPr/>
        </p:nvGrpSpPr>
        <p:grpSpPr>
          <a:xfrm>
            <a:off x="1591342" y="967575"/>
            <a:ext cx="9041323" cy="5667577"/>
            <a:chOff x="1591342" y="967575"/>
            <a:chExt cx="9041323" cy="566757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086" t="7491" r="6343" b="6938"/>
            <a:stretch/>
          </p:blipFill>
          <p:spPr>
            <a:xfrm>
              <a:off x="7881536" y="3891952"/>
              <a:ext cx="2751129" cy="2743200"/>
            </a:xfrm>
            <a:prstGeom prst="ellipse">
              <a:avLst/>
            </a:prstGeom>
          </p:spPr>
        </p:pic>
        <p:grpSp>
          <p:nvGrpSpPr>
            <p:cNvPr id="12" name="Group 11"/>
            <p:cNvGrpSpPr/>
            <p:nvPr/>
          </p:nvGrpSpPr>
          <p:grpSpPr>
            <a:xfrm>
              <a:off x="1591342" y="967575"/>
              <a:ext cx="9009316" cy="5667577"/>
              <a:chOff x="1095538" y="967575"/>
              <a:chExt cx="9009316" cy="566757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673" t="14725" r="63032" b="24850"/>
              <a:stretch/>
            </p:blipFill>
            <p:spPr>
              <a:xfrm rot="2340000">
                <a:off x="1095538" y="967575"/>
                <a:ext cx="2743200" cy="2743200"/>
              </a:xfrm>
              <a:prstGeom prst="ellipse">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1594" t="35841" r="7587" b="20959"/>
              <a:stretch/>
            </p:blipFill>
            <p:spPr>
              <a:xfrm rot="-1980000">
                <a:off x="7361654" y="967575"/>
                <a:ext cx="2743200" cy="2743200"/>
              </a:xfrm>
              <a:prstGeom prst="ellipse">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4188" t="13520" r="14996" b="15430"/>
              <a:stretch/>
            </p:blipFill>
            <p:spPr>
              <a:xfrm rot="-9480000">
                <a:off x="4228596" y="967575"/>
                <a:ext cx="2743200" cy="2743200"/>
              </a:xfrm>
              <a:prstGeom prst="ellipse">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0414" t="32792" r="6854" b="18460"/>
              <a:stretch/>
            </p:blipFill>
            <p:spPr>
              <a:xfrm>
                <a:off x="4228596" y="3891952"/>
                <a:ext cx="2743200" cy="2743200"/>
              </a:xfrm>
              <a:prstGeom prst="ellipse">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20" b="120"/>
              <a:stretch/>
            </p:blipFill>
            <p:spPr>
              <a:xfrm rot="11160000">
                <a:off x="1095538" y="3891952"/>
                <a:ext cx="2743200" cy="2743200"/>
              </a:xfrm>
              <a:prstGeom prst="ellipse">
                <a:avLst/>
              </a:prstGeom>
            </p:spPr>
          </p:pic>
        </p:grpSp>
      </p:grpSp>
    </p:spTree>
    <p:extLst>
      <p:ext uri="{BB962C8B-B14F-4D97-AF65-F5344CB8AC3E}">
        <p14:creationId xmlns:p14="http://schemas.microsoft.com/office/powerpoint/2010/main" val="2016299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228"/>
            <a:ext cx="10515600" cy="707771"/>
          </a:xfrm>
        </p:spPr>
        <p:txBody>
          <a:bodyPr>
            <a:normAutofit/>
          </a:bodyPr>
          <a:lstStyle/>
          <a:p>
            <a:r>
              <a:rPr lang="en-US" sz="2800" dirty="0"/>
              <a:t>HD 163296 </a:t>
            </a:r>
            <a:r>
              <a:rPr lang="en-US" sz="2000" dirty="0"/>
              <a:t>(</a:t>
            </a:r>
            <a:r>
              <a:rPr lang="en-US" sz="2000" dirty="0" err="1"/>
              <a:t>Guidi</a:t>
            </a:r>
            <a:r>
              <a:rPr lang="en-US" sz="2000" dirty="0"/>
              <a:t>, </a:t>
            </a:r>
            <a:r>
              <a:rPr lang="en-US" sz="2000" dirty="0" err="1"/>
              <a:t>Ruane</a:t>
            </a:r>
            <a:r>
              <a:rPr lang="en-US" sz="2000" dirty="0"/>
              <a:t>, et al., 2018)</a:t>
            </a:r>
            <a:endParaRPr lang="en-US" sz="28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950" y="1212763"/>
            <a:ext cx="9690100" cy="5359400"/>
          </a:xfrm>
          <a:prstGeom prst="rect">
            <a:avLst/>
          </a:prstGeom>
        </p:spPr>
      </p:pic>
      <p:sp>
        <p:nvSpPr>
          <p:cNvPr id="15" name="TextBox 14"/>
          <p:cNvSpPr txBox="1"/>
          <p:nvPr/>
        </p:nvSpPr>
        <p:spPr>
          <a:xfrm>
            <a:off x="3105280" y="1187711"/>
            <a:ext cx="2050561" cy="461665"/>
          </a:xfrm>
          <a:prstGeom prst="rect">
            <a:avLst/>
          </a:prstGeom>
          <a:noFill/>
        </p:spPr>
        <p:txBody>
          <a:bodyPr wrap="none" rtlCol="0">
            <a:spAutoFit/>
          </a:bodyPr>
          <a:lstStyle/>
          <a:p>
            <a:r>
              <a:rPr lang="en-US" sz="2400" dirty="0"/>
              <a:t>NIRC2 Image</a:t>
            </a:r>
          </a:p>
        </p:txBody>
      </p:sp>
      <p:sp>
        <p:nvSpPr>
          <p:cNvPr id="21" name="TextBox 20"/>
          <p:cNvSpPr txBox="1"/>
          <p:nvPr/>
        </p:nvSpPr>
        <p:spPr>
          <a:xfrm>
            <a:off x="7516529" y="1187711"/>
            <a:ext cx="1947071" cy="461665"/>
          </a:xfrm>
          <a:prstGeom prst="rect">
            <a:avLst/>
          </a:prstGeom>
          <a:noFill/>
        </p:spPr>
        <p:txBody>
          <a:bodyPr wrap="none" rtlCol="0">
            <a:spAutoFit/>
          </a:bodyPr>
          <a:lstStyle/>
          <a:p>
            <a:r>
              <a:rPr lang="en-US" sz="2400"/>
              <a:t>ALMA Image</a:t>
            </a:r>
            <a:endParaRPr lang="en-US" sz="2400" dirty="0"/>
          </a:p>
        </p:txBody>
      </p:sp>
      <p:sp>
        <p:nvSpPr>
          <p:cNvPr id="6" name="Slide Number Placeholder 12">
            <a:extLst>
              <a:ext uri="{FF2B5EF4-FFF2-40B4-BE49-F238E27FC236}">
                <a16:creationId xmlns:a16="http://schemas.microsoft.com/office/drawing/2014/main" id="{554E4A05-524C-1B42-933D-995F4B1BBBB1}"/>
              </a:ext>
            </a:extLst>
          </p:cNvPr>
          <p:cNvSpPr>
            <a:spLocks noGrp="1"/>
          </p:cNvSpPr>
          <p:nvPr>
            <p:ph type="sldNum" sz="quarter" idx="12"/>
          </p:nvPr>
        </p:nvSpPr>
        <p:spPr>
          <a:xfrm>
            <a:off x="8610600" y="6356350"/>
            <a:ext cx="2743200" cy="365125"/>
          </a:xfrm>
        </p:spPr>
        <p:txBody>
          <a:bodyPr/>
          <a:lstStyle/>
          <a:p>
            <a:fld id="{74BC992C-953C-4647-B542-2FBFE8FEE7EE}" type="slidenum">
              <a:rPr lang="en-US" smtClean="0"/>
              <a:t>12</a:t>
            </a:fld>
            <a:endParaRPr lang="en-US" dirty="0"/>
          </a:p>
        </p:txBody>
      </p:sp>
      <p:sp>
        <p:nvSpPr>
          <p:cNvPr id="7" name="TextBox 6">
            <a:extLst>
              <a:ext uri="{FF2B5EF4-FFF2-40B4-BE49-F238E27FC236}">
                <a16:creationId xmlns:a16="http://schemas.microsoft.com/office/drawing/2014/main" id="{0DE1567C-84D9-654E-A12B-A2AB134438A7}"/>
              </a:ext>
            </a:extLst>
          </p:cNvPr>
          <p:cNvSpPr txBox="1"/>
          <p:nvPr/>
        </p:nvSpPr>
        <p:spPr>
          <a:xfrm>
            <a:off x="16266314" y="31048834"/>
            <a:ext cx="12984751" cy="2492990"/>
          </a:xfrm>
          <a:prstGeom prst="rect">
            <a:avLst/>
          </a:prstGeom>
          <a:noFill/>
        </p:spPr>
        <p:txBody>
          <a:bodyPr wrap="square" rtlCol="0">
            <a:spAutoFit/>
          </a:bodyPr>
          <a:lstStyle/>
          <a:p>
            <a:pPr defTabSz="914400"/>
            <a:r>
              <a:rPr lang="en-US" sz="4400" b="1" dirty="0">
                <a:solidFill>
                  <a:prstClr val="black"/>
                </a:solidFill>
                <a:latin typeface="Avenir Book" charset="0"/>
                <a:ea typeface="Avenir Book" charset="0"/>
                <a:cs typeface="Avenir Book" charset="0"/>
              </a:rPr>
              <a:t>HD 163296 (</a:t>
            </a:r>
            <a:r>
              <a:rPr lang="en-US" sz="4400" b="1" dirty="0" err="1">
                <a:solidFill>
                  <a:prstClr val="black"/>
                </a:solidFill>
                <a:latin typeface="Avenir Book" charset="0"/>
                <a:ea typeface="Avenir Book" charset="0"/>
                <a:cs typeface="Avenir Book" charset="0"/>
              </a:rPr>
              <a:t>Guidi</a:t>
            </a:r>
            <a:r>
              <a:rPr lang="en-US" sz="4400" b="1" dirty="0">
                <a:solidFill>
                  <a:prstClr val="black"/>
                </a:solidFill>
                <a:latin typeface="Avenir Book" charset="0"/>
                <a:ea typeface="Avenir Book" charset="0"/>
                <a:cs typeface="Avenir Book" charset="0"/>
              </a:rPr>
              <a:t> et al., MNRAS, in press)</a:t>
            </a:r>
          </a:p>
          <a:p>
            <a:pPr marL="228600" indent="-228600" defTabSz="914400">
              <a:buFont typeface="Arial" charset="0"/>
              <a:buChar char="•"/>
            </a:pPr>
            <a:endParaRPr lang="en-US" sz="1600" dirty="0">
              <a:solidFill>
                <a:prstClr val="black"/>
              </a:solidFill>
              <a:latin typeface="Avenir Book" charset="0"/>
              <a:ea typeface="Avenir Book" charset="0"/>
              <a:cs typeface="Avenir Book" charset="0"/>
            </a:endParaRP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Distance: 101±1 pc</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Age: 5 </a:t>
            </a:r>
            <a:r>
              <a:rPr lang="en-US" sz="2400" dirty="0" err="1">
                <a:solidFill>
                  <a:prstClr val="black"/>
                </a:solidFill>
                <a:latin typeface="Avenir Book" charset="0"/>
                <a:ea typeface="Avenir Book" charset="0"/>
                <a:cs typeface="Avenir Book" charset="0"/>
              </a:rPr>
              <a:t>Myr</a:t>
            </a:r>
            <a:r>
              <a:rPr lang="en-US" sz="2400" dirty="0">
                <a:solidFill>
                  <a:prstClr val="black"/>
                </a:solidFill>
                <a:latin typeface="Avenir Book" charset="0"/>
                <a:ea typeface="Avenir Book" charset="0"/>
                <a:cs typeface="Avenir Book" charset="0"/>
              </a:rPr>
              <a:t> </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Inclination: 42°</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Gaps at 50, 80, and 130 au </a:t>
            </a:r>
            <a:endParaRPr lang="en-US" sz="2400" b="1" dirty="0">
              <a:solidFill>
                <a:prstClr val="black"/>
              </a:solidFill>
              <a:latin typeface="Avenir Book" charset="0"/>
              <a:ea typeface="Avenir Book" charset="0"/>
              <a:cs typeface="Avenir Book" charset="0"/>
            </a:endParaRPr>
          </a:p>
        </p:txBody>
      </p:sp>
      <p:sp>
        <p:nvSpPr>
          <p:cNvPr id="8" name="TextBox 7">
            <a:extLst>
              <a:ext uri="{FF2B5EF4-FFF2-40B4-BE49-F238E27FC236}">
                <a16:creationId xmlns:a16="http://schemas.microsoft.com/office/drawing/2014/main" id="{32FAB3F5-285E-1042-8871-37A73BA2A2E1}"/>
              </a:ext>
            </a:extLst>
          </p:cNvPr>
          <p:cNvSpPr txBox="1"/>
          <p:nvPr/>
        </p:nvSpPr>
        <p:spPr>
          <a:xfrm>
            <a:off x="20583329" y="31928379"/>
            <a:ext cx="9585441" cy="3046988"/>
          </a:xfrm>
          <a:prstGeom prst="rect">
            <a:avLst/>
          </a:prstGeom>
          <a:noFill/>
        </p:spPr>
        <p:txBody>
          <a:bodyPr wrap="square" numCol="1" rtlCol="0" anchor="t">
            <a:spAutoFit/>
          </a:bodyPr>
          <a:lstStyle/>
          <a:p>
            <a:pPr lvl="0"/>
            <a:r>
              <a:rPr lang="en-US" sz="2400" dirty="0">
                <a:latin typeface="Avenir Book" charset="0"/>
                <a:ea typeface="Avenir Book" charset="0"/>
                <a:cs typeface="Avenir Book" charset="0"/>
              </a:rPr>
              <a:t>We detect a point-like source (∆L′ = 11) at a separation of 0.5″ in the NE direction, close to the inner edge of the second gap in the mm images. Assuming the object is non-accreting planet, we obtain a mass of 6-7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If the detected emission originates from a 0.46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t>
            </a:r>
            <a:r>
              <a:rPr lang="en-US" sz="2400" dirty="0" err="1">
                <a:latin typeface="Avenir Book" charset="0"/>
                <a:ea typeface="Avenir Book" charset="0"/>
                <a:cs typeface="Avenir Book" charset="0"/>
              </a:rPr>
              <a:t>protoplanet</a:t>
            </a:r>
            <a:r>
              <a:rPr lang="en-US" sz="2400" dirty="0">
                <a:latin typeface="Avenir Book" charset="0"/>
                <a:ea typeface="Avenir Book" charset="0"/>
                <a:cs typeface="Avenir Book" charset="0"/>
              </a:rPr>
              <a:t>, which may be responsible for clearing the second gap (Liu et al., 2018), it is currently accreting at a rate of 1.3×10</a:t>
            </a:r>
            <a:r>
              <a:rPr lang="en-US" sz="2400" baseline="30000" dirty="0">
                <a:latin typeface="Avenir Book" charset="0"/>
                <a:ea typeface="Avenir Book" charset="0"/>
                <a:cs typeface="Avenir Book" charset="0"/>
              </a:rPr>
              <a:t>-6</a:t>
            </a:r>
            <a:r>
              <a:rPr lang="en-US" sz="2400" dirty="0">
                <a:latin typeface="Avenir Book" charset="0"/>
                <a:ea typeface="Avenir Book" charset="0"/>
                <a:cs typeface="Avenir Book" charset="0"/>
              </a:rPr>
              <a:t>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/yr. We also set upper limits for the masses of giant planets of 8-15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4.5-6.5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and 2.5-4.0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at the locations of the three gaps.</a:t>
            </a:r>
          </a:p>
        </p:txBody>
      </p:sp>
      <p:sp>
        <p:nvSpPr>
          <p:cNvPr id="9" name="TextBox 8">
            <a:extLst>
              <a:ext uri="{FF2B5EF4-FFF2-40B4-BE49-F238E27FC236}">
                <a16:creationId xmlns:a16="http://schemas.microsoft.com/office/drawing/2014/main" id="{86DDADF2-7B1B-B54B-ACC5-50A733E9E9DF}"/>
              </a:ext>
            </a:extLst>
          </p:cNvPr>
          <p:cNvSpPr txBox="1"/>
          <p:nvPr/>
        </p:nvSpPr>
        <p:spPr>
          <a:xfrm>
            <a:off x="16418714" y="31201234"/>
            <a:ext cx="12984751" cy="2492990"/>
          </a:xfrm>
          <a:prstGeom prst="rect">
            <a:avLst/>
          </a:prstGeom>
          <a:noFill/>
        </p:spPr>
        <p:txBody>
          <a:bodyPr wrap="square" rtlCol="0">
            <a:spAutoFit/>
          </a:bodyPr>
          <a:lstStyle/>
          <a:p>
            <a:pPr defTabSz="914400"/>
            <a:r>
              <a:rPr lang="en-US" sz="4400" b="1" dirty="0">
                <a:solidFill>
                  <a:prstClr val="black"/>
                </a:solidFill>
                <a:latin typeface="Avenir Book" charset="0"/>
                <a:ea typeface="Avenir Book" charset="0"/>
                <a:cs typeface="Avenir Book" charset="0"/>
              </a:rPr>
              <a:t>HD 163296 (</a:t>
            </a:r>
            <a:r>
              <a:rPr lang="en-US" sz="4400" b="1" dirty="0" err="1">
                <a:solidFill>
                  <a:prstClr val="black"/>
                </a:solidFill>
                <a:latin typeface="Avenir Book" charset="0"/>
                <a:ea typeface="Avenir Book" charset="0"/>
                <a:cs typeface="Avenir Book" charset="0"/>
              </a:rPr>
              <a:t>Guidi</a:t>
            </a:r>
            <a:r>
              <a:rPr lang="en-US" sz="4400" b="1" dirty="0">
                <a:solidFill>
                  <a:prstClr val="black"/>
                </a:solidFill>
                <a:latin typeface="Avenir Book" charset="0"/>
                <a:ea typeface="Avenir Book" charset="0"/>
                <a:cs typeface="Avenir Book" charset="0"/>
              </a:rPr>
              <a:t> et al., MNRAS, in press)</a:t>
            </a:r>
          </a:p>
          <a:p>
            <a:pPr marL="228600" indent="-228600" defTabSz="914400">
              <a:buFont typeface="Arial" charset="0"/>
              <a:buChar char="•"/>
            </a:pPr>
            <a:endParaRPr lang="en-US" sz="1600" dirty="0">
              <a:solidFill>
                <a:prstClr val="black"/>
              </a:solidFill>
              <a:latin typeface="Avenir Book" charset="0"/>
              <a:ea typeface="Avenir Book" charset="0"/>
              <a:cs typeface="Avenir Book" charset="0"/>
            </a:endParaRP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Distance: 101±1 pc</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Age: 5 </a:t>
            </a:r>
            <a:r>
              <a:rPr lang="en-US" sz="2400" dirty="0" err="1">
                <a:solidFill>
                  <a:prstClr val="black"/>
                </a:solidFill>
                <a:latin typeface="Avenir Book" charset="0"/>
                <a:ea typeface="Avenir Book" charset="0"/>
                <a:cs typeface="Avenir Book" charset="0"/>
              </a:rPr>
              <a:t>Myr</a:t>
            </a:r>
            <a:r>
              <a:rPr lang="en-US" sz="2400" dirty="0">
                <a:solidFill>
                  <a:prstClr val="black"/>
                </a:solidFill>
                <a:latin typeface="Avenir Book" charset="0"/>
                <a:ea typeface="Avenir Book" charset="0"/>
                <a:cs typeface="Avenir Book" charset="0"/>
              </a:rPr>
              <a:t> </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Inclination: 42°</a:t>
            </a:r>
          </a:p>
          <a:p>
            <a:pPr marL="228600" indent="-228600" defTabSz="914400">
              <a:buFont typeface="Arial" charset="0"/>
              <a:buChar char="•"/>
            </a:pPr>
            <a:r>
              <a:rPr lang="en-US" sz="2400" dirty="0">
                <a:solidFill>
                  <a:prstClr val="black"/>
                </a:solidFill>
                <a:latin typeface="Avenir Book" charset="0"/>
                <a:ea typeface="Avenir Book" charset="0"/>
                <a:cs typeface="Avenir Book" charset="0"/>
              </a:rPr>
              <a:t>Gaps at 50, 80, and 130 au </a:t>
            </a:r>
            <a:endParaRPr lang="en-US" sz="2400" b="1" dirty="0">
              <a:solidFill>
                <a:prstClr val="black"/>
              </a:solidFill>
              <a:latin typeface="Avenir Book" charset="0"/>
              <a:ea typeface="Avenir Book" charset="0"/>
              <a:cs typeface="Avenir Book" charset="0"/>
            </a:endParaRPr>
          </a:p>
        </p:txBody>
      </p:sp>
      <p:sp>
        <p:nvSpPr>
          <p:cNvPr id="10" name="TextBox 9">
            <a:extLst>
              <a:ext uri="{FF2B5EF4-FFF2-40B4-BE49-F238E27FC236}">
                <a16:creationId xmlns:a16="http://schemas.microsoft.com/office/drawing/2014/main" id="{115989ED-C757-E64B-A30A-056BDEBF0588}"/>
              </a:ext>
            </a:extLst>
          </p:cNvPr>
          <p:cNvSpPr txBox="1"/>
          <p:nvPr/>
        </p:nvSpPr>
        <p:spPr>
          <a:xfrm>
            <a:off x="20735729" y="32080779"/>
            <a:ext cx="9585441" cy="3046988"/>
          </a:xfrm>
          <a:prstGeom prst="rect">
            <a:avLst/>
          </a:prstGeom>
          <a:noFill/>
        </p:spPr>
        <p:txBody>
          <a:bodyPr wrap="square" numCol="1" rtlCol="0" anchor="t">
            <a:spAutoFit/>
          </a:bodyPr>
          <a:lstStyle/>
          <a:p>
            <a:pPr lvl="0"/>
            <a:r>
              <a:rPr lang="en-US" sz="2400" dirty="0">
                <a:latin typeface="Avenir Book" charset="0"/>
                <a:ea typeface="Avenir Book" charset="0"/>
                <a:cs typeface="Avenir Book" charset="0"/>
              </a:rPr>
              <a:t>We detect a point-like source (∆L′ = 11) at a separation of 0.5″ in the NE direction, close to the inner edge of the second gap in the mm images. Assuming the object is non-accreting planet, we obtain a mass of 6-7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If the detected emission originates from a 0.46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t>
            </a:r>
            <a:r>
              <a:rPr lang="en-US" sz="2400" dirty="0" err="1">
                <a:latin typeface="Avenir Book" charset="0"/>
                <a:ea typeface="Avenir Book" charset="0"/>
                <a:cs typeface="Avenir Book" charset="0"/>
              </a:rPr>
              <a:t>protoplanet</a:t>
            </a:r>
            <a:r>
              <a:rPr lang="en-US" sz="2400" dirty="0">
                <a:latin typeface="Avenir Book" charset="0"/>
                <a:ea typeface="Avenir Book" charset="0"/>
                <a:cs typeface="Avenir Book" charset="0"/>
              </a:rPr>
              <a:t>, which may be responsible for clearing the second gap (Liu et al., 2018), it is currently accreting at a rate of 1.3×10</a:t>
            </a:r>
            <a:r>
              <a:rPr lang="en-US" sz="2400" baseline="30000" dirty="0">
                <a:latin typeface="Avenir Book" charset="0"/>
                <a:ea typeface="Avenir Book" charset="0"/>
                <a:cs typeface="Avenir Book" charset="0"/>
              </a:rPr>
              <a:t>-6</a:t>
            </a:r>
            <a:r>
              <a:rPr lang="en-US" sz="2400" dirty="0">
                <a:latin typeface="Avenir Book" charset="0"/>
                <a:ea typeface="Avenir Book" charset="0"/>
                <a:cs typeface="Avenir Book" charset="0"/>
              </a:rPr>
              <a:t>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/yr. We also set upper limits for the masses of giant planets of 8-15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4.5-6.5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and 2.5-4.0 M</a:t>
            </a:r>
            <a:r>
              <a:rPr lang="en-US" sz="2400" baseline="-25000" dirty="0">
                <a:latin typeface="Avenir Book" charset="0"/>
                <a:ea typeface="Avenir Book" charset="0"/>
                <a:cs typeface="Avenir Book" charset="0"/>
              </a:rPr>
              <a:t>J</a:t>
            </a:r>
            <a:r>
              <a:rPr lang="en-US" sz="2400" dirty="0">
                <a:latin typeface="Avenir Book" charset="0"/>
                <a:ea typeface="Avenir Book" charset="0"/>
                <a:cs typeface="Avenir Book" charset="0"/>
              </a:rPr>
              <a:t> at the locations of the three gaps.</a:t>
            </a:r>
          </a:p>
        </p:txBody>
      </p:sp>
    </p:spTree>
    <p:extLst>
      <p:ext uri="{BB962C8B-B14F-4D97-AF65-F5344CB8AC3E}">
        <p14:creationId xmlns:p14="http://schemas.microsoft.com/office/powerpoint/2010/main" val="10704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228"/>
            <a:ext cx="10515600" cy="707771"/>
          </a:xfrm>
        </p:spPr>
        <p:txBody>
          <a:bodyPr>
            <a:normAutofit/>
          </a:bodyPr>
          <a:lstStyle/>
          <a:p>
            <a:r>
              <a:rPr lang="en-US" sz="2800" dirty="0"/>
              <a:t>HD 163296: Follow up observations at </a:t>
            </a:r>
            <a:r>
              <a:rPr lang="en-US" sz="2800" i="1" dirty="0" err="1"/>
              <a:t>M</a:t>
            </a:r>
            <a:r>
              <a:rPr lang="en-US" sz="2800" i="1" baseline="-25000" dirty="0" err="1"/>
              <a:t>s</a:t>
            </a:r>
            <a:r>
              <a:rPr lang="en-US" sz="2800" dirty="0"/>
              <a:t> band (</a:t>
            </a:r>
            <a:r>
              <a:rPr lang="en-US" sz="2800" dirty="0" err="1"/>
              <a:t>λ</a:t>
            </a:r>
            <a:r>
              <a:rPr lang="en-US" sz="2800" dirty="0"/>
              <a:t> = 5 </a:t>
            </a:r>
            <a:r>
              <a:rPr lang="en-US" sz="2800" dirty="0" err="1"/>
              <a:t>μm</a:t>
            </a:r>
            <a:r>
              <a:rPr lang="en-US" sz="2800" dirty="0"/>
              <a:t>) </a:t>
            </a:r>
            <a:endParaRPr lang="en-US" sz="2800" i="1" dirty="0"/>
          </a:p>
        </p:txBody>
      </p:sp>
      <p:sp>
        <p:nvSpPr>
          <p:cNvPr id="6" name="Slide Number Placeholder 12">
            <a:extLst>
              <a:ext uri="{FF2B5EF4-FFF2-40B4-BE49-F238E27FC236}">
                <a16:creationId xmlns:a16="http://schemas.microsoft.com/office/drawing/2014/main" id="{4A830307-ECA0-3642-B8BD-8A4F8759F0AF}"/>
              </a:ext>
            </a:extLst>
          </p:cNvPr>
          <p:cNvSpPr>
            <a:spLocks noGrp="1"/>
          </p:cNvSpPr>
          <p:nvPr>
            <p:ph type="sldNum" sz="quarter" idx="12"/>
          </p:nvPr>
        </p:nvSpPr>
        <p:spPr>
          <a:xfrm>
            <a:off x="8610600" y="6356350"/>
            <a:ext cx="2743200" cy="365125"/>
          </a:xfrm>
        </p:spPr>
        <p:txBody>
          <a:bodyPr/>
          <a:lstStyle/>
          <a:p>
            <a:fld id="{74BC992C-953C-4647-B542-2FBFE8FEE7EE}" type="slidenum">
              <a:rPr lang="en-US" smtClean="0"/>
              <a:t>13</a:t>
            </a:fld>
            <a:endParaRPr lang="en-US" dirty="0"/>
          </a:p>
        </p:txBody>
      </p:sp>
      <p:pic>
        <p:nvPicPr>
          <p:cNvPr id="5" name="Picture 4">
            <a:extLst>
              <a:ext uri="{FF2B5EF4-FFF2-40B4-BE49-F238E27FC236}">
                <a16:creationId xmlns:a16="http://schemas.microsoft.com/office/drawing/2014/main" id="{00723A40-07C9-5446-89B6-37B6276090A5}"/>
              </a:ext>
            </a:extLst>
          </p:cNvPr>
          <p:cNvPicPr>
            <a:picLocks noChangeAspect="1"/>
          </p:cNvPicPr>
          <p:nvPr/>
        </p:nvPicPr>
        <p:blipFill>
          <a:blip r:embed="rId3"/>
          <a:stretch>
            <a:fillRect/>
          </a:stretch>
        </p:blipFill>
        <p:spPr>
          <a:xfrm>
            <a:off x="2186305" y="1587638"/>
            <a:ext cx="7819390" cy="4951274"/>
          </a:xfrm>
          <a:prstGeom prst="rect">
            <a:avLst/>
          </a:prstGeom>
        </p:spPr>
      </p:pic>
      <p:sp>
        <p:nvSpPr>
          <p:cNvPr id="7" name="TextBox 6">
            <a:extLst>
              <a:ext uri="{FF2B5EF4-FFF2-40B4-BE49-F238E27FC236}">
                <a16:creationId xmlns:a16="http://schemas.microsoft.com/office/drawing/2014/main" id="{EDB07591-0208-C448-BC4B-8B264F48C818}"/>
              </a:ext>
            </a:extLst>
          </p:cNvPr>
          <p:cNvSpPr txBox="1"/>
          <p:nvPr/>
        </p:nvSpPr>
        <p:spPr>
          <a:xfrm>
            <a:off x="2186305" y="1587638"/>
            <a:ext cx="1184940" cy="461665"/>
          </a:xfrm>
          <a:prstGeom prst="rect">
            <a:avLst/>
          </a:prstGeom>
          <a:noFill/>
        </p:spPr>
        <p:txBody>
          <a:bodyPr wrap="none" rtlCol="0">
            <a:spAutoFit/>
          </a:bodyPr>
          <a:lstStyle/>
          <a:p>
            <a:r>
              <a:rPr lang="en-US" sz="2400" i="1" dirty="0">
                <a:solidFill>
                  <a:schemeClr val="bg1"/>
                </a:solidFill>
              </a:rPr>
              <a:t>L′ </a:t>
            </a:r>
            <a:r>
              <a:rPr lang="en-US" sz="2400" dirty="0">
                <a:solidFill>
                  <a:schemeClr val="bg1"/>
                </a:solidFill>
              </a:rPr>
              <a:t>band</a:t>
            </a:r>
          </a:p>
        </p:txBody>
      </p:sp>
      <p:sp>
        <p:nvSpPr>
          <p:cNvPr id="10" name="TextBox 9">
            <a:extLst>
              <a:ext uri="{FF2B5EF4-FFF2-40B4-BE49-F238E27FC236}">
                <a16:creationId xmlns:a16="http://schemas.microsoft.com/office/drawing/2014/main" id="{C22CC749-B37E-2F4D-82EE-B2595EC30575}"/>
              </a:ext>
            </a:extLst>
          </p:cNvPr>
          <p:cNvSpPr txBox="1"/>
          <p:nvPr/>
        </p:nvSpPr>
        <p:spPr>
          <a:xfrm>
            <a:off x="6096000" y="1587638"/>
            <a:ext cx="1366080" cy="461665"/>
          </a:xfrm>
          <a:prstGeom prst="rect">
            <a:avLst/>
          </a:prstGeom>
          <a:noFill/>
        </p:spPr>
        <p:txBody>
          <a:bodyPr wrap="none" rtlCol="0">
            <a:spAutoFit/>
          </a:bodyPr>
          <a:lstStyle/>
          <a:p>
            <a:r>
              <a:rPr lang="en-US" sz="2400" i="1" dirty="0" err="1">
                <a:solidFill>
                  <a:schemeClr val="bg1"/>
                </a:solidFill>
              </a:rPr>
              <a:t>M</a:t>
            </a:r>
            <a:r>
              <a:rPr lang="en-US" sz="2400" i="1" baseline="-25000" dirty="0" err="1">
                <a:solidFill>
                  <a:schemeClr val="bg1"/>
                </a:solidFill>
              </a:rPr>
              <a:t>s</a:t>
            </a:r>
            <a:r>
              <a:rPr lang="en-US" sz="2400" dirty="0">
                <a:solidFill>
                  <a:schemeClr val="bg1"/>
                </a:solidFill>
              </a:rPr>
              <a:t> band</a:t>
            </a:r>
          </a:p>
        </p:txBody>
      </p:sp>
      <p:grpSp>
        <p:nvGrpSpPr>
          <p:cNvPr id="11" name="Group 10">
            <a:extLst>
              <a:ext uri="{FF2B5EF4-FFF2-40B4-BE49-F238E27FC236}">
                <a16:creationId xmlns:a16="http://schemas.microsoft.com/office/drawing/2014/main" id="{D8A46C8A-5563-8B49-9942-FF8195B2AEA4}"/>
              </a:ext>
            </a:extLst>
          </p:cNvPr>
          <p:cNvGrpSpPr/>
          <p:nvPr/>
        </p:nvGrpSpPr>
        <p:grpSpPr>
          <a:xfrm>
            <a:off x="5238958" y="4998720"/>
            <a:ext cx="511602" cy="511601"/>
            <a:chOff x="4019758" y="5262880"/>
            <a:chExt cx="511602" cy="511601"/>
          </a:xfrm>
        </p:grpSpPr>
        <p:cxnSp>
          <p:nvCxnSpPr>
            <p:cNvPr id="12" name="Straight Arrow Connector 11">
              <a:extLst>
                <a:ext uri="{FF2B5EF4-FFF2-40B4-BE49-F238E27FC236}">
                  <a16:creationId xmlns:a16="http://schemas.microsoft.com/office/drawing/2014/main" id="{2B3803FA-D54D-074E-8C1B-087749D83FEA}"/>
                </a:ext>
              </a:extLst>
            </p:cNvPr>
            <p:cNvCxnSpPr/>
            <p:nvPr/>
          </p:nvCxnSpPr>
          <p:spPr>
            <a:xfrm flipV="1">
              <a:off x="4531360" y="52628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0944E2-C7B0-A841-86B9-6B93E8C48D92}"/>
                </a:ext>
              </a:extLst>
            </p:cNvPr>
            <p:cNvCxnSpPr>
              <a:cxnSpLocks/>
            </p:cNvCxnSpPr>
            <p:nvPr/>
          </p:nvCxnSpPr>
          <p:spPr>
            <a:xfrm rot="16200000" flipV="1">
              <a:off x="4275559" y="55186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CC1DA31B-6791-E24B-9AAB-3B15CC956A01}"/>
              </a:ext>
            </a:extLst>
          </p:cNvPr>
          <p:cNvSpPr txBox="1"/>
          <p:nvPr/>
        </p:nvSpPr>
        <p:spPr>
          <a:xfrm>
            <a:off x="5535399" y="4644618"/>
            <a:ext cx="351378" cy="369332"/>
          </a:xfrm>
          <a:prstGeom prst="rect">
            <a:avLst/>
          </a:prstGeom>
          <a:noFill/>
        </p:spPr>
        <p:txBody>
          <a:bodyPr wrap="none" rtlCol="0">
            <a:spAutoFit/>
          </a:bodyPr>
          <a:lstStyle/>
          <a:p>
            <a:r>
              <a:rPr lang="en-US" dirty="0">
                <a:solidFill>
                  <a:schemeClr val="bg1"/>
                </a:solidFill>
              </a:rPr>
              <a:t>N</a:t>
            </a:r>
          </a:p>
        </p:txBody>
      </p:sp>
      <p:sp>
        <p:nvSpPr>
          <p:cNvPr id="16" name="TextBox 15">
            <a:extLst>
              <a:ext uri="{FF2B5EF4-FFF2-40B4-BE49-F238E27FC236}">
                <a16:creationId xmlns:a16="http://schemas.microsoft.com/office/drawing/2014/main" id="{15867D60-FD3E-4447-8F32-B483ECE9920D}"/>
              </a:ext>
            </a:extLst>
          </p:cNvPr>
          <p:cNvSpPr txBox="1"/>
          <p:nvPr/>
        </p:nvSpPr>
        <p:spPr>
          <a:xfrm>
            <a:off x="4939760" y="5286801"/>
            <a:ext cx="351378" cy="369332"/>
          </a:xfrm>
          <a:prstGeom prst="rect">
            <a:avLst/>
          </a:prstGeom>
          <a:noFill/>
        </p:spPr>
        <p:txBody>
          <a:bodyPr wrap="none" rtlCol="0">
            <a:spAutoFit/>
          </a:bodyPr>
          <a:lstStyle/>
          <a:p>
            <a:r>
              <a:rPr lang="en-US" dirty="0">
                <a:solidFill>
                  <a:schemeClr val="bg1"/>
                </a:solidFill>
              </a:rPr>
              <a:t>E</a:t>
            </a:r>
          </a:p>
        </p:txBody>
      </p:sp>
      <p:cxnSp>
        <p:nvCxnSpPr>
          <p:cNvPr id="17" name="Straight Arrow Connector 16">
            <a:extLst>
              <a:ext uri="{FF2B5EF4-FFF2-40B4-BE49-F238E27FC236}">
                <a16:creationId xmlns:a16="http://schemas.microsoft.com/office/drawing/2014/main" id="{1CC4DF0E-D92F-9F42-8783-BA03E82AA5F2}"/>
              </a:ext>
            </a:extLst>
          </p:cNvPr>
          <p:cNvCxnSpPr>
            <a:cxnSpLocks/>
          </p:cNvCxnSpPr>
          <p:nvPr/>
        </p:nvCxnSpPr>
        <p:spPr>
          <a:xfrm>
            <a:off x="7105745" y="2650589"/>
            <a:ext cx="357404" cy="62096"/>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86218B00-8526-D049-B76B-96CCD81B6BD1}"/>
              </a:ext>
            </a:extLst>
          </p:cNvPr>
          <p:cNvSpPr/>
          <p:nvPr/>
        </p:nvSpPr>
        <p:spPr>
          <a:xfrm>
            <a:off x="3568160" y="3032422"/>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7A2C2B7-FEA9-1E4C-8BCE-57E9BBC39CC2}"/>
              </a:ext>
            </a:extLst>
          </p:cNvPr>
          <p:cNvSpPr/>
          <p:nvPr/>
        </p:nvSpPr>
        <p:spPr>
          <a:xfrm>
            <a:off x="7462080" y="3001446"/>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CE2DB38-AF7A-DD4C-A153-2E43827CB9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9" b="89700" l="0" r="99537">
                        <a14:foregroundMark x1="40741" y1="51931" x2="40741" y2="51931"/>
                        <a14:foregroundMark x1="43981" y1="48927" x2="43981" y2="48927"/>
                        <a14:foregroundMark x1="42130" y1="46781" x2="42130" y2="46781"/>
                        <a14:foregroundMark x1="38889" y1="47639" x2="38889" y2="47639"/>
                        <a14:foregroundMark x1="36574" y1="49356" x2="36574" y2="49356"/>
                        <a14:foregroundMark x1="41667" y1="57082" x2="41667" y2="57082"/>
                        <a14:foregroundMark x1="47685" y1="28755" x2="47685" y2="28755"/>
                        <a14:foregroundMark x1="50000" y1="27897" x2="50000" y2="27897"/>
                        <a14:foregroundMark x1="48611" y1="23176" x2="48611" y2="23176"/>
                      </a14:backgroundRemoval>
                    </a14:imgEffect>
                  </a14:imgLayer>
                </a14:imgProps>
              </a:ext>
            </a:extLst>
          </a:blip>
          <a:srcRect b="11278"/>
          <a:stretch/>
        </p:blipFill>
        <p:spPr>
          <a:xfrm>
            <a:off x="6166340" y="1963892"/>
            <a:ext cx="1030588" cy="982093"/>
          </a:xfrm>
          <a:prstGeom prst="rect">
            <a:avLst/>
          </a:prstGeom>
        </p:spPr>
      </p:pic>
      <p:cxnSp>
        <p:nvCxnSpPr>
          <p:cNvPr id="23" name="Straight Arrow Connector 22">
            <a:extLst>
              <a:ext uri="{FF2B5EF4-FFF2-40B4-BE49-F238E27FC236}">
                <a16:creationId xmlns:a16="http://schemas.microsoft.com/office/drawing/2014/main" id="{29E274C9-B6D8-CF45-A3AC-135D69D61D8F}"/>
              </a:ext>
            </a:extLst>
          </p:cNvPr>
          <p:cNvCxnSpPr>
            <a:cxnSpLocks/>
          </p:cNvCxnSpPr>
          <p:nvPr/>
        </p:nvCxnSpPr>
        <p:spPr>
          <a:xfrm>
            <a:off x="3013841" y="2697135"/>
            <a:ext cx="357404" cy="62096"/>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4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228"/>
            <a:ext cx="10515600" cy="707771"/>
          </a:xfrm>
        </p:spPr>
        <p:txBody>
          <a:bodyPr>
            <a:normAutofit/>
          </a:bodyPr>
          <a:lstStyle/>
          <a:p>
            <a:r>
              <a:rPr lang="en-US" sz="2800" dirty="0"/>
              <a:t>MWC 758</a:t>
            </a:r>
            <a:r>
              <a:rPr lang="en-US" sz="2000" dirty="0"/>
              <a:t> (</a:t>
            </a:r>
            <a:r>
              <a:rPr lang="en-US" sz="2000" dirty="0" err="1"/>
              <a:t>Reggiani</a:t>
            </a:r>
            <a:r>
              <a:rPr lang="en-US" sz="2000" dirty="0"/>
              <a:t> et al., 2017)</a:t>
            </a:r>
            <a:endParaRPr lang="en-US" sz="28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452" y="851439"/>
            <a:ext cx="10414348" cy="5930138"/>
          </a:xfrm>
          <a:prstGeom prst="rect">
            <a:avLst/>
          </a:prstGeom>
        </p:spPr>
      </p:pic>
      <p:sp>
        <p:nvSpPr>
          <p:cNvPr id="7" name="TextBox 6"/>
          <p:cNvSpPr txBox="1"/>
          <p:nvPr/>
        </p:nvSpPr>
        <p:spPr>
          <a:xfrm>
            <a:off x="2341193" y="1826538"/>
            <a:ext cx="2661306" cy="400110"/>
          </a:xfrm>
          <a:prstGeom prst="rect">
            <a:avLst/>
          </a:prstGeom>
          <a:noFill/>
        </p:spPr>
        <p:txBody>
          <a:bodyPr wrap="none" rtlCol="0">
            <a:spAutoFit/>
          </a:bodyPr>
          <a:lstStyle/>
          <a:p>
            <a:r>
              <a:rPr lang="en-US" sz="2000" dirty="0">
                <a:solidFill>
                  <a:schemeClr val="bg1"/>
                </a:solidFill>
              </a:rPr>
              <a:t>NIRC2 (24 Oct 2015)</a:t>
            </a:r>
          </a:p>
        </p:txBody>
      </p:sp>
      <p:sp>
        <p:nvSpPr>
          <p:cNvPr id="8" name="TextBox 7"/>
          <p:cNvSpPr txBox="1"/>
          <p:nvPr/>
        </p:nvSpPr>
        <p:spPr>
          <a:xfrm>
            <a:off x="6847496" y="1826538"/>
            <a:ext cx="2590774" cy="400110"/>
          </a:xfrm>
          <a:prstGeom prst="rect">
            <a:avLst/>
          </a:prstGeom>
          <a:noFill/>
        </p:spPr>
        <p:txBody>
          <a:bodyPr wrap="none" rtlCol="0">
            <a:spAutoFit/>
          </a:bodyPr>
          <a:lstStyle/>
          <a:p>
            <a:r>
              <a:rPr lang="en-US" sz="2000" dirty="0">
                <a:solidFill>
                  <a:schemeClr val="bg1"/>
                </a:solidFill>
              </a:rPr>
              <a:t>NIRC2 (24 Oct 2016)</a:t>
            </a:r>
          </a:p>
        </p:txBody>
      </p:sp>
      <p:sp>
        <p:nvSpPr>
          <p:cNvPr id="6" name="Slide Number Placeholder 12">
            <a:extLst>
              <a:ext uri="{FF2B5EF4-FFF2-40B4-BE49-F238E27FC236}">
                <a16:creationId xmlns:a16="http://schemas.microsoft.com/office/drawing/2014/main" id="{1E53F298-9DA9-AC44-86BF-8672C0D363F1}"/>
              </a:ext>
            </a:extLst>
          </p:cNvPr>
          <p:cNvSpPr>
            <a:spLocks noGrp="1"/>
          </p:cNvSpPr>
          <p:nvPr>
            <p:ph type="sldNum" sz="quarter" idx="12"/>
          </p:nvPr>
        </p:nvSpPr>
        <p:spPr>
          <a:xfrm>
            <a:off x="8610600" y="6356350"/>
            <a:ext cx="2743200" cy="365125"/>
          </a:xfrm>
        </p:spPr>
        <p:txBody>
          <a:bodyPr/>
          <a:lstStyle/>
          <a:p>
            <a:fld id="{74BC992C-953C-4647-B542-2FBFE8FEE7EE}" type="slidenum">
              <a:rPr lang="en-US" smtClean="0"/>
              <a:t>14</a:t>
            </a:fld>
            <a:endParaRPr lang="en-US" dirty="0"/>
          </a:p>
        </p:txBody>
      </p:sp>
      <p:cxnSp>
        <p:nvCxnSpPr>
          <p:cNvPr id="9" name="Straight Arrow Connector 8">
            <a:extLst>
              <a:ext uri="{FF2B5EF4-FFF2-40B4-BE49-F238E27FC236}">
                <a16:creationId xmlns:a16="http://schemas.microsoft.com/office/drawing/2014/main" id="{D9BB5F48-9C9F-C94D-84E2-69F408FBF366}"/>
              </a:ext>
            </a:extLst>
          </p:cNvPr>
          <p:cNvCxnSpPr>
            <a:cxnSpLocks/>
          </p:cNvCxnSpPr>
          <p:nvPr/>
        </p:nvCxnSpPr>
        <p:spPr>
          <a:xfrm flipV="1">
            <a:off x="7799288" y="4139822"/>
            <a:ext cx="429462" cy="486533"/>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40E0429-8A77-F942-AB8A-023349B4D1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89" b="100000" l="0" r="100000">
                        <a14:foregroundMark x1="57333" y1="77778" x2="57333" y2="77778"/>
                        <a14:foregroundMark x1="50222" y1="77333" x2="50222" y2="77333"/>
                        <a14:foregroundMark x1="42667" y1="77778" x2="42667" y2="77778"/>
                      </a14:backgroundRemoval>
                    </a14:imgEffect>
                  </a14:imgLayer>
                </a14:imgProps>
              </a:ext>
            </a:extLst>
          </a:blip>
          <a:stretch>
            <a:fillRect/>
          </a:stretch>
        </p:blipFill>
        <p:spPr>
          <a:xfrm>
            <a:off x="7068623" y="4579861"/>
            <a:ext cx="914400" cy="914400"/>
          </a:xfrm>
          <a:prstGeom prst="rect">
            <a:avLst/>
          </a:prstGeom>
        </p:spPr>
      </p:pic>
    </p:spTree>
    <p:extLst>
      <p:ext uri="{BB962C8B-B14F-4D97-AF65-F5344CB8AC3E}">
        <p14:creationId xmlns:p14="http://schemas.microsoft.com/office/powerpoint/2010/main" val="66786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228"/>
            <a:ext cx="10515600" cy="707771"/>
          </a:xfrm>
        </p:spPr>
        <p:txBody>
          <a:bodyPr>
            <a:normAutofit/>
          </a:bodyPr>
          <a:lstStyle/>
          <a:p>
            <a:r>
              <a:rPr lang="en-US" sz="2800" dirty="0" err="1"/>
              <a:t>LkCa</a:t>
            </a:r>
            <a:r>
              <a:rPr lang="en-US" sz="2800" dirty="0"/>
              <a:t> 15 </a:t>
            </a:r>
            <a:r>
              <a:rPr lang="en-US" sz="2000" dirty="0"/>
              <a:t>(Wallack et al., submitted very soon!)</a:t>
            </a:r>
            <a:endParaRPr lang="en-US" sz="2800" i="1" dirty="0"/>
          </a:p>
        </p:txBody>
      </p:sp>
      <p:pic>
        <p:nvPicPr>
          <p:cNvPr id="9" name="Picture 8">
            <a:extLst>
              <a:ext uri="{FF2B5EF4-FFF2-40B4-BE49-F238E27FC236}">
                <a16:creationId xmlns:a16="http://schemas.microsoft.com/office/drawing/2014/main" id="{6E7F1798-B07A-144B-9E91-9A1677591575}"/>
              </a:ext>
            </a:extLst>
          </p:cNvPr>
          <p:cNvPicPr>
            <a:picLocks noChangeAspect="1"/>
          </p:cNvPicPr>
          <p:nvPr/>
        </p:nvPicPr>
        <p:blipFill rotWithShape="1">
          <a:blip r:embed="rId3">
            <a:extLst>
              <a:ext uri="{28A0092B-C50C-407E-A947-70E740481C1C}">
                <a14:useLocalDpi xmlns:a14="http://schemas.microsoft.com/office/drawing/2010/main" val="0"/>
              </a:ext>
            </a:extLst>
          </a:blip>
          <a:srcRect b="11147"/>
          <a:stretch/>
        </p:blipFill>
        <p:spPr>
          <a:xfrm>
            <a:off x="269240" y="1625600"/>
            <a:ext cx="4480348" cy="4449791"/>
          </a:xfrm>
          <a:prstGeom prst="rect">
            <a:avLst/>
          </a:prstGeom>
        </p:spPr>
      </p:pic>
      <p:sp>
        <p:nvSpPr>
          <p:cNvPr id="10" name="TextBox 9">
            <a:extLst>
              <a:ext uri="{FF2B5EF4-FFF2-40B4-BE49-F238E27FC236}">
                <a16:creationId xmlns:a16="http://schemas.microsoft.com/office/drawing/2014/main" id="{43A909E8-DE63-334D-AB5C-77FAF4599DBD}"/>
              </a:ext>
            </a:extLst>
          </p:cNvPr>
          <p:cNvSpPr txBox="1"/>
          <p:nvPr/>
        </p:nvSpPr>
        <p:spPr>
          <a:xfrm>
            <a:off x="1484133" y="1113115"/>
            <a:ext cx="2050561" cy="461665"/>
          </a:xfrm>
          <a:prstGeom prst="rect">
            <a:avLst/>
          </a:prstGeom>
          <a:noFill/>
        </p:spPr>
        <p:txBody>
          <a:bodyPr wrap="none" rtlCol="0">
            <a:spAutoFit/>
          </a:bodyPr>
          <a:lstStyle/>
          <a:p>
            <a:r>
              <a:rPr lang="en-US" sz="2400" dirty="0"/>
              <a:t>NIRC2 Image</a:t>
            </a:r>
          </a:p>
        </p:txBody>
      </p:sp>
      <p:sp>
        <p:nvSpPr>
          <p:cNvPr id="12" name="TextBox 11">
            <a:extLst>
              <a:ext uri="{FF2B5EF4-FFF2-40B4-BE49-F238E27FC236}">
                <a16:creationId xmlns:a16="http://schemas.microsoft.com/office/drawing/2014/main" id="{F7CB8028-69F4-744D-A346-F1818AE0A52A}"/>
              </a:ext>
            </a:extLst>
          </p:cNvPr>
          <p:cNvSpPr txBox="1"/>
          <p:nvPr/>
        </p:nvSpPr>
        <p:spPr>
          <a:xfrm>
            <a:off x="655099" y="5380623"/>
            <a:ext cx="721672" cy="461665"/>
          </a:xfrm>
          <a:prstGeom prst="rect">
            <a:avLst/>
          </a:prstGeom>
          <a:noFill/>
        </p:spPr>
        <p:txBody>
          <a:bodyPr wrap="none" rtlCol="0">
            <a:spAutoFit/>
          </a:bodyPr>
          <a:lstStyle/>
          <a:p>
            <a:r>
              <a:rPr lang="en-US" sz="2400" dirty="0">
                <a:solidFill>
                  <a:schemeClr val="bg1"/>
                </a:solidFill>
              </a:rPr>
              <a:t>0″.2</a:t>
            </a:r>
          </a:p>
        </p:txBody>
      </p:sp>
      <p:pic>
        <p:nvPicPr>
          <p:cNvPr id="6" name="Picture 5">
            <a:extLst>
              <a:ext uri="{FF2B5EF4-FFF2-40B4-BE49-F238E27FC236}">
                <a16:creationId xmlns:a16="http://schemas.microsoft.com/office/drawing/2014/main" id="{58473FC7-39E7-A444-8C92-E9280C4B3CC4}"/>
              </a:ext>
            </a:extLst>
          </p:cNvPr>
          <p:cNvPicPr>
            <a:picLocks noChangeAspect="1"/>
          </p:cNvPicPr>
          <p:nvPr/>
        </p:nvPicPr>
        <p:blipFill rotWithShape="1">
          <a:blip r:embed="rId4"/>
          <a:srcRect l="4024" t="8646" r="2142" b="7750"/>
          <a:stretch/>
        </p:blipFill>
        <p:spPr>
          <a:xfrm>
            <a:off x="4890239" y="2150029"/>
            <a:ext cx="7107293" cy="3400932"/>
          </a:xfrm>
          <a:prstGeom prst="rect">
            <a:avLst/>
          </a:prstGeom>
          <a:solidFill>
            <a:srgbClr val="FFFFFF">
              <a:shade val="85000"/>
            </a:srgbClr>
          </a:solidFill>
          <a:ln w="88900" cap="sq">
            <a:noFill/>
            <a:miter lim="800000"/>
          </a:ln>
          <a:effectLst/>
        </p:spPr>
      </p:pic>
      <p:sp>
        <p:nvSpPr>
          <p:cNvPr id="13" name="TextBox 12">
            <a:extLst>
              <a:ext uri="{FF2B5EF4-FFF2-40B4-BE49-F238E27FC236}">
                <a16:creationId xmlns:a16="http://schemas.microsoft.com/office/drawing/2014/main" id="{65BFDB91-6325-274A-BEEE-D01BC101D536}"/>
              </a:ext>
            </a:extLst>
          </p:cNvPr>
          <p:cNvSpPr txBox="1"/>
          <p:nvPr/>
        </p:nvSpPr>
        <p:spPr>
          <a:xfrm>
            <a:off x="5098264" y="1319032"/>
            <a:ext cx="2991525" cy="830997"/>
          </a:xfrm>
          <a:prstGeom prst="rect">
            <a:avLst/>
          </a:prstGeom>
          <a:noFill/>
        </p:spPr>
        <p:txBody>
          <a:bodyPr wrap="none" rtlCol="0">
            <a:spAutoFit/>
          </a:bodyPr>
          <a:lstStyle/>
          <a:p>
            <a:pPr algn="ctr"/>
            <a:r>
              <a:rPr lang="en-US" sz="2400" dirty="0"/>
              <a:t>Inner and outer disk </a:t>
            </a:r>
            <a:br>
              <a:rPr lang="en-US" sz="2400" dirty="0"/>
            </a:br>
            <a:r>
              <a:rPr lang="en-US" sz="2400" dirty="0"/>
              <a:t>model subtracted </a:t>
            </a:r>
          </a:p>
        </p:txBody>
      </p:sp>
      <p:sp>
        <p:nvSpPr>
          <p:cNvPr id="14" name="TextBox 13">
            <a:extLst>
              <a:ext uri="{FF2B5EF4-FFF2-40B4-BE49-F238E27FC236}">
                <a16:creationId xmlns:a16="http://schemas.microsoft.com/office/drawing/2014/main" id="{D3E57D13-24AC-9649-960F-49F8ED0D4F59}"/>
              </a:ext>
            </a:extLst>
          </p:cNvPr>
          <p:cNvSpPr txBox="1"/>
          <p:nvPr/>
        </p:nvSpPr>
        <p:spPr>
          <a:xfrm>
            <a:off x="9140614" y="1319031"/>
            <a:ext cx="2719014" cy="830997"/>
          </a:xfrm>
          <a:prstGeom prst="rect">
            <a:avLst/>
          </a:prstGeom>
          <a:noFill/>
        </p:spPr>
        <p:txBody>
          <a:bodyPr wrap="none" rtlCol="0">
            <a:spAutoFit/>
          </a:bodyPr>
          <a:lstStyle/>
          <a:p>
            <a:pPr algn="ctr"/>
            <a:r>
              <a:rPr lang="en-US" sz="2400" dirty="0"/>
              <a:t>Previous detection</a:t>
            </a:r>
            <a:br>
              <a:rPr lang="en-US" sz="2400" dirty="0"/>
            </a:br>
            <a:r>
              <a:rPr lang="en-US" sz="2400" dirty="0" err="1"/>
              <a:t>Sallum</a:t>
            </a:r>
            <a:r>
              <a:rPr lang="en-US" sz="2400" dirty="0"/>
              <a:t>+ 2015</a:t>
            </a:r>
          </a:p>
        </p:txBody>
      </p:sp>
      <p:grpSp>
        <p:nvGrpSpPr>
          <p:cNvPr id="16" name="Group 15">
            <a:extLst>
              <a:ext uri="{FF2B5EF4-FFF2-40B4-BE49-F238E27FC236}">
                <a16:creationId xmlns:a16="http://schemas.microsoft.com/office/drawing/2014/main" id="{A0A99E11-8D3D-7D4C-8715-2137ACFC516F}"/>
              </a:ext>
            </a:extLst>
          </p:cNvPr>
          <p:cNvGrpSpPr/>
          <p:nvPr/>
        </p:nvGrpSpPr>
        <p:grpSpPr>
          <a:xfrm>
            <a:off x="4019758" y="5262880"/>
            <a:ext cx="511602" cy="511601"/>
            <a:chOff x="4019758" y="5262880"/>
            <a:chExt cx="511602" cy="511601"/>
          </a:xfrm>
        </p:grpSpPr>
        <p:cxnSp>
          <p:nvCxnSpPr>
            <p:cNvPr id="5" name="Straight Arrow Connector 4">
              <a:extLst>
                <a:ext uri="{FF2B5EF4-FFF2-40B4-BE49-F238E27FC236}">
                  <a16:creationId xmlns:a16="http://schemas.microsoft.com/office/drawing/2014/main" id="{BB70CA6F-9B08-B543-8E57-A852591E781B}"/>
                </a:ext>
              </a:extLst>
            </p:cNvPr>
            <p:cNvCxnSpPr/>
            <p:nvPr/>
          </p:nvCxnSpPr>
          <p:spPr>
            <a:xfrm flipV="1">
              <a:off x="4531360" y="52628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A14C364-0C3A-4340-99C2-8443A1BCBE74}"/>
                </a:ext>
              </a:extLst>
            </p:cNvPr>
            <p:cNvCxnSpPr>
              <a:cxnSpLocks/>
            </p:cNvCxnSpPr>
            <p:nvPr/>
          </p:nvCxnSpPr>
          <p:spPr>
            <a:xfrm rot="16200000" flipV="1">
              <a:off x="4275559" y="55186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B2F5D40-4F55-D747-BD24-AB0DCC81208D}"/>
              </a:ext>
            </a:extLst>
          </p:cNvPr>
          <p:cNvSpPr txBox="1"/>
          <p:nvPr/>
        </p:nvSpPr>
        <p:spPr>
          <a:xfrm>
            <a:off x="4316199" y="4908778"/>
            <a:ext cx="351378" cy="369332"/>
          </a:xfrm>
          <a:prstGeom prst="rect">
            <a:avLst/>
          </a:prstGeom>
          <a:noFill/>
        </p:spPr>
        <p:txBody>
          <a:bodyPr wrap="none" rtlCol="0">
            <a:spAutoFit/>
          </a:bodyPr>
          <a:lstStyle/>
          <a:p>
            <a:r>
              <a:rPr lang="en-US" dirty="0">
                <a:solidFill>
                  <a:schemeClr val="bg1"/>
                </a:solidFill>
              </a:rPr>
              <a:t>N</a:t>
            </a:r>
          </a:p>
        </p:txBody>
      </p:sp>
      <p:sp>
        <p:nvSpPr>
          <p:cNvPr id="18" name="TextBox 17">
            <a:extLst>
              <a:ext uri="{FF2B5EF4-FFF2-40B4-BE49-F238E27FC236}">
                <a16:creationId xmlns:a16="http://schemas.microsoft.com/office/drawing/2014/main" id="{211BBC5D-2234-6E4A-93A1-F4B209CBEE74}"/>
              </a:ext>
            </a:extLst>
          </p:cNvPr>
          <p:cNvSpPr txBox="1"/>
          <p:nvPr/>
        </p:nvSpPr>
        <p:spPr>
          <a:xfrm>
            <a:off x="3720560" y="5550961"/>
            <a:ext cx="351378" cy="369332"/>
          </a:xfrm>
          <a:prstGeom prst="rect">
            <a:avLst/>
          </a:prstGeom>
          <a:noFill/>
        </p:spPr>
        <p:txBody>
          <a:bodyPr wrap="none" rtlCol="0">
            <a:spAutoFit/>
          </a:bodyPr>
          <a:lstStyle/>
          <a:p>
            <a:r>
              <a:rPr lang="en-US" dirty="0">
                <a:solidFill>
                  <a:schemeClr val="bg1"/>
                </a:solidFill>
              </a:rPr>
              <a:t>E</a:t>
            </a:r>
          </a:p>
        </p:txBody>
      </p:sp>
      <p:sp>
        <p:nvSpPr>
          <p:cNvPr id="19" name="Slide Number Placeholder 12">
            <a:extLst>
              <a:ext uri="{FF2B5EF4-FFF2-40B4-BE49-F238E27FC236}">
                <a16:creationId xmlns:a16="http://schemas.microsoft.com/office/drawing/2014/main" id="{CAF4AAE8-70B0-3642-B535-6FBF1422B0E6}"/>
              </a:ext>
            </a:extLst>
          </p:cNvPr>
          <p:cNvSpPr>
            <a:spLocks noGrp="1"/>
          </p:cNvSpPr>
          <p:nvPr>
            <p:ph type="sldNum" sz="quarter" idx="12"/>
          </p:nvPr>
        </p:nvSpPr>
        <p:spPr>
          <a:xfrm>
            <a:off x="8610600" y="6356350"/>
            <a:ext cx="2743200" cy="365125"/>
          </a:xfrm>
        </p:spPr>
        <p:txBody>
          <a:bodyPr/>
          <a:lstStyle/>
          <a:p>
            <a:fld id="{74BC992C-953C-4647-B542-2FBFE8FEE7EE}" type="slidenum">
              <a:rPr lang="en-US" smtClean="0"/>
              <a:t>15</a:t>
            </a:fld>
            <a:endParaRPr lang="en-US" dirty="0"/>
          </a:p>
        </p:txBody>
      </p:sp>
      <p:cxnSp>
        <p:nvCxnSpPr>
          <p:cNvPr id="20" name="Straight Arrow Connector 19">
            <a:extLst>
              <a:ext uri="{FF2B5EF4-FFF2-40B4-BE49-F238E27FC236}">
                <a16:creationId xmlns:a16="http://schemas.microsoft.com/office/drawing/2014/main" id="{7D94A70B-8270-8140-BE74-3805ADF6857D}"/>
              </a:ext>
            </a:extLst>
          </p:cNvPr>
          <p:cNvCxnSpPr>
            <a:cxnSpLocks/>
          </p:cNvCxnSpPr>
          <p:nvPr/>
        </p:nvCxnSpPr>
        <p:spPr>
          <a:xfrm flipV="1">
            <a:off x="6694726" y="4038223"/>
            <a:ext cx="233544" cy="486532"/>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554EB0-AF4C-FF42-9595-A714C2011C45}"/>
              </a:ext>
            </a:extLst>
          </p:cNvPr>
          <p:cNvCxnSpPr>
            <a:cxnSpLocks/>
          </p:cNvCxnSpPr>
          <p:nvPr/>
        </p:nvCxnSpPr>
        <p:spPr>
          <a:xfrm>
            <a:off x="726139" y="5319152"/>
            <a:ext cx="5943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C867A7A-D35D-C344-B01E-4ACB12C816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9" b="100000" l="0" r="100000">
                        <a14:foregroundMark x1="57333" y1="77778" x2="57333" y2="77778"/>
                        <a14:foregroundMark x1="50222" y1="77333" x2="50222" y2="77333"/>
                        <a14:foregroundMark x1="42667" y1="77778" x2="42667" y2="77778"/>
                      </a14:backgroundRemoval>
                    </a14:imgEffect>
                  </a14:imgLayer>
                </a14:imgProps>
              </a:ext>
            </a:extLst>
          </a:blip>
          <a:stretch>
            <a:fillRect/>
          </a:stretch>
        </p:blipFill>
        <p:spPr>
          <a:xfrm>
            <a:off x="6013870" y="4451578"/>
            <a:ext cx="914400" cy="914400"/>
          </a:xfrm>
          <a:prstGeom prst="rect">
            <a:avLst/>
          </a:prstGeom>
        </p:spPr>
      </p:pic>
      <p:cxnSp>
        <p:nvCxnSpPr>
          <p:cNvPr id="24" name="Straight Connector 23">
            <a:extLst>
              <a:ext uri="{FF2B5EF4-FFF2-40B4-BE49-F238E27FC236}">
                <a16:creationId xmlns:a16="http://schemas.microsoft.com/office/drawing/2014/main" id="{FAD7FA33-CAEA-074E-BA74-1188617F64E6}"/>
              </a:ext>
            </a:extLst>
          </p:cNvPr>
          <p:cNvCxnSpPr>
            <a:cxnSpLocks/>
          </p:cNvCxnSpPr>
          <p:nvPr/>
        </p:nvCxnSpPr>
        <p:spPr>
          <a:xfrm>
            <a:off x="5268748" y="4777042"/>
            <a:ext cx="32918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1FC3D53-0FC6-C54E-A69D-7C2FC805CE35}"/>
              </a:ext>
            </a:extLst>
          </p:cNvPr>
          <p:cNvSpPr txBox="1"/>
          <p:nvPr/>
        </p:nvSpPr>
        <p:spPr>
          <a:xfrm>
            <a:off x="5057006" y="4792540"/>
            <a:ext cx="721672" cy="461665"/>
          </a:xfrm>
          <a:prstGeom prst="rect">
            <a:avLst/>
          </a:prstGeom>
          <a:noFill/>
        </p:spPr>
        <p:txBody>
          <a:bodyPr wrap="none" rtlCol="0">
            <a:spAutoFit/>
          </a:bodyPr>
          <a:lstStyle/>
          <a:p>
            <a:r>
              <a:rPr lang="en-US" sz="2400" dirty="0">
                <a:solidFill>
                  <a:schemeClr val="bg1"/>
                </a:solidFill>
              </a:rPr>
              <a:t>0″.1</a:t>
            </a:r>
          </a:p>
        </p:txBody>
      </p:sp>
      <p:grpSp>
        <p:nvGrpSpPr>
          <p:cNvPr id="26" name="Group 25">
            <a:extLst>
              <a:ext uri="{FF2B5EF4-FFF2-40B4-BE49-F238E27FC236}">
                <a16:creationId xmlns:a16="http://schemas.microsoft.com/office/drawing/2014/main" id="{FDB76FE3-01E3-B741-B152-6E34FCC54C67}"/>
              </a:ext>
            </a:extLst>
          </p:cNvPr>
          <p:cNvGrpSpPr/>
          <p:nvPr/>
        </p:nvGrpSpPr>
        <p:grpSpPr>
          <a:xfrm>
            <a:off x="7540299" y="4734243"/>
            <a:ext cx="511602" cy="511601"/>
            <a:chOff x="4019758" y="5262880"/>
            <a:chExt cx="511602" cy="511601"/>
          </a:xfrm>
        </p:grpSpPr>
        <p:cxnSp>
          <p:nvCxnSpPr>
            <p:cNvPr id="27" name="Straight Arrow Connector 26">
              <a:extLst>
                <a:ext uri="{FF2B5EF4-FFF2-40B4-BE49-F238E27FC236}">
                  <a16:creationId xmlns:a16="http://schemas.microsoft.com/office/drawing/2014/main" id="{88388EC1-4277-AD40-9F89-BA29BA1D2E56}"/>
                </a:ext>
              </a:extLst>
            </p:cNvPr>
            <p:cNvCxnSpPr/>
            <p:nvPr/>
          </p:nvCxnSpPr>
          <p:spPr>
            <a:xfrm flipV="1">
              <a:off x="4531360" y="52628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8D85CF1-A3E6-E049-B192-9D73FC327D4F}"/>
                </a:ext>
              </a:extLst>
            </p:cNvPr>
            <p:cNvCxnSpPr>
              <a:cxnSpLocks/>
            </p:cNvCxnSpPr>
            <p:nvPr/>
          </p:nvCxnSpPr>
          <p:spPr>
            <a:xfrm rot="16200000" flipV="1">
              <a:off x="4275559" y="5518680"/>
              <a:ext cx="0" cy="511601"/>
            </a:xfrm>
            <a:prstGeom prst="straightConnector1">
              <a:avLst/>
            </a:prstGeom>
            <a:ln>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AB1C71D8-08A8-6248-8937-A35EB6A2EC8E}"/>
              </a:ext>
            </a:extLst>
          </p:cNvPr>
          <p:cNvSpPr txBox="1"/>
          <p:nvPr/>
        </p:nvSpPr>
        <p:spPr>
          <a:xfrm>
            <a:off x="7853387" y="4384547"/>
            <a:ext cx="351378" cy="369332"/>
          </a:xfrm>
          <a:prstGeom prst="rect">
            <a:avLst/>
          </a:prstGeom>
          <a:noFill/>
        </p:spPr>
        <p:txBody>
          <a:bodyPr wrap="none" rtlCol="0">
            <a:spAutoFit/>
          </a:bodyPr>
          <a:lstStyle/>
          <a:p>
            <a:r>
              <a:rPr lang="en-US" dirty="0">
                <a:solidFill>
                  <a:schemeClr val="bg1"/>
                </a:solidFill>
              </a:rPr>
              <a:t>N</a:t>
            </a:r>
          </a:p>
        </p:txBody>
      </p:sp>
      <p:sp>
        <p:nvSpPr>
          <p:cNvPr id="30" name="TextBox 29">
            <a:extLst>
              <a:ext uri="{FF2B5EF4-FFF2-40B4-BE49-F238E27FC236}">
                <a16:creationId xmlns:a16="http://schemas.microsoft.com/office/drawing/2014/main" id="{48E61255-EE9E-4848-A191-3557CB81FF31}"/>
              </a:ext>
            </a:extLst>
          </p:cNvPr>
          <p:cNvSpPr txBox="1"/>
          <p:nvPr/>
        </p:nvSpPr>
        <p:spPr>
          <a:xfrm>
            <a:off x="7257748" y="5026730"/>
            <a:ext cx="351378" cy="369332"/>
          </a:xfrm>
          <a:prstGeom prst="rect">
            <a:avLst/>
          </a:prstGeom>
          <a:noFill/>
        </p:spPr>
        <p:txBody>
          <a:bodyPr wrap="none" rtlCol="0">
            <a:spAutoFit/>
          </a:bodyPr>
          <a:lstStyle/>
          <a:p>
            <a:r>
              <a:rPr lang="en-US" dirty="0">
                <a:solidFill>
                  <a:schemeClr val="bg1"/>
                </a:solidFill>
              </a:rPr>
              <a:t>E</a:t>
            </a:r>
          </a:p>
        </p:txBody>
      </p:sp>
    </p:spTree>
    <p:extLst>
      <p:ext uri="{BB962C8B-B14F-4D97-AF65-F5344CB8AC3E}">
        <p14:creationId xmlns:p14="http://schemas.microsoft.com/office/powerpoint/2010/main" val="283104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rmAutofit/>
          </a:bodyPr>
          <a:lstStyle/>
          <a:p>
            <a:r>
              <a:rPr lang="en-US" sz="2800" dirty="0">
                <a:solidFill>
                  <a:schemeClr val="bg1"/>
                </a:solidFill>
              </a:rPr>
              <a:t>The survey continues and more results are on the way! </a:t>
            </a:r>
            <a:endParaRPr lang="en-US" sz="2800" i="1" dirty="0">
              <a:solidFill>
                <a:schemeClr val="bg1"/>
              </a:solidFill>
            </a:endParaRPr>
          </a:p>
        </p:txBody>
      </p:sp>
      <p:sp>
        <p:nvSpPr>
          <p:cNvPr id="13" name="Slide Number Placeholder 12"/>
          <p:cNvSpPr>
            <a:spLocks noGrp="1"/>
          </p:cNvSpPr>
          <p:nvPr>
            <p:ph type="sldNum" sz="quarter" idx="12"/>
          </p:nvPr>
        </p:nvSpPr>
        <p:spPr/>
        <p:txBody>
          <a:bodyPr/>
          <a:lstStyle/>
          <a:p>
            <a:fld id="{74BC992C-953C-4647-B542-2FBFE8FEE7EE}" type="slidenum">
              <a:rPr lang="en-US" smtClean="0"/>
              <a:t>16</a:t>
            </a:fld>
            <a:endParaRPr lang="en-US" dirty="0"/>
          </a:p>
        </p:txBody>
      </p:sp>
      <p:grpSp>
        <p:nvGrpSpPr>
          <p:cNvPr id="5" name="Group 4"/>
          <p:cNvGrpSpPr/>
          <p:nvPr/>
        </p:nvGrpSpPr>
        <p:grpSpPr>
          <a:xfrm>
            <a:off x="1591342" y="967575"/>
            <a:ext cx="9041323" cy="5667577"/>
            <a:chOff x="1591342" y="967575"/>
            <a:chExt cx="9041323" cy="566757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086" t="7491" r="6343" b="6938"/>
            <a:stretch/>
          </p:blipFill>
          <p:spPr>
            <a:xfrm>
              <a:off x="7881536" y="3891952"/>
              <a:ext cx="2751129" cy="2743200"/>
            </a:xfrm>
            <a:prstGeom prst="ellipse">
              <a:avLst/>
            </a:prstGeom>
          </p:spPr>
        </p:pic>
        <p:grpSp>
          <p:nvGrpSpPr>
            <p:cNvPr id="12" name="Group 11"/>
            <p:cNvGrpSpPr/>
            <p:nvPr/>
          </p:nvGrpSpPr>
          <p:grpSpPr>
            <a:xfrm>
              <a:off x="1591342" y="967575"/>
              <a:ext cx="9009316" cy="5667577"/>
              <a:chOff x="1095538" y="967575"/>
              <a:chExt cx="9009316" cy="566757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673" t="14725" r="63032" b="24850"/>
              <a:stretch/>
            </p:blipFill>
            <p:spPr>
              <a:xfrm rot="2340000">
                <a:off x="1095538" y="967575"/>
                <a:ext cx="2743200" cy="2743200"/>
              </a:xfrm>
              <a:prstGeom prst="ellipse">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1594" t="35841" r="7587" b="20959"/>
              <a:stretch/>
            </p:blipFill>
            <p:spPr>
              <a:xfrm rot="-1980000">
                <a:off x="7361654" y="967575"/>
                <a:ext cx="2743200" cy="2743200"/>
              </a:xfrm>
              <a:prstGeom prst="ellipse">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4188" t="13520" r="14996" b="15430"/>
              <a:stretch/>
            </p:blipFill>
            <p:spPr>
              <a:xfrm rot="-9480000">
                <a:off x="4228596" y="967575"/>
                <a:ext cx="2743200" cy="2743200"/>
              </a:xfrm>
              <a:prstGeom prst="ellipse">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0414" t="32792" r="6854" b="18460"/>
              <a:stretch/>
            </p:blipFill>
            <p:spPr>
              <a:xfrm>
                <a:off x="4228596" y="3891952"/>
                <a:ext cx="2743200" cy="2743200"/>
              </a:xfrm>
              <a:prstGeom prst="ellipse">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20" b="120"/>
              <a:stretch/>
            </p:blipFill>
            <p:spPr>
              <a:xfrm rot="11160000">
                <a:off x="1095538" y="3891952"/>
                <a:ext cx="2743200" cy="2743200"/>
              </a:xfrm>
              <a:prstGeom prst="ellipse">
                <a:avLst/>
              </a:prstGeom>
            </p:spPr>
          </p:pic>
        </p:grpSp>
      </p:grpSp>
    </p:spTree>
    <p:extLst>
      <p:ext uri="{BB962C8B-B14F-4D97-AF65-F5344CB8AC3E}">
        <p14:creationId xmlns:p14="http://schemas.microsoft.com/office/powerpoint/2010/main" val="696756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47" y="0"/>
            <a:ext cx="13054694" cy="6858000"/>
          </a:xfrm>
          <a:prstGeom prst="rect">
            <a:avLst/>
          </a:prstGeom>
        </p:spPr>
      </p:pic>
      <p:sp>
        <p:nvSpPr>
          <p:cNvPr id="9" name="Title 1"/>
          <p:cNvSpPr>
            <a:spLocks noGrp="1"/>
          </p:cNvSpPr>
          <p:nvPr>
            <p:ph type="title"/>
          </p:nvPr>
        </p:nvSpPr>
        <p:spPr>
          <a:xfrm>
            <a:off x="317339" y="404653"/>
            <a:ext cx="10515600" cy="707771"/>
          </a:xfrm>
        </p:spPr>
        <p:txBody>
          <a:bodyPr>
            <a:noAutofit/>
          </a:bodyPr>
          <a:lstStyle/>
          <a:p>
            <a:r>
              <a:rPr lang="en-US" sz="2400" dirty="0">
                <a:solidFill>
                  <a:schemeClr val="bg1"/>
                </a:solidFill>
              </a:rPr>
              <a:t>Artwork by</a:t>
            </a:r>
            <a:br>
              <a:rPr lang="en-US" sz="2400" dirty="0">
                <a:solidFill>
                  <a:schemeClr val="bg1"/>
                </a:solidFill>
              </a:rPr>
            </a:br>
            <a:r>
              <a:rPr lang="en-US" sz="2400" dirty="0">
                <a:solidFill>
                  <a:schemeClr val="bg1"/>
                </a:solidFill>
              </a:rPr>
              <a:t>Therese Cook (UCLA)</a:t>
            </a:r>
            <a:endParaRPr lang="en-US" sz="2400" i="1" dirty="0">
              <a:solidFill>
                <a:schemeClr val="bg1"/>
              </a:solidFill>
            </a:endParaRPr>
          </a:p>
        </p:txBody>
      </p:sp>
    </p:spTree>
    <p:extLst>
      <p:ext uri="{BB962C8B-B14F-4D97-AF65-F5344CB8AC3E}">
        <p14:creationId xmlns:p14="http://schemas.microsoft.com/office/powerpoint/2010/main" val="112069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rmAutofit/>
          </a:bodyPr>
          <a:lstStyle/>
          <a:p>
            <a:r>
              <a:rPr lang="en-US" sz="2800" dirty="0"/>
              <a:t>VC + RDI is great for small angular separations </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18</a:t>
            </a:fld>
            <a:endParaRPr lang="en-US" dirty="0"/>
          </a:p>
        </p:txBody>
      </p:sp>
      <p:grpSp>
        <p:nvGrpSpPr>
          <p:cNvPr id="15" name="Group 14">
            <a:extLst>
              <a:ext uri="{FF2B5EF4-FFF2-40B4-BE49-F238E27FC236}">
                <a16:creationId xmlns:a16="http://schemas.microsoft.com/office/drawing/2014/main" id="{7B08B51B-5B89-0F43-A798-7DD760F0D616}"/>
              </a:ext>
            </a:extLst>
          </p:cNvPr>
          <p:cNvGrpSpPr/>
          <p:nvPr/>
        </p:nvGrpSpPr>
        <p:grpSpPr>
          <a:xfrm>
            <a:off x="347851" y="1652963"/>
            <a:ext cx="11359793" cy="4305460"/>
            <a:chOff x="766550" y="30723821"/>
            <a:chExt cx="10480569" cy="3972225"/>
          </a:xfrm>
        </p:grpSpPr>
        <p:pic>
          <p:nvPicPr>
            <p:cNvPr id="16" name="Picture 15">
              <a:extLst>
                <a:ext uri="{FF2B5EF4-FFF2-40B4-BE49-F238E27FC236}">
                  <a16:creationId xmlns:a16="http://schemas.microsoft.com/office/drawing/2014/main" id="{41E1C5EA-E353-C94F-AE78-44435C651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50" y="31039299"/>
              <a:ext cx="10480569" cy="3656747"/>
            </a:xfrm>
            <a:prstGeom prst="rect">
              <a:avLst/>
            </a:prstGeom>
          </p:spPr>
        </p:pic>
        <p:sp>
          <p:nvSpPr>
            <p:cNvPr id="17" name="TextBox 16">
              <a:extLst>
                <a:ext uri="{FF2B5EF4-FFF2-40B4-BE49-F238E27FC236}">
                  <a16:creationId xmlns:a16="http://schemas.microsoft.com/office/drawing/2014/main" id="{B81DCFFE-E860-2A4A-9DFA-98EEEE9334F2}"/>
                </a:ext>
              </a:extLst>
            </p:cNvPr>
            <p:cNvSpPr txBox="1"/>
            <p:nvPr/>
          </p:nvSpPr>
          <p:spPr>
            <a:xfrm>
              <a:off x="1398844" y="30723821"/>
              <a:ext cx="9629192" cy="340746"/>
            </a:xfrm>
            <a:prstGeom prst="rect">
              <a:avLst/>
            </a:prstGeom>
            <a:noFill/>
          </p:spPr>
          <p:txBody>
            <a:bodyPr wrap="square" rtlCol="0">
              <a:spAutoFit/>
            </a:bodyPr>
            <a:lstStyle/>
            <a:p>
              <a:pPr algn="ctr" defTabSz="914400"/>
              <a:r>
                <a:rPr lang="en-US" b="1" dirty="0">
                  <a:solidFill>
                    <a:prstClr val="black"/>
                  </a:solidFill>
                  <a:latin typeface="Avenir Book" charset="0"/>
                  <a:ea typeface="Avenir Book" charset="0"/>
                  <a:cs typeface="Avenir Book" charset="0"/>
                </a:rPr>
                <a:t>Example images of close-in companions with the Keck NIRC2 vortex coronagraph</a:t>
              </a:r>
            </a:p>
          </p:txBody>
        </p:sp>
        <p:sp>
          <p:nvSpPr>
            <p:cNvPr id="18" name="TextBox 17">
              <a:extLst>
                <a:ext uri="{FF2B5EF4-FFF2-40B4-BE49-F238E27FC236}">
                  <a16:creationId xmlns:a16="http://schemas.microsoft.com/office/drawing/2014/main" id="{47E6957A-5B02-0140-B97B-AA2E96CE0370}"/>
                </a:ext>
              </a:extLst>
            </p:cNvPr>
            <p:cNvSpPr txBox="1"/>
            <p:nvPr/>
          </p:nvSpPr>
          <p:spPr>
            <a:xfrm>
              <a:off x="2160020" y="33107806"/>
              <a:ext cx="556563" cy="369332"/>
            </a:xfrm>
            <a:prstGeom prst="rect">
              <a:avLst/>
            </a:prstGeom>
            <a:noFill/>
          </p:spPr>
          <p:txBody>
            <a:bodyPr wrap="none" rtlCol="0">
              <a:spAutoFit/>
            </a:bodyPr>
            <a:lstStyle/>
            <a:p>
              <a:pPr algn="ctr" defTabSz="914400"/>
              <a:r>
                <a:rPr lang="en-US" sz="1800" dirty="0">
                  <a:solidFill>
                    <a:prstClr val="white"/>
                  </a:solidFill>
                  <a:latin typeface="Avenir Book" charset="0"/>
                  <a:ea typeface="Avenir Book" charset="0"/>
                  <a:cs typeface="Avenir Book" charset="0"/>
                </a:rPr>
                <a:t>star</a:t>
              </a:r>
            </a:p>
          </p:txBody>
        </p:sp>
        <p:cxnSp>
          <p:nvCxnSpPr>
            <p:cNvPr id="19" name="Straight Arrow Connector 18">
              <a:extLst>
                <a:ext uri="{FF2B5EF4-FFF2-40B4-BE49-F238E27FC236}">
                  <a16:creationId xmlns:a16="http://schemas.microsoft.com/office/drawing/2014/main" id="{C9D748AC-6728-914D-A0D6-D278750B23DE}"/>
                </a:ext>
              </a:extLst>
            </p:cNvPr>
            <p:cNvCxnSpPr/>
            <p:nvPr/>
          </p:nvCxnSpPr>
          <p:spPr>
            <a:xfrm flipV="1">
              <a:off x="2640902" y="32687599"/>
              <a:ext cx="284759" cy="474950"/>
            </a:xfrm>
            <a:prstGeom prst="straightConnector1">
              <a:avLst/>
            </a:prstGeom>
            <a:noFill/>
            <a:ln w="25400" cap="flat" cmpd="sng" algn="ctr">
              <a:solidFill>
                <a:sysClr val="window" lastClr="FFFFFF"/>
              </a:solidFill>
              <a:prstDash val="solid"/>
              <a:miter lim="800000"/>
              <a:tailEnd type="triangle" w="lg" len="lg"/>
            </a:ln>
            <a:effectLst/>
          </p:spPr>
        </p:cxnSp>
        <p:cxnSp>
          <p:nvCxnSpPr>
            <p:cNvPr id="20" name="Straight Connector 19">
              <a:extLst>
                <a:ext uri="{FF2B5EF4-FFF2-40B4-BE49-F238E27FC236}">
                  <a16:creationId xmlns:a16="http://schemas.microsoft.com/office/drawing/2014/main" id="{922BD6EB-E0FA-8F4E-8038-96E015C4E042}"/>
                </a:ext>
              </a:extLst>
            </p:cNvPr>
            <p:cNvCxnSpPr/>
            <p:nvPr/>
          </p:nvCxnSpPr>
          <p:spPr>
            <a:xfrm flipV="1">
              <a:off x="2990628" y="32526366"/>
              <a:ext cx="0" cy="182880"/>
            </a:xfrm>
            <a:prstGeom prst="line">
              <a:avLst/>
            </a:prstGeom>
            <a:noFill/>
            <a:ln w="6350" cap="flat" cmpd="sng" algn="ctr">
              <a:solidFill>
                <a:sysClr val="window" lastClr="FFFFFF"/>
              </a:solidFill>
              <a:prstDash val="solid"/>
              <a:miter lim="800000"/>
            </a:ln>
            <a:effectLst/>
          </p:spPr>
        </p:cxnSp>
        <p:cxnSp>
          <p:nvCxnSpPr>
            <p:cNvPr id="21" name="Straight Connector 20">
              <a:extLst>
                <a:ext uri="{FF2B5EF4-FFF2-40B4-BE49-F238E27FC236}">
                  <a16:creationId xmlns:a16="http://schemas.microsoft.com/office/drawing/2014/main" id="{6FBB4F7B-7E5F-8E41-B9CF-1198F7922194}"/>
                </a:ext>
              </a:extLst>
            </p:cNvPr>
            <p:cNvCxnSpPr/>
            <p:nvPr/>
          </p:nvCxnSpPr>
          <p:spPr>
            <a:xfrm rot="5400000" flipV="1">
              <a:off x="2990628" y="32526366"/>
              <a:ext cx="0" cy="182880"/>
            </a:xfrm>
            <a:prstGeom prst="line">
              <a:avLst/>
            </a:prstGeom>
            <a:noFill/>
            <a:ln w="6350" cap="flat" cmpd="sng" algn="ctr">
              <a:solidFill>
                <a:sysClr val="window" lastClr="FFFFFF"/>
              </a:solidFill>
              <a:prstDash val="solid"/>
              <a:miter lim="800000"/>
            </a:ln>
            <a:effectLst/>
          </p:spPr>
        </p:cxnSp>
      </p:grpSp>
    </p:spTree>
    <p:extLst>
      <p:ext uri="{BB962C8B-B14F-4D97-AF65-F5344CB8AC3E}">
        <p14:creationId xmlns:p14="http://schemas.microsoft.com/office/powerpoint/2010/main" val="193547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544" t="12964" b="15040"/>
          <a:stretch/>
        </p:blipFill>
        <p:spPr>
          <a:xfrm>
            <a:off x="0" y="0"/>
            <a:ext cx="12192000" cy="6858000"/>
          </a:xfrm>
          <a:prstGeom prst="rect">
            <a:avLst/>
          </a:prstGeom>
        </p:spPr>
      </p:pic>
      <p:sp>
        <p:nvSpPr>
          <p:cNvPr id="2" name="Title 1"/>
          <p:cNvSpPr>
            <a:spLocks noGrp="1"/>
          </p:cNvSpPr>
          <p:nvPr>
            <p:ph type="title"/>
          </p:nvPr>
        </p:nvSpPr>
        <p:spPr>
          <a:xfrm>
            <a:off x="838200" y="259804"/>
            <a:ext cx="10515600" cy="707771"/>
          </a:xfrm>
        </p:spPr>
        <p:txBody>
          <a:bodyPr>
            <a:normAutofit/>
          </a:bodyPr>
          <a:lstStyle/>
          <a:p>
            <a:r>
              <a:rPr lang="en-US" sz="2800" dirty="0">
                <a:solidFill>
                  <a:schemeClr val="bg1"/>
                </a:solidFill>
              </a:rPr>
              <a:t>Team, collaborators, and support</a:t>
            </a:r>
            <a:endParaRPr lang="en-US" sz="2800" i="1" dirty="0">
              <a:solidFill>
                <a:schemeClr val="bg1"/>
              </a:solidFill>
            </a:endParaRPr>
          </a:p>
        </p:txBody>
      </p:sp>
      <p:sp>
        <p:nvSpPr>
          <p:cNvPr id="13" name="Slide Number Placeholder 12"/>
          <p:cNvSpPr>
            <a:spLocks noGrp="1"/>
          </p:cNvSpPr>
          <p:nvPr>
            <p:ph type="sldNum" sz="quarter" idx="12"/>
          </p:nvPr>
        </p:nvSpPr>
        <p:spPr/>
        <p:txBody>
          <a:bodyPr/>
          <a:lstStyle/>
          <a:p>
            <a:fld id="{74BC992C-953C-4647-B542-2FBFE8FEE7EE}" type="slidenum">
              <a:rPr lang="en-US" smtClean="0">
                <a:solidFill>
                  <a:schemeClr val="bg1"/>
                </a:solidFill>
              </a:rPr>
              <a:t>2</a:t>
            </a:fld>
            <a:endParaRPr lang="en-US" dirty="0">
              <a:solidFill>
                <a:schemeClr val="bg1"/>
              </a:solidFill>
            </a:endParaRPr>
          </a:p>
        </p:txBody>
      </p:sp>
      <p:sp>
        <p:nvSpPr>
          <p:cNvPr id="4" name="TextBox 3"/>
          <p:cNvSpPr txBox="1"/>
          <p:nvPr/>
        </p:nvSpPr>
        <p:spPr>
          <a:xfrm>
            <a:off x="7106020" y="681631"/>
            <a:ext cx="4314130" cy="5632311"/>
          </a:xfrm>
          <a:prstGeom prst="rect">
            <a:avLst/>
          </a:prstGeom>
          <a:noFill/>
        </p:spPr>
        <p:txBody>
          <a:bodyPr wrap="none" rtlCol="0">
            <a:spAutoFit/>
          </a:bodyPr>
          <a:lstStyle/>
          <a:p>
            <a:r>
              <a:rPr lang="en-US" b="1" dirty="0">
                <a:solidFill>
                  <a:schemeClr val="bg1"/>
                </a:solidFill>
              </a:rPr>
              <a:t>Collaborators:</a:t>
            </a:r>
          </a:p>
          <a:p>
            <a:r>
              <a:rPr lang="en-US" dirty="0">
                <a:solidFill>
                  <a:schemeClr val="bg1"/>
                </a:solidFill>
              </a:rPr>
              <a:t>Olivier </a:t>
            </a:r>
            <a:r>
              <a:rPr lang="en-US" dirty="0" err="1">
                <a:solidFill>
                  <a:schemeClr val="bg1"/>
                </a:solidFill>
              </a:rPr>
              <a:t>Absil</a:t>
            </a:r>
            <a:r>
              <a:rPr lang="en-US" dirty="0">
                <a:solidFill>
                  <a:schemeClr val="bg1"/>
                </a:solidFill>
              </a:rPr>
              <a:t> (U. Liège) </a:t>
            </a:r>
          </a:p>
          <a:p>
            <a:r>
              <a:rPr lang="en-US" dirty="0">
                <a:solidFill>
                  <a:schemeClr val="bg1"/>
                </a:solidFill>
              </a:rPr>
              <a:t>Carlos Alvarez (W.M. Keck Observatory)</a:t>
            </a:r>
          </a:p>
          <a:p>
            <a:r>
              <a:rPr lang="en-US" dirty="0">
                <a:solidFill>
                  <a:schemeClr val="bg1"/>
                </a:solidFill>
              </a:rPr>
              <a:t>Michael Bottom (NASA/JPL)</a:t>
            </a:r>
          </a:p>
          <a:p>
            <a:r>
              <a:rPr lang="en-US" dirty="0" err="1">
                <a:solidFill>
                  <a:schemeClr val="bg1"/>
                </a:solidFill>
              </a:rPr>
              <a:t>Élodie</a:t>
            </a:r>
            <a:r>
              <a:rPr lang="en-US" dirty="0">
                <a:solidFill>
                  <a:schemeClr val="bg1"/>
                </a:solidFill>
              </a:rPr>
              <a:t> </a:t>
            </a:r>
            <a:r>
              <a:rPr lang="en-US" dirty="0" err="1">
                <a:solidFill>
                  <a:schemeClr val="bg1"/>
                </a:solidFill>
              </a:rPr>
              <a:t>Choquet</a:t>
            </a:r>
            <a:r>
              <a:rPr lang="en-US" dirty="0">
                <a:solidFill>
                  <a:schemeClr val="bg1"/>
                </a:solidFill>
              </a:rPr>
              <a:t> (NASA/JPL) </a:t>
            </a:r>
          </a:p>
          <a:p>
            <a:r>
              <a:rPr lang="en-US" dirty="0">
                <a:solidFill>
                  <a:schemeClr val="bg1"/>
                </a:solidFill>
              </a:rPr>
              <a:t>Valentin </a:t>
            </a:r>
            <a:r>
              <a:rPr lang="en-US" dirty="0" err="1">
                <a:solidFill>
                  <a:schemeClr val="bg1"/>
                </a:solidFill>
              </a:rPr>
              <a:t>Christiaens</a:t>
            </a:r>
            <a:r>
              <a:rPr lang="en-US" dirty="0">
                <a:solidFill>
                  <a:schemeClr val="bg1"/>
                </a:solidFill>
              </a:rPr>
              <a:t> (U. Chile/U. Liège)</a:t>
            </a:r>
          </a:p>
          <a:p>
            <a:r>
              <a:rPr lang="en-US" dirty="0">
                <a:solidFill>
                  <a:schemeClr val="bg1"/>
                </a:solidFill>
              </a:rPr>
              <a:t>Carlos Gomez Gonzalez (U. Liège)</a:t>
            </a:r>
          </a:p>
          <a:p>
            <a:r>
              <a:rPr lang="en-US" dirty="0">
                <a:solidFill>
                  <a:schemeClr val="bg1"/>
                </a:solidFill>
              </a:rPr>
              <a:t>Greta </a:t>
            </a:r>
            <a:r>
              <a:rPr lang="en-US" dirty="0" err="1">
                <a:solidFill>
                  <a:schemeClr val="bg1"/>
                </a:solidFill>
              </a:rPr>
              <a:t>Guidi</a:t>
            </a:r>
            <a:r>
              <a:rPr lang="en-US" dirty="0">
                <a:solidFill>
                  <a:schemeClr val="bg1"/>
                </a:solidFill>
              </a:rPr>
              <a:t> (INAF </a:t>
            </a:r>
            <a:r>
              <a:rPr lang="en-US" dirty="0" err="1">
                <a:solidFill>
                  <a:schemeClr val="bg1"/>
                </a:solidFill>
              </a:rPr>
              <a:t>Arcetri</a:t>
            </a:r>
            <a:r>
              <a:rPr lang="en-US" dirty="0">
                <a:solidFill>
                  <a:schemeClr val="bg1"/>
                </a:solidFill>
              </a:rPr>
              <a:t>)</a:t>
            </a:r>
          </a:p>
          <a:p>
            <a:r>
              <a:rPr lang="en-US" dirty="0">
                <a:solidFill>
                  <a:schemeClr val="bg1"/>
                </a:solidFill>
              </a:rPr>
              <a:t>Elsa </a:t>
            </a:r>
            <a:r>
              <a:rPr lang="en-US" dirty="0" err="1">
                <a:solidFill>
                  <a:schemeClr val="bg1"/>
                </a:solidFill>
              </a:rPr>
              <a:t>Huby</a:t>
            </a:r>
            <a:r>
              <a:rPr lang="en-US" dirty="0">
                <a:solidFill>
                  <a:schemeClr val="bg1"/>
                </a:solidFill>
              </a:rPr>
              <a:t> (U. Liège)</a:t>
            </a:r>
          </a:p>
          <a:p>
            <a:r>
              <a:rPr lang="en-US" dirty="0">
                <a:solidFill>
                  <a:schemeClr val="bg1"/>
                </a:solidFill>
              </a:rPr>
              <a:t>Rebecca Jensen-Clem (UC Berkeley)</a:t>
            </a:r>
          </a:p>
          <a:p>
            <a:r>
              <a:rPr lang="en-US" dirty="0">
                <a:solidFill>
                  <a:schemeClr val="bg1"/>
                </a:solidFill>
              </a:rPr>
              <a:t>Joel Kastner (RIT) </a:t>
            </a:r>
          </a:p>
          <a:p>
            <a:r>
              <a:rPr lang="en-US" dirty="0">
                <a:solidFill>
                  <a:schemeClr val="bg1"/>
                </a:solidFill>
              </a:rPr>
              <a:t>Dimitri </a:t>
            </a:r>
            <a:r>
              <a:rPr lang="en-US" dirty="0" err="1">
                <a:solidFill>
                  <a:schemeClr val="bg1"/>
                </a:solidFill>
              </a:rPr>
              <a:t>Mawet</a:t>
            </a:r>
            <a:r>
              <a:rPr lang="en-US" dirty="0">
                <a:solidFill>
                  <a:schemeClr val="bg1"/>
                </a:solidFill>
              </a:rPr>
              <a:t> (Caltech)</a:t>
            </a:r>
          </a:p>
          <a:p>
            <a:r>
              <a:rPr lang="en-US" dirty="0">
                <a:solidFill>
                  <a:schemeClr val="bg1"/>
                </a:solidFill>
              </a:rPr>
              <a:t>Tiffany </a:t>
            </a:r>
            <a:r>
              <a:rPr lang="en-US" dirty="0" err="1">
                <a:solidFill>
                  <a:schemeClr val="bg1"/>
                </a:solidFill>
              </a:rPr>
              <a:t>Meshkat</a:t>
            </a:r>
            <a:r>
              <a:rPr lang="en-US" dirty="0">
                <a:solidFill>
                  <a:schemeClr val="bg1"/>
                </a:solidFill>
              </a:rPr>
              <a:t> (Caltech/IPAC)</a:t>
            </a:r>
          </a:p>
          <a:p>
            <a:r>
              <a:rPr lang="en-US" dirty="0">
                <a:solidFill>
                  <a:schemeClr val="bg1"/>
                </a:solidFill>
              </a:rPr>
              <a:t>Henry Ngo (NRC-Herzberg)</a:t>
            </a:r>
          </a:p>
          <a:p>
            <a:r>
              <a:rPr lang="en-US" dirty="0">
                <a:solidFill>
                  <a:schemeClr val="bg1"/>
                </a:solidFill>
              </a:rPr>
              <a:t>Maddalena </a:t>
            </a:r>
            <a:r>
              <a:rPr lang="en-US" dirty="0" err="1">
                <a:solidFill>
                  <a:schemeClr val="bg1"/>
                </a:solidFill>
              </a:rPr>
              <a:t>Reggiani</a:t>
            </a:r>
            <a:r>
              <a:rPr lang="en-US" dirty="0">
                <a:solidFill>
                  <a:schemeClr val="bg1"/>
                </a:solidFill>
              </a:rPr>
              <a:t> (U. Liège)</a:t>
            </a:r>
          </a:p>
          <a:p>
            <a:r>
              <a:rPr lang="en-US" dirty="0">
                <a:solidFill>
                  <a:schemeClr val="bg1"/>
                </a:solidFill>
              </a:rPr>
              <a:t>A J Eldorado Riggs (NASA/JPL)</a:t>
            </a:r>
          </a:p>
          <a:p>
            <a:r>
              <a:rPr lang="en-US" dirty="0">
                <a:solidFill>
                  <a:schemeClr val="bg1"/>
                </a:solidFill>
              </a:rPr>
              <a:t>Eugene </a:t>
            </a:r>
            <a:r>
              <a:rPr lang="en-US" dirty="0" err="1">
                <a:solidFill>
                  <a:schemeClr val="bg1"/>
                </a:solidFill>
              </a:rPr>
              <a:t>Serabyn</a:t>
            </a:r>
            <a:r>
              <a:rPr lang="en-US" dirty="0">
                <a:solidFill>
                  <a:schemeClr val="bg1"/>
                </a:solidFill>
              </a:rPr>
              <a:t> (NASA/JPL)</a:t>
            </a:r>
          </a:p>
          <a:p>
            <a:r>
              <a:rPr lang="en-US" dirty="0">
                <a:solidFill>
                  <a:schemeClr val="bg1"/>
                </a:solidFill>
              </a:rPr>
              <a:t>Jonathan Williams (</a:t>
            </a:r>
            <a:r>
              <a:rPr lang="en-US" dirty="0" err="1">
                <a:solidFill>
                  <a:schemeClr val="bg1"/>
                </a:solidFill>
              </a:rPr>
              <a:t>IfA</a:t>
            </a:r>
            <a:r>
              <a:rPr lang="en-US" dirty="0">
                <a:solidFill>
                  <a:schemeClr val="bg1"/>
                </a:solidFill>
              </a:rPr>
              <a:t>, U. Hawaii)</a:t>
            </a:r>
          </a:p>
          <a:p>
            <a:r>
              <a:rPr lang="en-US" dirty="0" err="1">
                <a:solidFill>
                  <a:schemeClr val="bg1"/>
                </a:solidFill>
              </a:rPr>
              <a:t>Zhaohuan</a:t>
            </a:r>
            <a:r>
              <a:rPr lang="en-US" dirty="0">
                <a:solidFill>
                  <a:schemeClr val="bg1"/>
                </a:solidFill>
              </a:rPr>
              <a:t> Zhu (UNLV)</a:t>
            </a:r>
          </a:p>
          <a:p>
            <a:endParaRPr lang="en-US" dirty="0">
              <a:solidFill>
                <a:schemeClr val="bg1"/>
              </a:solidFill>
            </a:endParaRPr>
          </a:p>
        </p:txBody>
      </p:sp>
      <p:sp>
        <p:nvSpPr>
          <p:cNvPr id="29" name="TextBox 28"/>
          <p:cNvSpPr txBox="1"/>
          <p:nvPr/>
        </p:nvSpPr>
        <p:spPr>
          <a:xfrm>
            <a:off x="1203060" y="1194614"/>
            <a:ext cx="4532266" cy="3139321"/>
          </a:xfrm>
          <a:prstGeom prst="rect">
            <a:avLst/>
          </a:prstGeom>
          <a:noFill/>
        </p:spPr>
        <p:txBody>
          <a:bodyPr wrap="none" rtlCol="0">
            <a:spAutoFit/>
          </a:bodyPr>
          <a:lstStyle/>
          <a:p>
            <a:r>
              <a:rPr lang="en-US" b="1" dirty="0">
                <a:solidFill>
                  <a:schemeClr val="bg1"/>
                </a:solidFill>
              </a:rPr>
              <a:t>Students: </a:t>
            </a:r>
          </a:p>
          <a:p>
            <a:r>
              <a:rPr lang="en-US" dirty="0">
                <a:solidFill>
                  <a:schemeClr val="bg1"/>
                </a:solidFill>
              </a:rPr>
              <a:t>Nicole Wallack (Caltech)</a:t>
            </a:r>
          </a:p>
          <a:p>
            <a:r>
              <a:rPr lang="en-US" dirty="0" err="1">
                <a:solidFill>
                  <a:schemeClr val="bg1"/>
                </a:solidFill>
              </a:rPr>
              <a:t>Wenhao</a:t>
            </a:r>
            <a:r>
              <a:rPr lang="en-US" dirty="0">
                <a:solidFill>
                  <a:schemeClr val="bg1"/>
                </a:solidFill>
              </a:rPr>
              <a:t> Xuan (Pomona College)</a:t>
            </a:r>
          </a:p>
          <a:p>
            <a:r>
              <a:rPr lang="en-US" dirty="0">
                <a:solidFill>
                  <a:schemeClr val="bg1"/>
                </a:solidFill>
              </a:rPr>
              <a:t>Therese Cook (PHS / UCLA)</a:t>
            </a:r>
          </a:p>
          <a:p>
            <a:r>
              <a:rPr lang="en-US" dirty="0">
                <a:solidFill>
                  <a:schemeClr val="bg1"/>
                </a:solidFill>
              </a:rPr>
              <a:t>Zoe </a:t>
            </a:r>
            <a:r>
              <a:rPr lang="en-US" dirty="0" err="1">
                <a:solidFill>
                  <a:schemeClr val="bg1"/>
                </a:solidFill>
              </a:rPr>
              <a:t>Zawol</a:t>
            </a:r>
            <a:r>
              <a:rPr lang="en-US" dirty="0">
                <a:solidFill>
                  <a:schemeClr val="bg1"/>
                </a:solidFill>
              </a:rPr>
              <a:t> (PHS / UC Berkeley)</a:t>
            </a:r>
          </a:p>
          <a:p>
            <a:endParaRPr lang="en-US" dirty="0">
              <a:solidFill>
                <a:schemeClr val="bg1"/>
              </a:solidFill>
            </a:endParaRPr>
          </a:p>
          <a:p>
            <a:r>
              <a:rPr lang="en-US" b="1" dirty="0">
                <a:solidFill>
                  <a:schemeClr val="bg1"/>
                </a:solidFill>
              </a:rPr>
              <a:t>Support:</a:t>
            </a:r>
          </a:p>
          <a:p>
            <a:r>
              <a:rPr lang="en-US" dirty="0">
                <a:solidFill>
                  <a:schemeClr val="bg1"/>
                </a:solidFill>
              </a:rPr>
              <a:t>NSF Astronomy &amp; Astrophysics Fellowship</a:t>
            </a:r>
          </a:p>
          <a:p>
            <a:r>
              <a:rPr lang="en-US" dirty="0">
                <a:solidFill>
                  <a:schemeClr val="bg1"/>
                </a:solidFill>
              </a:rPr>
              <a:t>W.M. Keck Foundation </a:t>
            </a:r>
          </a:p>
          <a:p>
            <a:r>
              <a:rPr lang="en-US" dirty="0">
                <a:solidFill>
                  <a:schemeClr val="bg1"/>
                </a:solidFill>
              </a:rPr>
              <a:t>California Institute of Technology</a:t>
            </a:r>
          </a:p>
          <a:p>
            <a:r>
              <a:rPr lang="en-US" dirty="0">
                <a:solidFill>
                  <a:schemeClr val="bg1"/>
                </a:solidFill>
              </a:rPr>
              <a:t>European Research Council (ERC) </a:t>
            </a:r>
          </a:p>
        </p:txBody>
      </p:sp>
      <p:sp>
        <p:nvSpPr>
          <p:cNvPr id="8" name="Rectangle 7"/>
          <p:cNvSpPr/>
          <p:nvPr/>
        </p:nvSpPr>
        <p:spPr>
          <a:xfrm>
            <a:off x="1067393" y="6444476"/>
            <a:ext cx="3731663" cy="276999"/>
          </a:xfrm>
          <a:prstGeom prst="rect">
            <a:avLst/>
          </a:prstGeom>
        </p:spPr>
        <p:txBody>
          <a:bodyPr wrap="none">
            <a:spAutoFit/>
          </a:bodyPr>
          <a:lstStyle/>
          <a:p>
            <a:r>
              <a:rPr lang="en-US" sz="1200" dirty="0">
                <a:solidFill>
                  <a:schemeClr val="bg1"/>
                </a:solidFill>
              </a:rPr>
              <a:t>Image credit: Rick Peterson/W.M. Keck Observatory</a:t>
            </a:r>
          </a:p>
        </p:txBody>
      </p:sp>
    </p:spTree>
    <p:extLst>
      <p:ext uri="{BB962C8B-B14F-4D97-AF65-F5344CB8AC3E}">
        <p14:creationId xmlns:p14="http://schemas.microsoft.com/office/powerpoint/2010/main" val="237054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rmAutofit/>
          </a:bodyPr>
          <a:lstStyle/>
          <a:p>
            <a:r>
              <a:rPr lang="en-US" sz="2800" dirty="0">
                <a:solidFill>
                  <a:schemeClr val="bg1"/>
                </a:solidFill>
              </a:rPr>
              <a:t>Protoplanetary disks in the eyes of ALMA (mm continuum)</a:t>
            </a:r>
          </a:p>
        </p:txBody>
      </p:sp>
      <p:sp>
        <p:nvSpPr>
          <p:cNvPr id="13" name="Slide Number Placeholder 12"/>
          <p:cNvSpPr>
            <a:spLocks noGrp="1"/>
          </p:cNvSpPr>
          <p:nvPr>
            <p:ph type="sldNum" sz="quarter" idx="12"/>
          </p:nvPr>
        </p:nvSpPr>
        <p:spPr/>
        <p:txBody>
          <a:bodyPr/>
          <a:lstStyle/>
          <a:p>
            <a:fld id="{74BC992C-953C-4647-B542-2FBFE8FEE7EE}" type="slidenum">
              <a:rPr lang="en-US" smtClean="0"/>
              <a:t>3</a:t>
            </a:fld>
            <a:endParaRPr lang="en-US" dirty="0"/>
          </a:p>
        </p:txBody>
      </p:sp>
      <p:pic>
        <p:nvPicPr>
          <p:cNvPr id="4" name="Picture 3">
            <a:extLst>
              <a:ext uri="{FF2B5EF4-FFF2-40B4-BE49-F238E27FC236}">
                <a16:creationId xmlns:a16="http://schemas.microsoft.com/office/drawing/2014/main" id="{7069339D-39B5-774A-B5C9-BC1FC77FDCD4}"/>
              </a:ext>
            </a:extLst>
          </p:cNvPr>
          <p:cNvPicPr>
            <a:picLocks noChangeAspect="1"/>
          </p:cNvPicPr>
          <p:nvPr/>
        </p:nvPicPr>
        <p:blipFill>
          <a:blip r:embed="rId3"/>
          <a:stretch>
            <a:fillRect/>
          </a:stretch>
        </p:blipFill>
        <p:spPr>
          <a:xfrm>
            <a:off x="4642230" y="3702128"/>
            <a:ext cx="2743200" cy="2743200"/>
          </a:xfrm>
          <a:prstGeom prst="rect">
            <a:avLst/>
          </a:prstGeom>
        </p:spPr>
      </p:pic>
      <p:pic>
        <p:nvPicPr>
          <p:cNvPr id="8" name="Picture 7">
            <a:extLst>
              <a:ext uri="{FF2B5EF4-FFF2-40B4-BE49-F238E27FC236}">
                <a16:creationId xmlns:a16="http://schemas.microsoft.com/office/drawing/2014/main" id="{25237AA9-9B99-2745-812F-E81C5CC7341A}"/>
              </a:ext>
            </a:extLst>
          </p:cNvPr>
          <p:cNvPicPr>
            <a:picLocks noChangeAspect="1"/>
          </p:cNvPicPr>
          <p:nvPr/>
        </p:nvPicPr>
        <p:blipFill>
          <a:blip r:embed="rId4"/>
          <a:stretch>
            <a:fillRect/>
          </a:stretch>
        </p:blipFill>
        <p:spPr>
          <a:xfrm>
            <a:off x="877051" y="3244928"/>
            <a:ext cx="3657600" cy="3657600"/>
          </a:xfrm>
          <a:prstGeom prst="rect">
            <a:avLst/>
          </a:prstGeom>
        </p:spPr>
      </p:pic>
      <p:pic>
        <p:nvPicPr>
          <p:cNvPr id="10" name="Picture 9">
            <a:extLst>
              <a:ext uri="{FF2B5EF4-FFF2-40B4-BE49-F238E27FC236}">
                <a16:creationId xmlns:a16="http://schemas.microsoft.com/office/drawing/2014/main" id="{246FCC43-25EB-BF48-947C-FE435B05755E}"/>
              </a:ext>
            </a:extLst>
          </p:cNvPr>
          <p:cNvPicPr>
            <a:picLocks noChangeAspect="1"/>
          </p:cNvPicPr>
          <p:nvPr/>
        </p:nvPicPr>
        <p:blipFill>
          <a:blip r:embed="rId5"/>
          <a:stretch>
            <a:fillRect/>
          </a:stretch>
        </p:blipFill>
        <p:spPr>
          <a:xfrm>
            <a:off x="7493009" y="3702128"/>
            <a:ext cx="2743200" cy="2743200"/>
          </a:xfrm>
          <a:prstGeom prst="rect">
            <a:avLst/>
          </a:prstGeom>
        </p:spPr>
      </p:pic>
      <p:pic>
        <p:nvPicPr>
          <p:cNvPr id="12" name="Picture 11">
            <a:extLst>
              <a:ext uri="{FF2B5EF4-FFF2-40B4-BE49-F238E27FC236}">
                <a16:creationId xmlns:a16="http://schemas.microsoft.com/office/drawing/2014/main" id="{2E4482C9-9B9A-C64F-8832-1ACCDB72C2CB}"/>
              </a:ext>
            </a:extLst>
          </p:cNvPr>
          <p:cNvPicPr>
            <a:picLocks noChangeAspect="1"/>
          </p:cNvPicPr>
          <p:nvPr/>
        </p:nvPicPr>
        <p:blipFill>
          <a:blip r:embed="rId6"/>
          <a:stretch>
            <a:fillRect/>
          </a:stretch>
        </p:blipFill>
        <p:spPr>
          <a:xfrm>
            <a:off x="9212054" y="856425"/>
            <a:ext cx="2766647" cy="2743200"/>
          </a:xfrm>
          <a:prstGeom prst="rect">
            <a:avLst/>
          </a:prstGeom>
          <a:ln>
            <a:noFill/>
          </a:ln>
          <a:effectLst>
            <a:softEdge rad="112500"/>
          </a:effectLst>
        </p:spPr>
      </p:pic>
      <p:pic>
        <p:nvPicPr>
          <p:cNvPr id="15" name="Picture 14">
            <a:extLst>
              <a:ext uri="{FF2B5EF4-FFF2-40B4-BE49-F238E27FC236}">
                <a16:creationId xmlns:a16="http://schemas.microsoft.com/office/drawing/2014/main" id="{5E44D5DB-C714-0B4E-AB52-1E6908E9BD68}"/>
              </a:ext>
            </a:extLst>
          </p:cNvPr>
          <p:cNvPicPr>
            <a:picLocks noChangeAspect="1"/>
          </p:cNvPicPr>
          <p:nvPr/>
        </p:nvPicPr>
        <p:blipFill>
          <a:blip r:embed="rId7"/>
          <a:stretch>
            <a:fillRect/>
          </a:stretch>
        </p:blipFill>
        <p:spPr>
          <a:xfrm>
            <a:off x="3468196" y="1075141"/>
            <a:ext cx="2305768" cy="2305768"/>
          </a:xfrm>
          <a:prstGeom prst="rect">
            <a:avLst/>
          </a:prstGeom>
        </p:spPr>
      </p:pic>
      <p:pic>
        <p:nvPicPr>
          <p:cNvPr id="17" name="Picture 16">
            <a:extLst>
              <a:ext uri="{FF2B5EF4-FFF2-40B4-BE49-F238E27FC236}">
                <a16:creationId xmlns:a16="http://schemas.microsoft.com/office/drawing/2014/main" id="{1299886D-CF62-544B-B898-35247A18690D}"/>
              </a:ext>
            </a:extLst>
          </p:cNvPr>
          <p:cNvPicPr>
            <a:picLocks noChangeAspect="1"/>
          </p:cNvPicPr>
          <p:nvPr/>
        </p:nvPicPr>
        <p:blipFill>
          <a:blip r:embed="rId8"/>
          <a:stretch>
            <a:fillRect/>
          </a:stretch>
        </p:blipFill>
        <p:spPr>
          <a:xfrm>
            <a:off x="326751" y="831025"/>
            <a:ext cx="2794000" cy="2794000"/>
          </a:xfrm>
          <a:prstGeom prst="rect">
            <a:avLst/>
          </a:prstGeom>
        </p:spPr>
      </p:pic>
      <p:pic>
        <p:nvPicPr>
          <p:cNvPr id="19" name="Picture 18">
            <a:extLst>
              <a:ext uri="{FF2B5EF4-FFF2-40B4-BE49-F238E27FC236}">
                <a16:creationId xmlns:a16="http://schemas.microsoft.com/office/drawing/2014/main" id="{32FC8A91-FD31-714C-ABC3-B3CE059931DE}"/>
              </a:ext>
            </a:extLst>
          </p:cNvPr>
          <p:cNvPicPr>
            <a:picLocks noChangeAspect="1"/>
          </p:cNvPicPr>
          <p:nvPr/>
        </p:nvPicPr>
        <p:blipFill>
          <a:blip r:embed="rId9"/>
          <a:stretch>
            <a:fillRect/>
          </a:stretch>
        </p:blipFill>
        <p:spPr>
          <a:xfrm>
            <a:off x="6121409" y="856425"/>
            <a:ext cx="2743200" cy="2743200"/>
          </a:xfrm>
          <a:prstGeom prst="rect">
            <a:avLst/>
          </a:prstGeom>
        </p:spPr>
      </p:pic>
      <p:sp>
        <p:nvSpPr>
          <p:cNvPr id="20" name="TextBox 19">
            <a:extLst>
              <a:ext uri="{FF2B5EF4-FFF2-40B4-BE49-F238E27FC236}">
                <a16:creationId xmlns:a16="http://schemas.microsoft.com/office/drawing/2014/main" id="{E08C50CD-6CC6-304B-9B55-7F89D04FD4D9}"/>
              </a:ext>
            </a:extLst>
          </p:cNvPr>
          <p:cNvSpPr txBox="1"/>
          <p:nvPr/>
        </p:nvSpPr>
        <p:spPr>
          <a:xfrm>
            <a:off x="228578" y="3230293"/>
            <a:ext cx="902939" cy="369332"/>
          </a:xfrm>
          <a:prstGeom prst="rect">
            <a:avLst/>
          </a:prstGeom>
          <a:noFill/>
        </p:spPr>
        <p:txBody>
          <a:bodyPr wrap="none" rtlCol="0">
            <a:spAutoFit/>
          </a:bodyPr>
          <a:lstStyle/>
          <a:p>
            <a:r>
              <a:rPr lang="en-US" dirty="0">
                <a:solidFill>
                  <a:schemeClr val="bg1"/>
                </a:solidFill>
              </a:rPr>
              <a:t>HL Tau</a:t>
            </a:r>
          </a:p>
        </p:txBody>
      </p:sp>
      <p:sp>
        <p:nvSpPr>
          <p:cNvPr id="21" name="TextBox 20">
            <a:extLst>
              <a:ext uri="{FF2B5EF4-FFF2-40B4-BE49-F238E27FC236}">
                <a16:creationId xmlns:a16="http://schemas.microsoft.com/office/drawing/2014/main" id="{B77C1EA5-7CDE-2F41-B179-3719BAD8125B}"/>
              </a:ext>
            </a:extLst>
          </p:cNvPr>
          <p:cNvSpPr txBox="1"/>
          <p:nvPr/>
        </p:nvSpPr>
        <p:spPr>
          <a:xfrm>
            <a:off x="1047925" y="5933834"/>
            <a:ext cx="1351652" cy="369332"/>
          </a:xfrm>
          <a:prstGeom prst="rect">
            <a:avLst/>
          </a:prstGeom>
          <a:noFill/>
        </p:spPr>
        <p:txBody>
          <a:bodyPr wrap="none" rtlCol="0">
            <a:spAutoFit/>
          </a:bodyPr>
          <a:lstStyle/>
          <a:p>
            <a:r>
              <a:rPr lang="en-US" dirty="0">
                <a:solidFill>
                  <a:schemeClr val="bg1"/>
                </a:solidFill>
              </a:rPr>
              <a:t>HD 163296</a:t>
            </a:r>
          </a:p>
        </p:txBody>
      </p:sp>
      <p:sp>
        <p:nvSpPr>
          <p:cNvPr id="22" name="TextBox 21">
            <a:extLst>
              <a:ext uri="{FF2B5EF4-FFF2-40B4-BE49-F238E27FC236}">
                <a16:creationId xmlns:a16="http://schemas.microsoft.com/office/drawing/2014/main" id="{FC6DE0A2-FEA4-0248-A793-80CD9CF3DBD5}"/>
              </a:ext>
            </a:extLst>
          </p:cNvPr>
          <p:cNvSpPr txBox="1"/>
          <p:nvPr/>
        </p:nvSpPr>
        <p:spPr>
          <a:xfrm>
            <a:off x="3120751" y="3230450"/>
            <a:ext cx="1210588" cy="369332"/>
          </a:xfrm>
          <a:prstGeom prst="rect">
            <a:avLst/>
          </a:prstGeom>
          <a:noFill/>
        </p:spPr>
        <p:txBody>
          <a:bodyPr wrap="none" rtlCol="0">
            <a:spAutoFit/>
          </a:bodyPr>
          <a:lstStyle/>
          <a:p>
            <a:r>
              <a:rPr lang="en-US" dirty="0">
                <a:solidFill>
                  <a:schemeClr val="bg1"/>
                </a:solidFill>
              </a:rPr>
              <a:t>Elias 2-24</a:t>
            </a:r>
          </a:p>
        </p:txBody>
      </p:sp>
      <p:sp>
        <p:nvSpPr>
          <p:cNvPr id="23" name="TextBox 22">
            <a:extLst>
              <a:ext uri="{FF2B5EF4-FFF2-40B4-BE49-F238E27FC236}">
                <a16:creationId xmlns:a16="http://schemas.microsoft.com/office/drawing/2014/main" id="{3903B3FA-7CAF-784A-B4E2-57B85F32A0B5}"/>
              </a:ext>
            </a:extLst>
          </p:cNvPr>
          <p:cNvSpPr txBox="1"/>
          <p:nvPr/>
        </p:nvSpPr>
        <p:spPr>
          <a:xfrm>
            <a:off x="4705525" y="5933834"/>
            <a:ext cx="1223412" cy="369332"/>
          </a:xfrm>
          <a:prstGeom prst="rect">
            <a:avLst/>
          </a:prstGeom>
          <a:noFill/>
        </p:spPr>
        <p:txBody>
          <a:bodyPr wrap="none" rtlCol="0">
            <a:spAutoFit/>
          </a:bodyPr>
          <a:lstStyle/>
          <a:p>
            <a:r>
              <a:rPr lang="en-US" dirty="0">
                <a:solidFill>
                  <a:schemeClr val="bg1"/>
                </a:solidFill>
              </a:rPr>
              <a:t>V1247 Ori</a:t>
            </a:r>
          </a:p>
        </p:txBody>
      </p:sp>
      <p:sp>
        <p:nvSpPr>
          <p:cNvPr id="24" name="TextBox 23">
            <a:extLst>
              <a:ext uri="{FF2B5EF4-FFF2-40B4-BE49-F238E27FC236}">
                <a16:creationId xmlns:a16="http://schemas.microsoft.com/office/drawing/2014/main" id="{29F532B2-26F9-6042-A50D-CF038239D8C9}"/>
              </a:ext>
            </a:extLst>
          </p:cNvPr>
          <p:cNvSpPr txBox="1"/>
          <p:nvPr/>
        </p:nvSpPr>
        <p:spPr>
          <a:xfrm>
            <a:off x="6108585" y="3230293"/>
            <a:ext cx="941283" cy="369332"/>
          </a:xfrm>
          <a:prstGeom prst="rect">
            <a:avLst/>
          </a:prstGeom>
          <a:noFill/>
        </p:spPr>
        <p:txBody>
          <a:bodyPr wrap="none" rtlCol="0">
            <a:spAutoFit/>
          </a:bodyPr>
          <a:lstStyle/>
          <a:p>
            <a:r>
              <a:rPr lang="en-US" dirty="0">
                <a:solidFill>
                  <a:schemeClr val="bg1"/>
                </a:solidFill>
              </a:rPr>
              <a:t>AS 209</a:t>
            </a:r>
          </a:p>
        </p:txBody>
      </p:sp>
      <p:sp>
        <p:nvSpPr>
          <p:cNvPr id="25" name="TextBox 24">
            <a:extLst>
              <a:ext uri="{FF2B5EF4-FFF2-40B4-BE49-F238E27FC236}">
                <a16:creationId xmlns:a16="http://schemas.microsoft.com/office/drawing/2014/main" id="{6F70FC71-F7E2-474F-A1E0-9391C41E910C}"/>
              </a:ext>
            </a:extLst>
          </p:cNvPr>
          <p:cNvSpPr txBox="1"/>
          <p:nvPr/>
        </p:nvSpPr>
        <p:spPr>
          <a:xfrm>
            <a:off x="7676450" y="5939036"/>
            <a:ext cx="1351652" cy="369332"/>
          </a:xfrm>
          <a:prstGeom prst="rect">
            <a:avLst/>
          </a:prstGeom>
          <a:noFill/>
        </p:spPr>
        <p:txBody>
          <a:bodyPr wrap="none" rtlCol="0">
            <a:spAutoFit/>
          </a:bodyPr>
          <a:lstStyle/>
          <a:p>
            <a:r>
              <a:rPr lang="en-US" dirty="0">
                <a:solidFill>
                  <a:schemeClr val="bg1"/>
                </a:solidFill>
              </a:rPr>
              <a:t>HD 169142</a:t>
            </a:r>
          </a:p>
        </p:txBody>
      </p:sp>
      <p:sp>
        <p:nvSpPr>
          <p:cNvPr id="26" name="TextBox 25">
            <a:extLst>
              <a:ext uri="{FF2B5EF4-FFF2-40B4-BE49-F238E27FC236}">
                <a16:creationId xmlns:a16="http://schemas.microsoft.com/office/drawing/2014/main" id="{21B8A99B-5789-1446-B52A-294515EB790B}"/>
              </a:ext>
            </a:extLst>
          </p:cNvPr>
          <p:cNvSpPr txBox="1"/>
          <p:nvPr/>
        </p:nvSpPr>
        <p:spPr>
          <a:xfrm>
            <a:off x="8884557" y="3230293"/>
            <a:ext cx="1018227" cy="369332"/>
          </a:xfrm>
          <a:prstGeom prst="rect">
            <a:avLst/>
          </a:prstGeom>
          <a:noFill/>
        </p:spPr>
        <p:txBody>
          <a:bodyPr wrap="none" rtlCol="0">
            <a:spAutoFit/>
          </a:bodyPr>
          <a:lstStyle/>
          <a:p>
            <a:r>
              <a:rPr lang="en-US" dirty="0">
                <a:solidFill>
                  <a:schemeClr val="bg1"/>
                </a:solidFill>
              </a:rPr>
              <a:t>TW </a:t>
            </a:r>
            <a:r>
              <a:rPr lang="en-US" dirty="0" err="1">
                <a:solidFill>
                  <a:schemeClr val="bg1"/>
                </a:solidFill>
              </a:rPr>
              <a:t>Hya</a:t>
            </a:r>
            <a:endParaRPr lang="en-US" dirty="0">
              <a:solidFill>
                <a:schemeClr val="bg1"/>
              </a:solidFill>
            </a:endParaRPr>
          </a:p>
        </p:txBody>
      </p:sp>
    </p:spTree>
    <p:extLst>
      <p:ext uri="{BB962C8B-B14F-4D97-AF65-F5344CB8AC3E}">
        <p14:creationId xmlns:p14="http://schemas.microsoft.com/office/powerpoint/2010/main" val="406075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Autofit/>
          </a:bodyPr>
          <a:lstStyle/>
          <a:p>
            <a:r>
              <a:rPr lang="en-US" sz="2800" dirty="0"/>
              <a:t>Protoplanetary disks from SPHERE (polarized scattered light) </a:t>
            </a:r>
          </a:p>
        </p:txBody>
      </p:sp>
      <p:sp>
        <p:nvSpPr>
          <p:cNvPr id="13" name="Slide Number Placeholder 12"/>
          <p:cNvSpPr>
            <a:spLocks noGrp="1"/>
          </p:cNvSpPr>
          <p:nvPr>
            <p:ph type="sldNum" sz="quarter" idx="12"/>
          </p:nvPr>
        </p:nvSpPr>
        <p:spPr/>
        <p:txBody>
          <a:bodyPr/>
          <a:lstStyle/>
          <a:p>
            <a:fld id="{74BC992C-953C-4647-B542-2FBFE8FEE7EE}" type="slidenum">
              <a:rPr lang="en-US" smtClean="0"/>
              <a:t>4</a:t>
            </a:fld>
            <a:endParaRPr lang="en-US" dirty="0"/>
          </a:p>
        </p:txBody>
      </p:sp>
      <p:pic>
        <p:nvPicPr>
          <p:cNvPr id="5" name="Picture 4">
            <a:extLst>
              <a:ext uri="{FF2B5EF4-FFF2-40B4-BE49-F238E27FC236}">
                <a16:creationId xmlns:a16="http://schemas.microsoft.com/office/drawing/2014/main" id="{D4F02BA6-EC63-434B-84D0-AAB11313D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84" y="838199"/>
            <a:ext cx="10418233" cy="5846821"/>
          </a:xfrm>
          <a:prstGeom prst="rect">
            <a:avLst/>
          </a:prstGeom>
        </p:spPr>
      </p:pic>
      <p:sp>
        <p:nvSpPr>
          <p:cNvPr id="6" name="TextBox 5">
            <a:extLst>
              <a:ext uri="{FF2B5EF4-FFF2-40B4-BE49-F238E27FC236}">
                <a16:creationId xmlns:a16="http://schemas.microsoft.com/office/drawing/2014/main" id="{D7C59556-233E-7549-8D29-CE952F14CEE7}"/>
              </a:ext>
            </a:extLst>
          </p:cNvPr>
          <p:cNvSpPr txBox="1"/>
          <p:nvPr/>
        </p:nvSpPr>
        <p:spPr>
          <a:xfrm>
            <a:off x="59267" y="6454802"/>
            <a:ext cx="1524776" cy="369332"/>
          </a:xfrm>
          <a:prstGeom prst="rect">
            <a:avLst/>
          </a:prstGeom>
          <a:noFill/>
        </p:spPr>
        <p:txBody>
          <a:bodyPr wrap="none" rtlCol="0">
            <a:spAutoFit/>
          </a:bodyPr>
          <a:lstStyle/>
          <a:p>
            <a:r>
              <a:rPr lang="en-US" dirty="0" err="1"/>
              <a:t>Garufi</a:t>
            </a:r>
            <a:r>
              <a:rPr lang="en-US" dirty="0"/>
              <a:t>+ 2017</a:t>
            </a:r>
          </a:p>
        </p:txBody>
      </p:sp>
    </p:spTree>
    <p:extLst>
      <p:ext uri="{BB962C8B-B14F-4D97-AF65-F5344CB8AC3E}">
        <p14:creationId xmlns:p14="http://schemas.microsoft.com/office/powerpoint/2010/main" val="79831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Autofit/>
          </a:bodyPr>
          <a:lstStyle/>
          <a:p>
            <a:r>
              <a:rPr lang="en-US" sz="2800" dirty="0"/>
              <a:t>Potential origins of cavities and gaps</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5</a:t>
            </a:fld>
            <a:endParaRPr lang="en-US" dirty="0"/>
          </a:p>
        </p:txBody>
      </p:sp>
      <p:pic>
        <p:nvPicPr>
          <p:cNvPr id="9" name="Picture 8">
            <a:extLst>
              <a:ext uri="{FF2B5EF4-FFF2-40B4-BE49-F238E27FC236}">
                <a16:creationId xmlns:a16="http://schemas.microsoft.com/office/drawing/2014/main" id="{77F5A473-3ACB-2648-B52E-CBF1AC297738}"/>
              </a:ext>
            </a:extLst>
          </p:cNvPr>
          <p:cNvPicPr>
            <a:picLocks noChangeAspect="1"/>
          </p:cNvPicPr>
          <p:nvPr/>
        </p:nvPicPr>
        <p:blipFill rotWithShape="1">
          <a:blip r:embed="rId3"/>
          <a:srcRect l="28674" t="9383" r="38649" b="23476"/>
          <a:stretch/>
        </p:blipFill>
        <p:spPr>
          <a:xfrm>
            <a:off x="1864932" y="1642992"/>
            <a:ext cx="2487022" cy="3618087"/>
          </a:xfrm>
          <a:prstGeom prst="rect">
            <a:avLst/>
          </a:prstGeom>
        </p:spPr>
      </p:pic>
      <p:sp>
        <p:nvSpPr>
          <p:cNvPr id="10" name="TextBox 9">
            <a:extLst>
              <a:ext uri="{FF2B5EF4-FFF2-40B4-BE49-F238E27FC236}">
                <a16:creationId xmlns:a16="http://schemas.microsoft.com/office/drawing/2014/main" id="{B0277BA5-94D1-6A47-92FA-22D34E2775AE}"/>
              </a:ext>
            </a:extLst>
          </p:cNvPr>
          <p:cNvSpPr txBox="1"/>
          <p:nvPr/>
        </p:nvSpPr>
        <p:spPr>
          <a:xfrm>
            <a:off x="996426" y="5391530"/>
            <a:ext cx="2249334" cy="369332"/>
          </a:xfrm>
          <a:prstGeom prst="rect">
            <a:avLst/>
          </a:prstGeom>
          <a:noFill/>
        </p:spPr>
        <p:txBody>
          <a:bodyPr wrap="none" rtlCol="0">
            <a:spAutoFit/>
          </a:bodyPr>
          <a:lstStyle/>
          <a:p>
            <a:r>
              <a:rPr lang="en-US" dirty="0"/>
              <a:t>van der </a:t>
            </a:r>
            <a:r>
              <a:rPr lang="en-US" dirty="0" err="1"/>
              <a:t>Marel</a:t>
            </a:r>
            <a:r>
              <a:rPr lang="en-US" dirty="0"/>
              <a:t> 2015</a:t>
            </a:r>
          </a:p>
        </p:txBody>
      </p:sp>
      <p:pic>
        <p:nvPicPr>
          <p:cNvPr id="17" name="Picture 16">
            <a:extLst>
              <a:ext uri="{FF2B5EF4-FFF2-40B4-BE49-F238E27FC236}">
                <a16:creationId xmlns:a16="http://schemas.microsoft.com/office/drawing/2014/main" id="{67A3A595-12D5-4148-B578-87CE888F8911}"/>
              </a:ext>
            </a:extLst>
          </p:cNvPr>
          <p:cNvPicPr>
            <a:picLocks noChangeAspect="1"/>
          </p:cNvPicPr>
          <p:nvPr/>
        </p:nvPicPr>
        <p:blipFill>
          <a:blip r:embed="rId4"/>
          <a:stretch>
            <a:fillRect/>
          </a:stretch>
        </p:blipFill>
        <p:spPr>
          <a:xfrm>
            <a:off x="4293255" y="2158546"/>
            <a:ext cx="3894418" cy="2962625"/>
          </a:xfrm>
          <a:prstGeom prst="rect">
            <a:avLst/>
          </a:prstGeom>
        </p:spPr>
      </p:pic>
      <p:sp>
        <p:nvSpPr>
          <p:cNvPr id="18" name="TextBox 17">
            <a:extLst>
              <a:ext uri="{FF2B5EF4-FFF2-40B4-BE49-F238E27FC236}">
                <a16:creationId xmlns:a16="http://schemas.microsoft.com/office/drawing/2014/main" id="{3848E71D-CBF9-3049-9987-5AA0B6B01444}"/>
              </a:ext>
            </a:extLst>
          </p:cNvPr>
          <p:cNvSpPr txBox="1"/>
          <p:nvPr/>
        </p:nvSpPr>
        <p:spPr>
          <a:xfrm>
            <a:off x="244479" y="2071660"/>
            <a:ext cx="1620958" cy="369332"/>
          </a:xfrm>
          <a:prstGeom prst="rect">
            <a:avLst/>
          </a:prstGeom>
          <a:noFill/>
        </p:spPr>
        <p:txBody>
          <a:bodyPr wrap="none" rtlCol="0">
            <a:spAutoFit/>
          </a:bodyPr>
          <a:lstStyle/>
          <a:p>
            <a:pPr algn="ctr"/>
            <a:r>
              <a:rPr lang="en-US" b="1" i="1" dirty="0"/>
              <a:t>Grain growth</a:t>
            </a:r>
          </a:p>
        </p:txBody>
      </p:sp>
      <p:sp>
        <p:nvSpPr>
          <p:cNvPr id="19" name="TextBox 18">
            <a:extLst>
              <a:ext uri="{FF2B5EF4-FFF2-40B4-BE49-F238E27FC236}">
                <a16:creationId xmlns:a16="http://schemas.microsoft.com/office/drawing/2014/main" id="{890CB712-0219-7C48-B278-2777A477B266}"/>
              </a:ext>
            </a:extLst>
          </p:cNvPr>
          <p:cNvSpPr txBox="1"/>
          <p:nvPr/>
        </p:nvSpPr>
        <p:spPr>
          <a:xfrm>
            <a:off x="-18412" y="3218463"/>
            <a:ext cx="2146742" cy="369332"/>
          </a:xfrm>
          <a:prstGeom prst="rect">
            <a:avLst/>
          </a:prstGeom>
          <a:noFill/>
        </p:spPr>
        <p:txBody>
          <a:bodyPr wrap="none" rtlCol="0">
            <a:spAutoFit/>
          </a:bodyPr>
          <a:lstStyle/>
          <a:p>
            <a:pPr algn="ctr"/>
            <a:r>
              <a:rPr lang="en-US" b="1" i="1" dirty="0"/>
              <a:t>Photoevaporation</a:t>
            </a:r>
          </a:p>
        </p:txBody>
      </p:sp>
      <p:sp>
        <p:nvSpPr>
          <p:cNvPr id="20" name="TextBox 19">
            <a:extLst>
              <a:ext uri="{FF2B5EF4-FFF2-40B4-BE49-F238E27FC236}">
                <a16:creationId xmlns:a16="http://schemas.microsoft.com/office/drawing/2014/main" id="{EBE00A8E-F71F-304F-8901-8703CF129C69}"/>
              </a:ext>
            </a:extLst>
          </p:cNvPr>
          <p:cNvSpPr txBox="1"/>
          <p:nvPr/>
        </p:nvSpPr>
        <p:spPr>
          <a:xfrm>
            <a:off x="327836" y="4408731"/>
            <a:ext cx="1454244" cy="369332"/>
          </a:xfrm>
          <a:prstGeom prst="rect">
            <a:avLst/>
          </a:prstGeom>
          <a:noFill/>
        </p:spPr>
        <p:txBody>
          <a:bodyPr wrap="none" rtlCol="0">
            <a:spAutoFit/>
          </a:bodyPr>
          <a:lstStyle/>
          <a:p>
            <a:pPr algn="ctr"/>
            <a:r>
              <a:rPr lang="en-US" b="1" i="1" dirty="0"/>
              <a:t>Companion</a:t>
            </a:r>
          </a:p>
        </p:txBody>
      </p:sp>
      <p:sp>
        <p:nvSpPr>
          <p:cNvPr id="22" name="TextBox 21">
            <a:extLst>
              <a:ext uri="{FF2B5EF4-FFF2-40B4-BE49-F238E27FC236}">
                <a16:creationId xmlns:a16="http://schemas.microsoft.com/office/drawing/2014/main" id="{4094CF25-F954-BA49-9F58-CE425A7EF84C}"/>
              </a:ext>
            </a:extLst>
          </p:cNvPr>
          <p:cNvSpPr txBox="1"/>
          <p:nvPr/>
        </p:nvSpPr>
        <p:spPr>
          <a:xfrm>
            <a:off x="5635265" y="5391530"/>
            <a:ext cx="1550424" cy="369332"/>
          </a:xfrm>
          <a:prstGeom prst="rect">
            <a:avLst/>
          </a:prstGeom>
          <a:noFill/>
        </p:spPr>
        <p:txBody>
          <a:bodyPr wrap="none" rtlCol="0">
            <a:spAutoFit/>
          </a:bodyPr>
          <a:lstStyle/>
          <a:p>
            <a:r>
              <a:rPr lang="en-US" dirty="0"/>
              <a:t>Zhang+ 2015</a:t>
            </a:r>
          </a:p>
        </p:txBody>
      </p:sp>
      <p:sp>
        <p:nvSpPr>
          <p:cNvPr id="25" name="TextBox 24">
            <a:extLst>
              <a:ext uri="{FF2B5EF4-FFF2-40B4-BE49-F238E27FC236}">
                <a16:creationId xmlns:a16="http://schemas.microsoft.com/office/drawing/2014/main" id="{40E5BA41-2A30-494F-AACD-C98487036D23}"/>
              </a:ext>
            </a:extLst>
          </p:cNvPr>
          <p:cNvSpPr txBox="1"/>
          <p:nvPr/>
        </p:nvSpPr>
        <p:spPr>
          <a:xfrm>
            <a:off x="5189630" y="1766179"/>
            <a:ext cx="2441694" cy="369332"/>
          </a:xfrm>
          <a:prstGeom prst="rect">
            <a:avLst/>
          </a:prstGeom>
          <a:noFill/>
        </p:spPr>
        <p:txBody>
          <a:bodyPr wrap="none" rtlCol="0">
            <a:spAutoFit/>
          </a:bodyPr>
          <a:lstStyle/>
          <a:p>
            <a:r>
              <a:rPr lang="en-US" b="1" i="1" dirty="0"/>
              <a:t>Condensation fronts</a:t>
            </a:r>
          </a:p>
        </p:txBody>
      </p:sp>
      <p:pic>
        <p:nvPicPr>
          <p:cNvPr id="27" name="Picture 26">
            <a:extLst>
              <a:ext uri="{FF2B5EF4-FFF2-40B4-BE49-F238E27FC236}">
                <a16:creationId xmlns:a16="http://schemas.microsoft.com/office/drawing/2014/main" id="{022EA85D-C33D-E848-B6D9-A298E1B980D2}"/>
              </a:ext>
            </a:extLst>
          </p:cNvPr>
          <p:cNvPicPr>
            <a:picLocks noChangeAspect="1"/>
          </p:cNvPicPr>
          <p:nvPr/>
        </p:nvPicPr>
        <p:blipFill rotWithShape="1">
          <a:blip r:embed="rId5"/>
          <a:srcRect b="49212"/>
          <a:stretch/>
        </p:blipFill>
        <p:spPr>
          <a:xfrm>
            <a:off x="8187673" y="2804140"/>
            <a:ext cx="4004327" cy="1567309"/>
          </a:xfrm>
          <a:prstGeom prst="rect">
            <a:avLst/>
          </a:prstGeom>
        </p:spPr>
      </p:pic>
      <p:sp>
        <p:nvSpPr>
          <p:cNvPr id="28" name="TextBox 27">
            <a:extLst>
              <a:ext uri="{FF2B5EF4-FFF2-40B4-BE49-F238E27FC236}">
                <a16:creationId xmlns:a16="http://schemas.microsoft.com/office/drawing/2014/main" id="{2407D202-054B-124E-B716-8F459166F2C7}"/>
              </a:ext>
            </a:extLst>
          </p:cNvPr>
          <p:cNvSpPr txBox="1"/>
          <p:nvPr/>
        </p:nvSpPr>
        <p:spPr>
          <a:xfrm>
            <a:off x="9526834" y="1766179"/>
            <a:ext cx="1326004" cy="369332"/>
          </a:xfrm>
          <a:prstGeom prst="rect">
            <a:avLst/>
          </a:prstGeom>
          <a:noFill/>
        </p:spPr>
        <p:txBody>
          <a:bodyPr wrap="none" rtlCol="0">
            <a:spAutoFit/>
          </a:bodyPr>
          <a:lstStyle/>
          <a:p>
            <a:r>
              <a:rPr lang="en-US" b="1" i="1" dirty="0"/>
              <a:t>Zonal flow</a:t>
            </a:r>
          </a:p>
        </p:txBody>
      </p:sp>
      <p:sp>
        <p:nvSpPr>
          <p:cNvPr id="29" name="TextBox 28">
            <a:extLst>
              <a:ext uri="{FF2B5EF4-FFF2-40B4-BE49-F238E27FC236}">
                <a16:creationId xmlns:a16="http://schemas.microsoft.com/office/drawing/2014/main" id="{046B17AD-C2E4-8C4D-8F10-56372F644437}"/>
              </a:ext>
            </a:extLst>
          </p:cNvPr>
          <p:cNvSpPr txBox="1"/>
          <p:nvPr/>
        </p:nvSpPr>
        <p:spPr>
          <a:xfrm>
            <a:off x="9312032" y="5391530"/>
            <a:ext cx="1755609" cy="369332"/>
          </a:xfrm>
          <a:prstGeom prst="rect">
            <a:avLst/>
          </a:prstGeom>
          <a:noFill/>
        </p:spPr>
        <p:txBody>
          <a:bodyPr wrap="none" rtlCol="0">
            <a:spAutoFit/>
          </a:bodyPr>
          <a:lstStyle/>
          <a:p>
            <a:r>
              <a:rPr lang="en-US" dirty="0" err="1"/>
              <a:t>Béthune</a:t>
            </a:r>
            <a:r>
              <a:rPr lang="en-US" dirty="0"/>
              <a:t>+ 2018</a:t>
            </a:r>
          </a:p>
        </p:txBody>
      </p:sp>
    </p:spTree>
    <p:extLst>
      <p:ext uri="{BB962C8B-B14F-4D97-AF65-F5344CB8AC3E}">
        <p14:creationId xmlns:p14="http://schemas.microsoft.com/office/powerpoint/2010/main" val="90187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707771"/>
          </a:xfrm>
        </p:spPr>
        <p:txBody>
          <a:bodyPr>
            <a:normAutofit/>
          </a:bodyPr>
          <a:lstStyle/>
          <a:p>
            <a:r>
              <a:rPr lang="en-US" sz="2800" dirty="0"/>
              <a:t>Potential origins of spiral arms </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6</a:t>
            </a:fld>
            <a:endParaRPr lang="en-US" dirty="0"/>
          </a:p>
        </p:txBody>
      </p:sp>
      <p:pic>
        <p:nvPicPr>
          <p:cNvPr id="7" name="Picture 6">
            <a:extLst>
              <a:ext uri="{FF2B5EF4-FFF2-40B4-BE49-F238E27FC236}">
                <a16:creationId xmlns:a16="http://schemas.microsoft.com/office/drawing/2014/main" id="{21B8DC89-CF5F-A546-B77A-B6DDB7A9741A}"/>
              </a:ext>
            </a:extLst>
          </p:cNvPr>
          <p:cNvPicPr>
            <a:picLocks noChangeAspect="1"/>
          </p:cNvPicPr>
          <p:nvPr/>
        </p:nvPicPr>
        <p:blipFill>
          <a:blip r:embed="rId3"/>
          <a:stretch>
            <a:fillRect/>
          </a:stretch>
        </p:blipFill>
        <p:spPr>
          <a:xfrm>
            <a:off x="2209800" y="942202"/>
            <a:ext cx="7772400" cy="5481587"/>
          </a:xfrm>
          <a:prstGeom prst="rect">
            <a:avLst/>
          </a:prstGeom>
        </p:spPr>
      </p:pic>
      <p:sp>
        <p:nvSpPr>
          <p:cNvPr id="5" name="TextBox 4">
            <a:extLst>
              <a:ext uri="{FF2B5EF4-FFF2-40B4-BE49-F238E27FC236}">
                <a16:creationId xmlns:a16="http://schemas.microsoft.com/office/drawing/2014/main" id="{8B61F3C1-122D-9C4E-8297-549414342686}"/>
              </a:ext>
            </a:extLst>
          </p:cNvPr>
          <p:cNvSpPr txBox="1"/>
          <p:nvPr/>
        </p:nvSpPr>
        <p:spPr>
          <a:xfrm>
            <a:off x="59267" y="6454802"/>
            <a:ext cx="1447832" cy="369332"/>
          </a:xfrm>
          <a:prstGeom prst="rect">
            <a:avLst/>
          </a:prstGeom>
          <a:noFill/>
        </p:spPr>
        <p:txBody>
          <a:bodyPr wrap="none" rtlCol="0">
            <a:spAutoFit/>
          </a:bodyPr>
          <a:lstStyle/>
          <a:p>
            <a:r>
              <a:rPr lang="en-US" dirty="0"/>
              <a:t>Dong+ 2018</a:t>
            </a:r>
          </a:p>
        </p:txBody>
      </p:sp>
    </p:spTree>
    <p:extLst>
      <p:ext uri="{BB962C8B-B14F-4D97-AF65-F5344CB8AC3E}">
        <p14:creationId xmlns:p14="http://schemas.microsoft.com/office/powerpoint/2010/main" val="207360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 y="2413724"/>
            <a:ext cx="10805160" cy="898436"/>
          </a:xfrm>
        </p:spPr>
        <p:txBody>
          <a:bodyPr>
            <a:noAutofit/>
          </a:bodyPr>
          <a:lstStyle/>
          <a:p>
            <a:r>
              <a:rPr lang="en-US" sz="3200" b="1" dirty="0"/>
              <a:t>Are cavities, gaps, and spirals in protoplanetary disks signposts of ongoing planet formation? </a:t>
            </a:r>
            <a:endParaRPr lang="en-US" sz="32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7</a:t>
            </a:fld>
            <a:endParaRPr lang="en-US" dirty="0"/>
          </a:p>
        </p:txBody>
      </p:sp>
    </p:spTree>
    <p:extLst>
      <p:ext uri="{BB962C8B-B14F-4D97-AF65-F5344CB8AC3E}">
        <p14:creationId xmlns:p14="http://schemas.microsoft.com/office/powerpoint/2010/main" val="378132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C64F0F-DEE9-3F4B-9513-5C72FF89B0CF}"/>
              </a:ext>
            </a:extLst>
          </p:cNvPr>
          <p:cNvPicPr>
            <a:picLocks noChangeAspect="1"/>
          </p:cNvPicPr>
          <p:nvPr/>
        </p:nvPicPr>
        <p:blipFill>
          <a:blip r:embed="rId3"/>
          <a:stretch>
            <a:fillRect/>
          </a:stretch>
        </p:blipFill>
        <p:spPr>
          <a:xfrm>
            <a:off x="6608525" y="1374042"/>
            <a:ext cx="4645583" cy="4335877"/>
          </a:xfrm>
          <a:prstGeom prst="rect">
            <a:avLst/>
          </a:prstGeom>
        </p:spPr>
      </p:pic>
      <p:sp>
        <p:nvSpPr>
          <p:cNvPr id="2" name="Title 1"/>
          <p:cNvSpPr>
            <a:spLocks noGrp="1"/>
          </p:cNvSpPr>
          <p:nvPr>
            <p:ph type="title"/>
          </p:nvPr>
        </p:nvSpPr>
        <p:spPr>
          <a:xfrm>
            <a:off x="838200" y="259804"/>
            <a:ext cx="10515600" cy="707771"/>
          </a:xfrm>
        </p:spPr>
        <p:txBody>
          <a:bodyPr>
            <a:normAutofit/>
          </a:bodyPr>
          <a:lstStyle/>
          <a:p>
            <a:r>
              <a:rPr lang="en-US" sz="2800" b="1" dirty="0"/>
              <a:t>Potential solution</a:t>
            </a:r>
            <a:r>
              <a:rPr lang="en-US" sz="2800" dirty="0"/>
              <a:t>:</a:t>
            </a:r>
            <a:r>
              <a:rPr lang="en-US" sz="2800" b="1" dirty="0"/>
              <a:t> </a:t>
            </a:r>
            <a:r>
              <a:rPr lang="en-US" sz="2800" dirty="0"/>
              <a:t>Image the planets</a:t>
            </a:r>
            <a:endParaRPr lang="en-US" sz="2800" i="1" dirty="0"/>
          </a:p>
        </p:txBody>
      </p:sp>
      <p:sp>
        <p:nvSpPr>
          <p:cNvPr id="13" name="Slide Number Placeholder 12"/>
          <p:cNvSpPr>
            <a:spLocks noGrp="1"/>
          </p:cNvSpPr>
          <p:nvPr>
            <p:ph type="sldNum" sz="quarter" idx="12"/>
          </p:nvPr>
        </p:nvSpPr>
        <p:spPr/>
        <p:txBody>
          <a:bodyPr/>
          <a:lstStyle/>
          <a:p>
            <a:fld id="{74BC992C-953C-4647-B542-2FBFE8FEE7EE}" type="slidenum">
              <a:rPr lang="en-US" smtClean="0"/>
              <a:t>8</a:t>
            </a:fld>
            <a:endParaRPr lang="en-US" dirty="0"/>
          </a:p>
        </p:txBody>
      </p:sp>
      <p:pic>
        <p:nvPicPr>
          <p:cNvPr id="8" name="Picture 7">
            <a:extLst>
              <a:ext uri="{FF2B5EF4-FFF2-40B4-BE49-F238E27FC236}">
                <a16:creationId xmlns:a16="http://schemas.microsoft.com/office/drawing/2014/main" id="{3880155D-6B08-8243-B349-F781716A5A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5000" y="1374043"/>
            <a:ext cx="5851052" cy="3714064"/>
          </a:xfrm>
          <a:prstGeom prst="rect">
            <a:avLst/>
          </a:prstGeom>
        </p:spPr>
      </p:pic>
      <p:sp>
        <p:nvSpPr>
          <p:cNvPr id="9" name="TextBox 8">
            <a:extLst>
              <a:ext uri="{FF2B5EF4-FFF2-40B4-BE49-F238E27FC236}">
                <a16:creationId xmlns:a16="http://schemas.microsoft.com/office/drawing/2014/main" id="{AD4FEB38-33C7-054F-AE31-A2E56F7659BC}"/>
              </a:ext>
            </a:extLst>
          </p:cNvPr>
          <p:cNvSpPr txBox="1"/>
          <p:nvPr/>
        </p:nvSpPr>
        <p:spPr>
          <a:xfrm>
            <a:off x="736600" y="5088107"/>
            <a:ext cx="5973525" cy="861774"/>
          </a:xfrm>
          <a:prstGeom prst="rect">
            <a:avLst/>
          </a:prstGeom>
          <a:noFill/>
        </p:spPr>
        <p:txBody>
          <a:bodyPr wrap="square" rtlCol="0">
            <a:spAutoFit/>
          </a:bodyPr>
          <a:lstStyle/>
          <a:p>
            <a:pPr defTabSz="914400"/>
            <a:r>
              <a:rPr lang="en-US" sz="1800" dirty="0">
                <a:solidFill>
                  <a:prstClr val="black"/>
                </a:solidFill>
                <a:ea typeface="Avenir Book" charset="0"/>
                <a:cs typeface="Avenir Book" charset="0"/>
              </a:rPr>
              <a:t>Thermal emission (10 </a:t>
            </a:r>
            <a:r>
              <a:rPr lang="en-US" sz="1800" dirty="0" err="1">
                <a:solidFill>
                  <a:prstClr val="black"/>
                </a:solidFill>
                <a:ea typeface="Avenir Book" charset="0"/>
                <a:cs typeface="Avenir Book" charset="0"/>
              </a:rPr>
              <a:t>μm</a:t>
            </a:r>
            <a:r>
              <a:rPr lang="en-US" sz="1800" dirty="0">
                <a:solidFill>
                  <a:prstClr val="black"/>
                </a:solidFill>
                <a:ea typeface="Avenir Book" charset="0"/>
                <a:cs typeface="Avenir Book" charset="0"/>
              </a:rPr>
              <a:t>) of a disk with four planets.</a:t>
            </a:r>
          </a:p>
          <a:p>
            <a:pPr defTabSz="914400"/>
            <a:r>
              <a:rPr lang="en-US" sz="1600" dirty="0">
                <a:solidFill>
                  <a:prstClr val="black"/>
                </a:solidFill>
                <a:ea typeface="Avenir Book" charset="0"/>
                <a:cs typeface="Avenir Book" charset="0"/>
              </a:rPr>
              <a:t>Kraus+ 2014; Monnier+ 2016; Simulations by </a:t>
            </a:r>
            <a:r>
              <a:rPr lang="en-US" sz="1600" dirty="0" err="1">
                <a:solidFill>
                  <a:prstClr val="black"/>
                </a:solidFill>
                <a:ea typeface="Avenir Book" charset="0"/>
                <a:cs typeface="Avenir Book" charset="0"/>
              </a:rPr>
              <a:t>Ayliffe</a:t>
            </a:r>
            <a:r>
              <a:rPr lang="en-US" sz="1600" dirty="0">
                <a:solidFill>
                  <a:prstClr val="black"/>
                </a:solidFill>
                <a:ea typeface="Avenir Book" charset="0"/>
                <a:cs typeface="Avenir Book" charset="0"/>
              </a:rPr>
              <a:t>, Bate, Dong, Whitney, and Zhu.</a:t>
            </a:r>
          </a:p>
        </p:txBody>
      </p:sp>
      <p:sp>
        <p:nvSpPr>
          <p:cNvPr id="15" name="TextBox 14">
            <a:extLst>
              <a:ext uri="{FF2B5EF4-FFF2-40B4-BE49-F238E27FC236}">
                <a16:creationId xmlns:a16="http://schemas.microsoft.com/office/drawing/2014/main" id="{903F8E95-5A74-F742-881B-74B9419940FF}"/>
              </a:ext>
            </a:extLst>
          </p:cNvPr>
          <p:cNvSpPr txBox="1"/>
          <p:nvPr/>
        </p:nvSpPr>
        <p:spPr>
          <a:xfrm>
            <a:off x="7180863" y="1106124"/>
            <a:ext cx="4172937" cy="369332"/>
          </a:xfrm>
          <a:prstGeom prst="rect">
            <a:avLst/>
          </a:prstGeom>
          <a:noFill/>
        </p:spPr>
        <p:txBody>
          <a:bodyPr wrap="none" rtlCol="0">
            <a:spAutoFit/>
          </a:bodyPr>
          <a:lstStyle/>
          <a:p>
            <a:r>
              <a:rPr lang="en-US" dirty="0"/>
              <a:t>PDS 70 (Keppler+ 2018, Müller+ 2018)</a:t>
            </a:r>
          </a:p>
        </p:txBody>
      </p:sp>
      <p:sp>
        <p:nvSpPr>
          <p:cNvPr id="16" name="TextBox 15">
            <a:extLst>
              <a:ext uri="{FF2B5EF4-FFF2-40B4-BE49-F238E27FC236}">
                <a16:creationId xmlns:a16="http://schemas.microsoft.com/office/drawing/2014/main" id="{7DA2D247-D140-7D4C-8236-BD0A88CB1976}"/>
              </a:ext>
            </a:extLst>
          </p:cNvPr>
          <p:cNvSpPr txBox="1"/>
          <p:nvPr/>
        </p:nvSpPr>
        <p:spPr>
          <a:xfrm>
            <a:off x="7559593" y="4657815"/>
            <a:ext cx="3091424" cy="369332"/>
          </a:xfrm>
          <a:prstGeom prst="rect">
            <a:avLst/>
          </a:prstGeom>
          <a:noFill/>
        </p:spPr>
        <p:txBody>
          <a:bodyPr wrap="none" rtlCol="0">
            <a:spAutoFit/>
          </a:bodyPr>
          <a:lstStyle/>
          <a:p>
            <a:r>
              <a:rPr lang="en-US" dirty="0">
                <a:solidFill>
                  <a:schemeClr val="bg1"/>
                </a:solidFill>
              </a:rPr>
              <a:t>VLT/SPHERE </a:t>
            </a:r>
            <a:r>
              <a:rPr lang="en-US" i="1" dirty="0">
                <a:solidFill>
                  <a:schemeClr val="bg1"/>
                </a:solidFill>
              </a:rPr>
              <a:t>K</a:t>
            </a:r>
            <a:r>
              <a:rPr lang="en-US" dirty="0">
                <a:solidFill>
                  <a:schemeClr val="bg1"/>
                </a:solidFill>
              </a:rPr>
              <a:t> band image</a:t>
            </a:r>
          </a:p>
        </p:txBody>
      </p:sp>
    </p:spTree>
    <p:extLst>
      <p:ext uri="{BB962C8B-B14F-4D97-AF65-F5344CB8AC3E}">
        <p14:creationId xmlns:p14="http://schemas.microsoft.com/office/powerpoint/2010/main" val="389945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04"/>
            <a:ext cx="10515600" cy="898436"/>
          </a:xfrm>
        </p:spPr>
        <p:txBody>
          <a:bodyPr>
            <a:noAutofit/>
          </a:bodyPr>
          <a:lstStyle/>
          <a:p>
            <a:r>
              <a:rPr lang="en-US" sz="2800" dirty="0"/>
              <a:t>Discovery images of PDS 70 b</a:t>
            </a:r>
            <a:br>
              <a:rPr lang="en-US" sz="2800" dirty="0"/>
            </a:br>
            <a:r>
              <a:rPr lang="en-US" sz="2800" i="1" dirty="0"/>
              <a:t>Actively accreting protoplanet at 22 au (200 mas)</a:t>
            </a:r>
          </a:p>
        </p:txBody>
      </p:sp>
      <p:sp>
        <p:nvSpPr>
          <p:cNvPr id="13" name="Slide Number Placeholder 12"/>
          <p:cNvSpPr>
            <a:spLocks noGrp="1"/>
          </p:cNvSpPr>
          <p:nvPr>
            <p:ph type="sldNum" sz="quarter" idx="12"/>
          </p:nvPr>
        </p:nvSpPr>
        <p:spPr/>
        <p:txBody>
          <a:bodyPr/>
          <a:lstStyle/>
          <a:p>
            <a:fld id="{74BC992C-953C-4647-B542-2FBFE8FEE7EE}" type="slidenum">
              <a:rPr lang="en-US" smtClean="0"/>
              <a:t>9</a:t>
            </a:fld>
            <a:endParaRPr lang="en-US" dirty="0"/>
          </a:p>
        </p:txBody>
      </p:sp>
      <p:pic>
        <p:nvPicPr>
          <p:cNvPr id="6" name="Picture 5">
            <a:extLst>
              <a:ext uri="{FF2B5EF4-FFF2-40B4-BE49-F238E27FC236}">
                <a16:creationId xmlns:a16="http://schemas.microsoft.com/office/drawing/2014/main" id="{5AA35A90-535A-A84B-AE48-B81FDEEA5C7D}"/>
              </a:ext>
            </a:extLst>
          </p:cNvPr>
          <p:cNvPicPr>
            <a:picLocks noChangeAspect="1"/>
          </p:cNvPicPr>
          <p:nvPr/>
        </p:nvPicPr>
        <p:blipFill>
          <a:blip r:embed="rId3"/>
          <a:stretch>
            <a:fillRect/>
          </a:stretch>
        </p:blipFill>
        <p:spPr>
          <a:xfrm>
            <a:off x="515950" y="1499670"/>
            <a:ext cx="11160100" cy="2279849"/>
          </a:xfrm>
          <a:prstGeom prst="rect">
            <a:avLst/>
          </a:prstGeom>
        </p:spPr>
      </p:pic>
      <p:sp>
        <p:nvSpPr>
          <p:cNvPr id="3" name="TextBox 2">
            <a:extLst>
              <a:ext uri="{FF2B5EF4-FFF2-40B4-BE49-F238E27FC236}">
                <a16:creationId xmlns:a16="http://schemas.microsoft.com/office/drawing/2014/main" id="{DFC10AE9-C1C2-444F-A232-550F90E039D5}"/>
              </a:ext>
            </a:extLst>
          </p:cNvPr>
          <p:cNvSpPr txBox="1"/>
          <p:nvPr/>
        </p:nvSpPr>
        <p:spPr>
          <a:xfrm>
            <a:off x="1117600" y="3393439"/>
            <a:ext cx="1093569" cy="369332"/>
          </a:xfrm>
          <a:prstGeom prst="rect">
            <a:avLst/>
          </a:prstGeom>
          <a:noFill/>
        </p:spPr>
        <p:txBody>
          <a:bodyPr wrap="none" rtlCol="0">
            <a:spAutoFit/>
          </a:bodyPr>
          <a:lstStyle/>
          <a:p>
            <a:r>
              <a:rPr lang="en-US" dirty="0">
                <a:solidFill>
                  <a:schemeClr val="bg1"/>
                </a:solidFill>
              </a:rPr>
              <a:t>Δ</a:t>
            </a:r>
            <a:r>
              <a:rPr lang="en-US" i="1" dirty="0">
                <a:solidFill>
                  <a:schemeClr val="bg1"/>
                </a:solidFill>
              </a:rPr>
              <a:t>L′ </a:t>
            </a:r>
            <a:r>
              <a:rPr lang="en-US" dirty="0">
                <a:solidFill>
                  <a:schemeClr val="bg1"/>
                </a:solidFill>
              </a:rPr>
              <a:t>= 6.6</a:t>
            </a:r>
          </a:p>
        </p:txBody>
      </p:sp>
      <p:sp>
        <p:nvSpPr>
          <p:cNvPr id="10" name="TextBox 9">
            <a:extLst>
              <a:ext uri="{FF2B5EF4-FFF2-40B4-BE49-F238E27FC236}">
                <a16:creationId xmlns:a16="http://schemas.microsoft.com/office/drawing/2014/main" id="{21A31758-8D41-ED45-A369-49C2E888AF45}"/>
              </a:ext>
            </a:extLst>
          </p:cNvPr>
          <p:cNvSpPr txBox="1"/>
          <p:nvPr/>
        </p:nvSpPr>
        <p:spPr>
          <a:xfrm>
            <a:off x="4419600" y="3393439"/>
            <a:ext cx="896399" cy="369332"/>
          </a:xfrm>
          <a:prstGeom prst="rect">
            <a:avLst/>
          </a:prstGeom>
          <a:noFill/>
        </p:spPr>
        <p:txBody>
          <a:bodyPr wrap="none" rtlCol="0">
            <a:spAutoFit/>
          </a:bodyPr>
          <a:lstStyle/>
          <a:p>
            <a:r>
              <a:rPr lang="en-US" dirty="0">
                <a:solidFill>
                  <a:schemeClr val="bg1"/>
                </a:solidFill>
              </a:rPr>
              <a:t>Δ</a:t>
            </a:r>
            <a:r>
              <a:rPr lang="en-US" i="1" dirty="0">
                <a:solidFill>
                  <a:schemeClr val="bg1"/>
                </a:solidFill>
              </a:rPr>
              <a:t>H</a:t>
            </a:r>
            <a:r>
              <a:rPr lang="en-US" dirty="0">
                <a:solidFill>
                  <a:schemeClr val="bg1"/>
                </a:solidFill>
              </a:rPr>
              <a:t> = 9</a:t>
            </a:r>
          </a:p>
        </p:txBody>
      </p:sp>
      <p:sp>
        <p:nvSpPr>
          <p:cNvPr id="12" name="TextBox 11">
            <a:extLst>
              <a:ext uri="{FF2B5EF4-FFF2-40B4-BE49-F238E27FC236}">
                <a16:creationId xmlns:a16="http://schemas.microsoft.com/office/drawing/2014/main" id="{C5C3D7DF-32AA-A243-9686-93387184FB78}"/>
              </a:ext>
            </a:extLst>
          </p:cNvPr>
          <p:cNvSpPr txBox="1"/>
          <p:nvPr/>
        </p:nvSpPr>
        <p:spPr>
          <a:xfrm>
            <a:off x="7745840" y="3397010"/>
            <a:ext cx="1075936" cy="369332"/>
          </a:xfrm>
          <a:prstGeom prst="rect">
            <a:avLst/>
          </a:prstGeom>
          <a:noFill/>
        </p:spPr>
        <p:txBody>
          <a:bodyPr wrap="none" rtlCol="0">
            <a:spAutoFit/>
          </a:bodyPr>
          <a:lstStyle/>
          <a:p>
            <a:r>
              <a:rPr lang="en-US" dirty="0">
                <a:solidFill>
                  <a:schemeClr val="bg1"/>
                </a:solidFill>
              </a:rPr>
              <a:t>Δ</a:t>
            </a:r>
            <a:r>
              <a:rPr lang="en-US" i="1" dirty="0">
                <a:solidFill>
                  <a:schemeClr val="bg1"/>
                </a:solidFill>
              </a:rPr>
              <a:t>K</a:t>
            </a:r>
            <a:r>
              <a:rPr lang="en-US" dirty="0">
                <a:solidFill>
                  <a:schemeClr val="bg1"/>
                </a:solidFill>
              </a:rPr>
              <a:t> = 7.7</a:t>
            </a:r>
          </a:p>
        </p:txBody>
      </p:sp>
      <p:sp>
        <p:nvSpPr>
          <p:cNvPr id="14" name="TextBox 13">
            <a:extLst>
              <a:ext uri="{FF2B5EF4-FFF2-40B4-BE49-F238E27FC236}">
                <a16:creationId xmlns:a16="http://schemas.microsoft.com/office/drawing/2014/main" id="{D5FAF7F2-39AB-024F-8CC4-31BCC7788215}"/>
              </a:ext>
            </a:extLst>
          </p:cNvPr>
          <p:cNvSpPr txBox="1"/>
          <p:nvPr/>
        </p:nvSpPr>
        <p:spPr>
          <a:xfrm>
            <a:off x="10002520" y="3393439"/>
            <a:ext cx="1093569" cy="369332"/>
          </a:xfrm>
          <a:prstGeom prst="rect">
            <a:avLst/>
          </a:prstGeom>
          <a:noFill/>
        </p:spPr>
        <p:txBody>
          <a:bodyPr wrap="none" rtlCol="0">
            <a:spAutoFit/>
          </a:bodyPr>
          <a:lstStyle/>
          <a:p>
            <a:r>
              <a:rPr lang="en-US" dirty="0">
                <a:solidFill>
                  <a:schemeClr val="bg1"/>
                </a:solidFill>
              </a:rPr>
              <a:t>Δ</a:t>
            </a:r>
            <a:r>
              <a:rPr lang="en-US" i="1" dirty="0">
                <a:solidFill>
                  <a:schemeClr val="bg1"/>
                </a:solidFill>
              </a:rPr>
              <a:t>L′ </a:t>
            </a:r>
            <a:r>
              <a:rPr lang="en-US" dirty="0">
                <a:solidFill>
                  <a:schemeClr val="bg1"/>
                </a:solidFill>
              </a:rPr>
              <a:t>= 6.8</a:t>
            </a:r>
          </a:p>
        </p:txBody>
      </p:sp>
      <p:sp>
        <p:nvSpPr>
          <p:cNvPr id="16" name="TextBox 15">
            <a:extLst>
              <a:ext uri="{FF2B5EF4-FFF2-40B4-BE49-F238E27FC236}">
                <a16:creationId xmlns:a16="http://schemas.microsoft.com/office/drawing/2014/main" id="{E50D84F0-8315-4741-B410-A1D24AAE3FF2}"/>
              </a:ext>
            </a:extLst>
          </p:cNvPr>
          <p:cNvSpPr txBox="1"/>
          <p:nvPr/>
        </p:nvSpPr>
        <p:spPr>
          <a:xfrm>
            <a:off x="9987280" y="3840477"/>
            <a:ext cx="1691489" cy="369332"/>
          </a:xfrm>
          <a:prstGeom prst="rect">
            <a:avLst/>
          </a:prstGeom>
          <a:noFill/>
        </p:spPr>
        <p:txBody>
          <a:bodyPr wrap="none" rtlCol="0">
            <a:spAutoFit/>
          </a:bodyPr>
          <a:lstStyle/>
          <a:p>
            <a:r>
              <a:rPr lang="en-US" dirty="0"/>
              <a:t>Keppler+ 2018</a:t>
            </a:r>
          </a:p>
        </p:txBody>
      </p:sp>
      <p:sp>
        <p:nvSpPr>
          <p:cNvPr id="4" name="TextBox 3">
            <a:extLst>
              <a:ext uri="{FF2B5EF4-FFF2-40B4-BE49-F238E27FC236}">
                <a16:creationId xmlns:a16="http://schemas.microsoft.com/office/drawing/2014/main" id="{81E70685-864B-2343-9E4D-2FE53144AC18}"/>
              </a:ext>
            </a:extLst>
          </p:cNvPr>
          <p:cNvSpPr txBox="1"/>
          <p:nvPr/>
        </p:nvSpPr>
        <p:spPr>
          <a:xfrm>
            <a:off x="589280" y="1239520"/>
            <a:ext cx="590739" cy="369332"/>
          </a:xfrm>
          <a:prstGeom prst="rect">
            <a:avLst/>
          </a:prstGeom>
          <a:noFill/>
        </p:spPr>
        <p:txBody>
          <a:bodyPr wrap="none" rtlCol="0">
            <a:spAutoFit/>
          </a:bodyPr>
          <a:lstStyle/>
          <a:p>
            <a:r>
              <a:rPr lang="en-US" dirty="0"/>
              <a:t>VLT</a:t>
            </a:r>
          </a:p>
        </p:txBody>
      </p:sp>
      <p:pic>
        <p:nvPicPr>
          <p:cNvPr id="7" name="Picture 6">
            <a:extLst>
              <a:ext uri="{FF2B5EF4-FFF2-40B4-BE49-F238E27FC236}">
                <a16:creationId xmlns:a16="http://schemas.microsoft.com/office/drawing/2014/main" id="{AED3DDD0-9548-0140-9CBE-C309667DF860}"/>
              </a:ext>
            </a:extLst>
          </p:cNvPr>
          <p:cNvPicPr>
            <a:picLocks noChangeAspect="1"/>
          </p:cNvPicPr>
          <p:nvPr/>
        </p:nvPicPr>
        <p:blipFill>
          <a:blip r:embed="rId4"/>
          <a:stretch>
            <a:fillRect/>
          </a:stretch>
        </p:blipFill>
        <p:spPr>
          <a:xfrm>
            <a:off x="3401386" y="4147695"/>
            <a:ext cx="5209214" cy="2629025"/>
          </a:xfrm>
          <a:prstGeom prst="rect">
            <a:avLst/>
          </a:prstGeom>
        </p:spPr>
      </p:pic>
      <p:sp>
        <p:nvSpPr>
          <p:cNvPr id="17" name="TextBox 16">
            <a:extLst>
              <a:ext uri="{FF2B5EF4-FFF2-40B4-BE49-F238E27FC236}">
                <a16:creationId xmlns:a16="http://schemas.microsoft.com/office/drawing/2014/main" id="{02F68E8F-1C18-4F4F-8EB8-033D9B65FDF7}"/>
              </a:ext>
            </a:extLst>
          </p:cNvPr>
          <p:cNvSpPr txBox="1"/>
          <p:nvPr/>
        </p:nvSpPr>
        <p:spPr>
          <a:xfrm>
            <a:off x="8610600" y="6435011"/>
            <a:ext cx="1695721" cy="369332"/>
          </a:xfrm>
          <a:prstGeom prst="rect">
            <a:avLst/>
          </a:prstGeom>
          <a:noFill/>
        </p:spPr>
        <p:txBody>
          <a:bodyPr wrap="none" rtlCol="0">
            <a:spAutoFit/>
          </a:bodyPr>
          <a:lstStyle/>
          <a:p>
            <a:r>
              <a:rPr lang="en-US" dirty="0"/>
              <a:t>Wagner+ 2018</a:t>
            </a:r>
          </a:p>
        </p:txBody>
      </p:sp>
      <p:sp>
        <p:nvSpPr>
          <p:cNvPr id="18" name="TextBox 17">
            <a:extLst>
              <a:ext uri="{FF2B5EF4-FFF2-40B4-BE49-F238E27FC236}">
                <a16:creationId xmlns:a16="http://schemas.microsoft.com/office/drawing/2014/main" id="{8883BD60-8D77-D248-A67C-A51715E1B0D9}"/>
              </a:ext>
            </a:extLst>
          </p:cNvPr>
          <p:cNvSpPr txBox="1"/>
          <p:nvPr/>
        </p:nvSpPr>
        <p:spPr>
          <a:xfrm>
            <a:off x="3340426" y="3809004"/>
            <a:ext cx="1330814" cy="369332"/>
          </a:xfrm>
          <a:prstGeom prst="rect">
            <a:avLst/>
          </a:prstGeom>
          <a:noFill/>
        </p:spPr>
        <p:txBody>
          <a:bodyPr wrap="none" rtlCol="0">
            <a:spAutoFit/>
          </a:bodyPr>
          <a:lstStyle/>
          <a:p>
            <a:r>
              <a:rPr lang="en-US" dirty="0" err="1"/>
              <a:t>MagAO</a:t>
            </a:r>
            <a:r>
              <a:rPr lang="en-US" dirty="0"/>
              <a:t> Hα</a:t>
            </a:r>
          </a:p>
        </p:txBody>
      </p:sp>
    </p:spTree>
    <p:extLst>
      <p:ext uri="{BB962C8B-B14F-4D97-AF65-F5344CB8AC3E}">
        <p14:creationId xmlns:p14="http://schemas.microsoft.com/office/powerpoint/2010/main" val="78093476"/>
      </p:ext>
    </p:extLst>
  </p:cSld>
  <p:clrMapOvr>
    <a:masterClrMapping/>
  </p:clrMapOvr>
</p:sld>
</file>

<file path=ppt/theme/theme1.xml><?xml version="1.0" encoding="utf-8"?>
<a:theme xmlns:a="http://schemas.openxmlformats.org/drawingml/2006/main" name="Theme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 id="{3594612F-8F52-624D-9B58-B9539A028ED1}" vid="{47178577-13DD-5C4E-A179-F383058BEF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Theme4</Template>
  <TotalTime>4996</TotalTime>
  <Words>1826</Words>
  <Application>Microsoft Macintosh PowerPoint</Application>
  <PresentationFormat>Widescreen</PresentationFormat>
  <Paragraphs>192</Paragraphs>
  <Slides>18</Slides>
  <Notes>18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Avenir Book</vt:lpstr>
      <vt:lpstr>Calibri</vt:lpstr>
      <vt:lpstr>Theme4</vt:lpstr>
      <vt:lpstr>PowerPoint Presentation</vt:lpstr>
      <vt:lpstr>Team, collaborators, and support</vt:lpstr>
      <vt:lpstr>Protoplanetary disks in the eyes of ALMA (mm continuum)</vt:lpstr>
      <vt:lpstr>Protoplanetary disks from SPHERE (polarized scattered light) </vt:lpstr>
      <vt:lpstr>Potential origins of cavities and gaps</vt:lpstr>
      <vt:lpstr>Potential origins of spiral arms </vt:lpstr>
      <vt:lpstr>Are cavities, gaps, and spirals in protoplanetary disks signposts of ongoing planet formation? </vt:lpstr>
      <vt:lpstr>Potential solution: Image the planets</vt:lpstr>
      <vt:lpstr>Discovery images of PDS 70 b Actively accreting protoplanet at 22 au (200 mas)</vt:lpstr>
      <vt:lpstr>Young planets and protoplanets are very bright in the infrared</vt:lpstr>
      <vt:lpstr>Keck/NIRC2 L′-band survey of protoplanetary disks (PI: Ruane)</vt:lpstr>
      <vt:lpstr>HD 163296 (Guidi, Ruane, et al., 2018)</vt:lpstr>
      <vt:lpstr>HD 163296: Follow up observations at Ms band (λ = 5 μm) </vt:lpstr>
      <vt:lpstr>MWC 758 (Reggiani et al., 2017)</vt:lpstr>
      <vt:lpstr>LkCa 15 (Wallack et al., submitted very soon!)</vt:lpstr>
      <vt:lpstr>The survey continues and more results are on the way! </vt:lpstr>
      <vt:lpstr>Artwork by Therese Cook (UCLA)</vt:lpstr>
      <vt:lpstr>VC + RDI is great for small angular separations </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53</cp:revision>
  <dcterms:created xsi:type="dcterms:W3CDTF">2018-09-12T19:50:50Z</dcterms:created>
  <dcterms:modified xsi:type="dcterms:W3CDTF">2018-09-17T20:40:58Z</dcterms:modified>
</cp:coreProperties>
</file>