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69" r:id="rId3"/>
    <p:sldId id="257" r:id="rId4"/>
    <p:sldId id="261" r:id="rId5"/>
    <p:sldId id="262" r:id="rId6"/>
    <p:sldId id="264" r:id="rId7"/>
    <p:sldId id="258" r:id="rId8"/>
    <p:sldId id="259" r:id="rId9"/>
    <p:sldId id="266" r:id="rId10"/>
    <p:sldId id="260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/>
    <p:restoredTop sz="90608"/>
  </p:normalViewPr>
  <p:slideViewPr>
    <p:cSldViewPr snapToGrid="0" snapToObjects="1">
      <p:cViewPr varScale="1">
        <p:scale>
          <a:sx n="114" d="100"/>
          <a:sy n="114" d="100"/>
        </p:scale>
        <p:origin x="10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59ED1-065C-784B-A15D-F79A57736B61}" type="datetimeFigureOut">
              <a:rPr lang="en-US" smtClean="0"/>
              <a:t>9/14/18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67CEF-4828-A545-929B-A0ABBC4D2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3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Resonator material: </a:t>
            </a:r>
            <a:r>
              <a:rPr lang="en-US" dirty="0" err="1" smtClean="0"/>
              <a:t>TiN</a:t>
            </a:r>
            <a:endParaRPr lang="en-US" dirty="0" smtClean="0"/>
          </a:p>
          <a:p>
            <a:r>
              <a:rPr lang="en-US" dirty="0" smtClean="0"/>
              <a:t>T</a:t>
            </a:r>
            <a:r>
              <a:rPr lang="en-US" baseline="-25000" dirty="0" smtClean="0"/>
              <a:t>c</a:t>
            </a:r>
            <a:r>
              <a:rPr lang="en-US" dirty="0" smtClean="0"/>
              <a:t> = 1K</a:t>
            </a:r>
          </a:p>
          <a:p>
            <a:r>
              <a:rPr lang="en-US" dirty="0" smtClean="0"/>
              <a:t>Film Thickness: 60 nm</a:t>
            </a:r>
          </a:p>
          <a:p>
            <a:r>
              <a:rPr lang="en-US" dirty="0" smtClean="0"/>
              <a:t>Surface Inductance: 24 pH/</a:t>
            </a:r>
            <a:r>
              <a:rPr lang="en-US" dirty="0" err="1" smtClean="0"/>
              <a:t>sq</a:t>
            </a:r>
            <a:endParaRPr lang="en-US" dirty="0" smtClean="0"/>
          </a:p>
          <a:p>
            <a:r>
              <a:rPr lang="en-US" dirty="0" smtClean="0"/>
              <a:t>total Q = 30,000</a:t>
            </a:r>
          </a:p>
          <a:p>
            <a:r>
              <a:rPr lang="en-US" dirty="0" err="1" smtClean="0"/>
              <a:t>Groundplane</a:t>
            </a:r>
            <a:r>
              <a:rPr lang="en-US" baseline="0" dirty="0" smtClean="0"/>
              <a:t> and feedline: </a:t>
            </a:r>
            <a:r>
              <a:rPr lang="en-US" baseline="0" dirty="0" err="1" smtClean="0"/>
              <a:t>Nb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A5B5F-00B8-4D57-A20D-8C85AEA228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8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</a:t>
            </a:r>
            <a:r>
              <a:rPr lang="en-US" baseline="0" dirty="0" smtClean="0"/>
              <a:t> h</a:t>
            </a:r>
            <a:r>
              <a:rPr lang="en-US" dirty="0" smtClean="0"/>
              <a:t>istogram</a:t>
            </a:r>
            <a:r>
              <a:rPr lang="en-US" baseline="0" dirty="0" smtClean="0"/>
              <a:t> of darkness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67CEF-4828-A545-929B-A0ABBC4D2B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20180711</a:t>
            </a:r>
          </a:p>
          <a:p>
            <a:r>
              <a:rPr lang="ro-RO" dirty="0" smtClean="0"/>
              <a:t>Ic, </a:t>
            </a:r>
            <a:r>
              <a:rPr lang="ro-RO" dirty="0" err="1" smtClean="0"/>
              <a:t>Is</a:t>
            </a:r>
            <a:r>
              <a:rPr lang="ro-RO" dirty="0" smtClean="0"/>
              <a:t>, total </a:t>
            </a:r>
            <a:r>
              <a:rPr lang="ro-RO" dirty="0" err="1" smtClean="0"/>
              <a:t>time</a:t>
            </a:r>
            <a:r>
              <a:rPr lang="ro-RO" dirty="0" smtClean="0"/>
              <a:t>, </a:t>
            </a:r>
            <a:r>
              <a:rPr lang="ro-RO" dirty="0" err="1" smtClean="0"/>
              <a:t>decorrelation</a:t>
            </a:r>
            <a:r>
              <a:rPr lang="ro-RO" dirty="0" smtClean="0"/>
              <a:t> </a:t>
            </a:r>
            <a:r>
              <a:rPr lang="ro-RO" dirty="0" err="1" smtClean="0"/>
              <a:t>time</a:t>
            </a:r>
            <a:r>
              <a:rPr lang="ro-RO" dirty="0" smtClean="0"/>
              <a:t> = [300., 30., 300., .1]</a:t>
            </a:r>
            <a:r>
              <a:rPr lang="en-US" dirty="0" smtClean="0"/>
              <a:t>. Curve fit seeded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67CEF-4828-A545-929B-A0ABBC4D2B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4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2BAE3-5699-8042-B7B8-4C1F990A6FF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34D6C-2F31-3A4B-987E-FA9B49B42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7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Stochastic Speckle Discrimination with Microwave Kinetic Inductance 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Clint Bockstiegel</a:t>
            </a:r>
          </a:p>
          <a:p>
            <a:endParaRPr lang="en-US" dirty="0" smtClean="0"/>
          </a:p>
          <a:p>
            <a:r>
              <a:rPr lang="en-US" dirty="0" err="1" smtClean="0"/>
              <a:t>ExSoCal</a:t>
            </a:r>
            <a:r>
              <a:rPr lang="en-US" dirty="0" smtClean="0"/>
              <a:t>, Sept 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07" y="4180559"/>
            <a:ext cx="2638038" cy="1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Bin-free maximum likelihood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21" y="1432423"/>
            <a:ext cx="5155270" cy="4980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4963" y="2532504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Ic</a:t>
            </a:r>
            <a:r>
              <a:rPr lang="en-US" sz="1600" dirty="0" smtClean="0"/>
              <a:t> = 30</a:t>
            </a:r>
          </a:p>
          <a:p>
            <a:r>
              <a:rPr lang="en-US" sz="1600" dirty="0" smtClean="0"/>
              <a:t>Is = 300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494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861" y="170067"/>
            <a:ext cx="2490786" cy="3321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661" y="3491115"/>
            <a:ext cx="4216400" cy="316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442" y="170067"/>
            <a:ext cx="2441419" cy="3321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1647" y="788020"/>
            <a:ext cx="110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 Brandt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48993" y="788020"/>
            <a:ext cx="1145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Alex Walter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877517" y="3595150"/>
            <a:ext cx="14364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Right to Left: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PI:</a:t>
            </a:r>
            <a:r>
              <a:rPr lang="en-US" sz="1400" dirty="0" smtClean="0"/>
              <a:t> Ben </a:t>
            </a:r>
            <a:r>
              <a:rPr lang="en-US" sz="1400" dirty="0" err="1" smtClean="0"/>
              <a:t>Mazin</a:t>
            </a:r>
            <a:endParaRPr lang="en-US" sz="1400" dirty="0" smtClean="0"/>
          </a:p>
          <a:p>
            <a:r>
              <a:rPr lang="en-US" sz="1400" dirty="0" smtClean="0"/>
              <a:t>Sarah </a:t>
            </a:r>
            <a:r>
              <a:rPr lang="en-US" sz="1400" dirty="0" err="1" smtClean="0"/>
              <a:t>Stieger</a:t>
            </a:r>
            <a:endParaRPr lang="en-US" sz="1400" dirty="0" smtClean="0"/>
          </a:p>
          <a:p>
            <a:r>
              <a:rPr lang="en-US" sz="1400" dirty="0" smtClean="0"/>
              <a:t>Isabel </a:t>
            </a:r>
            <a:r>
              <a:rPr lang="en-US" sz="1400" dirty="0" err="1" smtClean="0"/>
              <a:t>Lipartito</a:t>
            </a:r>
            <a:endParaRPr lang="en-US" sz="1400" dirty="0" smtClean="0"/>
          </a:p>
          <a:p>
            <a:r>
              <a:rPr lang="en-US" sz="1400" dirty="0" err="1" smtClean="0"/>
              <a:t>Gregoire</a:t>
            </a:r>
            <a:r>
              <a:rPr lang="en-US" sz="1400" dirty="0" smtClean="0"/>
              <a:t> </a:t>
            </a:r>
            <a:r>
              <a:rPr lang="en-US" sz="1400" dirty="0" err="1" smtClean="0"/>
              <a:t>Coiffard</a:t>
            </a:r>
            <a:endParaRPr lang="en-US" sz="1400" dirty="0" smtClean="0"/>
          </a:p>
          <a:p>
            <a:r>
              <a:rPr lang="en-US" sz="1400" dirty="0" smtClean="0"/>
              <a:t>Alex Walter</a:t>
            </a:r>
          </a:p>
          <a:p>
            <a:r>
              <a:rPr lang="en-US" sz="1400" dirty="0" smtClean="0"/>
              <a:t>Nicholas Zobrist</a:t>
            </a:r>
          </a:p>
          <a:p>
            <a:r>
              <a:rPr lang="en-US" sz="1400" dirty="0" smtClean="0"/>
              <a:t>Noah Swimmer</a:t>
            </a:r>
          </a:p>
          <a:p>
            <a:r>
              <a:rPr lang="en-US" sz="1400" dirty="0" smtClean="0"/>
              <a:t>Miguel </a:t>
            </a:r>
            <a:r>
              <a:rPr lang="en-US" sz="1400" dirty="0" err="1" smtClean="0"/>
              <a:t>Daal</a:t>
            </a:r>
            <a:endParaRPr lang="en-US" sz="1400" dirty="0" smtClean="0"/>
          </a:p>
          <a:p>
            <a:r>
              <a:rPr lang="en-US" sz="1400" dirty="0" err="1" smtClean="0"/>
              <a:t>Neelay</a:t>
            </a:r>
            <a:r>
              <a:rPr lang="en-US" sz="1400" dirty="0" smtClean="0"/>
              <a:t> </a:t>
            </a:r>
            <a:r>
              <a:rPr lang="en-US" sz="1400" dirty="0" err="1" smtClean="0"/>
              <a:t>Fruitwala</a:t>
            </a:r>
            <a:endParaRPr lang="en-US" sz="1400" dirty="0" smtClean="0"/>
          </a:p>
          <a:p>
            <a:r>
              <a:rPr lang="en-US" sz="1400" dirty="0" smtClean="0"/>
              <a:t>Clint Bockstiegel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9660" y="3595150"/>
            <a:ext cx="13131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Not Pictured:</a:t>
            </a:r>
          </a:p>
          <a:p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Jeb Bailey</a:t>
            </a:r>
          </a:p>
          <a:p>
            <a:r>
              <a:rPr lang="en-US" sz="1400" dirty="0" smtClean="0"/>
              <a:t>Jenny Smith</a:t>
            </a:r>
          </a:p>
          <a:p>
            <a:r>
              <a:rPr lang="en-US" sz="1400" dirty="0" smtClean="0"/>
              <a:t>Kristina Davis</a:t>
            </a:r>
          </a:p>
          <a:p>
            <a:r>
              <a:rPr lang="en-US" sz="1400" dirty="0" smtClean="0"/>
              <a:t>Rupert </a:t>
            </a:r>
            <a:r>
              <a:rPr lang="en-US" sz="1400" dirty="0" err="1" smtClean="0"/>
              <a:t>Dodkins</a:t>
            </a:r>
            <a:endParaRPr lang="en-US" sz="1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529660" y="4985284"/>
            <a:ext cx="141186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Emeriti:</a:t>
            </a:r>
          </a:p>
          <a:p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Seth Meeker</a:t>
            </a:r>
          </a:p>
          <a:p>
            <a:r>
              <a:rPr lang="en-US" sz="1400" dirty="0" smtClean="0"/>
              <a:t>Paul </a:t>
            </a:r>
            <a:r>
              <a:rPr lang="en-US" sz="1400" dirty="0" err="1" smtClean="0"/>
              <a:t>Szypryt</a:t>
            </a:r>
            <a:endParaRPr lang="en-US" sz="1400" dirty="0" smtClean="0"/>
          </a:p>
          <a:p>
            <a:r>
              <a:rPr lang="en-US" sz="1400" dirty="0" smtClean="0"/>
              <a:t>Paschal </a:t>
            </a:r>
            <a:r>
              <a:rPr lang="en-US" sz="1400" dirty="0" err="1" smtClean="0"/>
              <a:t>Strader</a:t>
            </a:r>
            <a:endParaRPr lang="en-US" sz="1400" dirty="0" smtClean="0"/>
          </a:p>
          <a:p>
            <a:r>
              <a:rPr lang="en-US" sz="1400" dirty="0" smtClean="0"/>
              <a:t>Gerhard Ulbricht</a:t>
            </a:r>
          </a:p>
          <a:p>
            <a:r>
              <a:rPr lang="en-US" sz="1400" dirty="0" smtClean="0"/>
              <a:t>Julian van </a:t>
            </a:r>
            <a:r>
              <a:rPr lang="en-US" sz="1400" dirty="0" err="1" smtClean="0"/>
              <a:t>Eyken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23278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imaging with MKIDs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DARKNESS</a:t>
            </a:r>
          </a:p>
          <a:p>
            <a:pPr lvl="1"/>
            <a:r>
              <a:rPr lang="en-US" dirty="0" smtClean="0"/>
              <a:t>Commissioned at Palomar in 2016 with P3K (AO system) &amp; SDC (coronagraph)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oing to Magellan w/ </a:t>
            </a:r>
            <a:r>
              <a:rPr lang="en-US" dirty="0" err="1" smtClean="0"/>
              <a:t>MagAOx</a:t>
            </a:r>
            <a:r>
              <a:rPr lang="en-US" dirty="0" smtClean="0"/>
              <a:t> 2019-ish</a:t>
            </a:r>
          </a:p>
          <a:p>
            <a:pPr lvl="1"/>
            <a:r>
              <a:rPr lang="en-US" dirty="0" smtClean="0"/>
              <a:t>1.2 µm</a:t>
            </a:r>
          </a:p>
          <a:p>
            <a:r>
              <a:rPr lang="en-US" dirty="0" smtClean="0"/>
              <a:t>MEC</a:t>
            </a:r>
            <a:endParaRPr lang="en-US" dirty="0"/>
          </a:p>
          <a:p>
            <a:pPr lvl="1"/>
            <a:r>
              <a:rPr lang="en-US" dirty="0" smtClean="0"/>
              <a:t>Commissioning ongoing at Subaru, started in March 2018 with </a:t>
            </a:r>
            <a:r>
              <a:rPr lang="en-US" dirty="0" err="1" smtClean="0"/>
              <a:t>SCExAO</a:t>
            </a:r>
            <a:endParaRPr lang="en-US" dirty="0" smtClean="0"/>
          </a:p>
          <a:p>
            <a:pPr lvl="1"/>
            <a:r>
              <a:rPr lang="en-US" dirty="0" smtClean="0"/>
              <a:t>1.2 µm</a:t>
            </a:r>
          </a:p>
          <a:p>
            <a:r>
              <a:rPr lang="en-US" dirty="0" smtClean="0"/>
              <a:t>PICTURE-C</a:t>
            </a:r>
          </a:p>
          <a:p>
            <a:pPr lvl="1"/>
            <a:r>
              <a:rPr lang="en-US" dirty="0" smtClean="0"/>
              <a:t>Scheduled to fly in Fall 2019-ish</a:t>
            </a:r>
          </a:p>
          <a:p>
            <a:pPr lvl="1"/>
            <a:r>
              <a:rPr lang="en-US" dirty="0" smtClean="0"/>
              <a:t>Looking at debris disks in the optical</a:t>
            </a:r>
          </a:p>
          <a:p>
            <a:pPr lvl="1"/>
            <a:r>
              <a:rPr lang="en-US" dirty="0" smtClean="0"/>
              <a:t>600 nm</a:t>
            </a:r>
          </a:p>
        </p:txBody>
      </p:sp>
    </p:spTree>
    <p:extLst>
      <p:ext uri="{BB962C8B-B14F-4D97-AF65-F5344CB8AC3E}">
        <p14:creationId xmlns:p14="http://schemas.microsoft.com/office/powerpoint/2010/main" val="7021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DARKNESS</a:t>
            </a:r>
            <a:endParaRPr lang="en-US" dirty="0"/>
          </a:p>
        </p:txBody>
      </p:sp>
      <p:pic>
        <p:nvPicPr>
          <p:cNvPr id="4" name="Picture 3" descr="IMG_20160721_1441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684" y="212882"/>
            <a:ext cx="4811226" cy="64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8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40" y="213360"/>
            <a:ext cx="4747260" cy="63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4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PICTURE-C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4190" y="993617"/>
            <a:ext cx="6471920" cy="48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r="16060"/>
          <a:stretch/>
        </p:blipFill>
        <p:spPr>
          <a:xfrm>
            <a:off x="5585704" y="2819714"/>
            <a:ext cx="3558651" cy="34366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33453" y="174571"/>
            <a:ext cx="5619157" cy="4941892"/>
            <a:chOff x="142566" y="1512718"/>
            <a:chExt cx="5619157" cy="4941892"/>
          </a:xfrm>
        </p:grpSpPr>
        <p:pic>
          <p:nvPicPr>
            <p:cNvPr id="3" name="Picture 2" descr="ptsi_d3_39_1024_croppe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589" y="1512718"/>
              <a:ext cx="4501134" cy="4058291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292868" y="1915165"/>
              <a:ext cx="0" cy="70377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292868" y="2067089"/>
              <a:ext cx="782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 μm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4745" y="1678537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inductor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60589" y="6085278"/>
              <a:ext cx="2017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Microwave feedline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2566" y="2994041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capacitor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062262" y="1915165"/>
              <a:ext cx="1890080" cy="33286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734484" y="5571009"/>
              <a:ext cx="0" cy="55191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112724" y="3241243"/>
              <a:ext cx="1890080" cy="33286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945925" y="5841753"/>
              <a:ext cx="1902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coupling capacitor</a:t>
              </a:r>
              <a:endParaRPr lang="en-US" dirty="0"/>
            </a:p>
          </p:txBody>
        </p:sp>
        <p:cxnSp>
          <p:nvCxnSpPr>
            <p:cNvPr id="24" name="Straight Arrow Connector 23"/>
            <p:cNvCxnSpPr>
              <a:stCxn id="23" idx="1"/>
            </p:cNvCxnSpPr>
            <p:nvPr/>
          </p:nvCxnSpPr>
          <p:spPr>
            <a:xfrm flipH="1" flipV="1">
              <a:off x="2168657" y="5318011"/>
              <a:ext cx="777268" cy="70840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6984" y="525056"/>
            <a:ext cx="2109189" cy="196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95681" y="5219036"/>
            <a:ext cx="5078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MKIDs are </a:t>
            </a:r>
            <a:r>
              <a:rPr lang="en-US" sz="2800" b="1" dirty="0" smtClean="0"/>
              <a:t>Photon Counting and </a:t>
            </a:r>
            <a:r>
              <a:rPr lang="en-US" sz="2800" b="1" dirty="0" smtClean="0"/>
              <a:t>Energy Resolving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166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8" y="403439"/>
            <a:ext cx="7489190" cy="56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59373" y="5769639"/>
            <a:ext cx="1241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Meeker+ 2018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3" y="386736"/>
            <a:ext cx="3742551" cy="538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54" y="386736"/>
            <a:ext cx="3530600" cy="538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8661" y="5769639"/>
            <a:ext cx="1896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32 Peg b at location “A”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460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5" y="3050342"/>
            <a:ext cx="4630400" cy="347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19" y="3050342"/>
            <a:ext cx="4630400" cy="347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22" y="8480"/>
            <a:ext cx="4262254" cy="31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-4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-4" id="{8EFE87BA-72CA-F74D-8F90-7C934A29692E}" vid="{431313E4-DFED-6840-BFB4-428425F780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5669</TotalTime>
  <Words>206</Words>
  <Application>Microsoft Macintosh PowerPoint</Application>
  <PresentationFormat>On-screen Show (4:3)</PresentationFormat>
  <Paragraphs>67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Arial</vt:lpstr>
      <vt:lpstr>3-4</vt:lpstr>
      <vt:lpstr>Stochastic Speckle Discrimination with Microwave Kinetic Inductance Detectors</vt:lpstr>
      <vt:lpstr>Direct imaging with MKIDs</vt:lpstr>
      <vt:lpstr>DARKNESS</vt:lpstr>
      <vt:lpstr>MEC</vt:lpstr>
      <vt:lpstr>PICTURE-C</vt:lpstr>
      <vt:lpstr>PowerPoint Presentation</vt:lpstr>
      <vt:lpstr>PowerPoint Presentation</vt:lpstr>
      <vt:lpstr>PowerPoint Presentation</vt:lpstr>
      <vt:lpstr>PowerPoint Presentation</vt:lpstr>
      <vt:lpstr>Bin-free maximum likelihood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Clinton Bockstiegel</dc:creator>
  <cp:lastModifiedBy>Clinton Bockstiegel</cp:lastModifiedBy>
  <cp:revision>30</cp:revision>
  <cp:lastPrinted>2018-09-18T16:52:56Z</cp:lastPrinted>
  <dcterms:created xsi:type="dcterms:W3CDTF">2018-09-14T18:23:48Z</dcterms:created>
  <dcterms:modified xsi:type="dcterms:W3CDTF">2018-09-18T16:53:12Z</dcterms:modified>
</cp:coreProperties>
</file>