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4" r:id="rId5"/>
    <p:sldId id="260" r:id="rId6"/>
    <p:sldId id="261" r:id="rId7"/>
    <p:sldId id="259" r:id="rId8"/>
    <p:sldId id="262" r:id="rId9"/>
    <p:sldId id="263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1"/>
    <p:restoredTop sz="94643"/>
  </p:normalViewPr>
  <p:slideViewPr>
    <p:cSldViewPr snapToGrid="0" snapToObjects="1">
      <p:cViewPr>
        <p:scale>
          <a:sx n="59" d="100"/>
          <a:sy n="59" d="100"/>
        </p:scale>
        <p:origin x="856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503F0-75DF-8844-996F-94576713AFDB}" type="datetimeFigureOut">
              <a:rPr lang="en-US" smtClean="0"/>
              <a:t>9/16/18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ACD42-06F3-4140-A3D2-F53D7C565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4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FD79-8995-CA4B-8DAE-9B787E2F1D42}" type="datetimeFigureOut">
              <a:rPr lang="en-US" smtClean="0"/>
              <a:t>9/15/18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3AB80-C19C-6543-AB75-17AA9BA1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27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FD79-8995-CA4B-8DAE-9B787E2F1D42}" type="datetimeFigureOut">
              <a:rPr lang="en-US" smtClean="0"/>
              <a:t>9/15/18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3AB80-C19C-6543-AB75-17AA9BA1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81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FD79-8995-CA4B-8DAE-9B787E2F1D42}" type="datetimeFigureOut">
              <a:rPr lang="en-US" smtClean="0"/>
              <a:t>9/15/18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3AB80-C19C-6543-AB75-17AA9BA1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28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FD79-8995-CA4B-8DAE-9B787E2F1D42}" type="datetimeFigureOut">
              <a:rPr lang="en-US" smtClean="0"/>
              <a:t>9/15/18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3AB80-C19C-6543-AB75-17AA9BA1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FD79-8995-CA4B-8DAE-9B787E2F1D42}" type="datetimeFigureOut">
              <a:rPr lang="en-US" smtClean="0"/>
              <a:t>9/15/18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3AB80-C19C-6543-AB75-17AA9BA1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88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FD79-8995-CA4B-8DAE-9B787E2F1D42}" type="datetimeFigureOut">
              <a:rPr lang="en-US" smtClean="0"/>
              <a:t>9/15/18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3AB80-C19C-6543-AB75-17AA9BA1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FD79-8995-CA4B-8DAE-9B787E2F1D42}" type="datetimeFigureOut">
              <a:rPr lang="en-US" smtClean="0"/>
              <a:t>9/15/18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3AB80-C19C-6543-AB75-17AA9BA1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81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FD79-8995-CA4B-8DAE-9B787E2F1D42}" type="datetimeFigureOut">
              <a:rPr lang="en-US" smtClean="0"/>
              <a:t>9/15/18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3AB80-C19C-6543-AB75-17AA9BA1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0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FD79-8995-CA4B-8DAE-9B787E2F1D42}" type="datetimeFigureOut">
              <a:rPr lang="en-US" smtClean="0"/>
              <a:t>9/15/18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3AB80-C19C-6543-AB75-17AA9BA1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84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FD79-8995-CA4B-8DAE-9B787E2F1D42}" type="datetimeFigureOut">
              <a:rPr lang="en-US" smtClean="0"/>
              <a:t>9/15/18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3AB80-C19C-6543-AB75-17AA9BA1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76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FD79-8995-CA4B-8DAE-9B787E2F1D42}" type="datetimeFigureOut">
              <a:rPr lang="en-US" smtClean="0"/>
              <a:t>9/15/18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3AB80-C19C-6543-AB75-17AA9BA1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4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41000">
              <a:schemeClr val="accent5">
                <a:lumMod val="89000"/>
              </a:schemeClr>
            </a:gs>
            <a:gs pos="78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CFD79-8995-CA4B-8DAE-9B787E2F1D42}" type="datetimeFigureOut">
              <a:rPr lang="en-US" smtClean="0"/>
              <a:t>9/15/18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3AB80-C19C-6543-AB75-17AA9BA1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4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7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36" y="221381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8000" dirty="0">
                <a:solidFill>
                  <a:schemeClr val="accent6">
                    <a:lumMod val="20000"/>
                    <a:lumOff val="80000"/>
                  </a:schemeClr>
                </a:solidFill>
                <a:latin typeface="Varela Round" charset="0"/>
                <a:ea typeface="Varela Round" charset="0"/>
                <a:cs typeface="Varela Round" charset="0"/>
              </a:rPr>
              <a:t>Beyond the Lecture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: </a:t>
            </a:r>
            <a:r>
              <a:rPr lang="en-US" sz="4000" dirty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Finding the Intersections between Science and the </a:t>
            </a:r>
            <a:r>
              <a:rPr lang="en-U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Community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936" y="3752887"/>
            <a:ext cx="9144000" cy="1655762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Varela Round" charset="0"/>
                <a:ea typeface="Varela Round" charset="0"/>
                <a:cs typeface="Varela Round" charset="0"/>
              </a:rPr>
              <a:t>Jessie Christiansen </a:t>
            </a:r>
          </a:p>
          <a:p>
            <a:pPr algn="l"/>
            <a:r>
              <a:rPr lang="en-US" sz="36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@</a:t>
            </a:r>
            <a:r>
              <a:rPr lang="en-US" sz="3600" dirty="0" err="1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aussiastronomer</a:t>
            </a:r>
            <a:endParaRPr lang="en-US" sz="3600" dirty="0" smtClean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  <a:p>
            <a:pPr algn="l"/>
            <a:r>
              <a:rPr lang="en-US" sz="3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Varela Round" charset="0"/>
                <a:ea typeface="Varela Round" charset="0"/>
                <a:cs typeface="Varela Round" charset="0"/>
              </a:rPr>
              <a:t>Caltech/IPAC-</a:t>
            </a:r>
            <a:r>
              <a:rPr lang="en-US" sz="36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Varela Round" charset="0"/>
                <a:ea typeface="Varela Round" charset="0"/>
                <a:cs typeface="Varela Round" charset="0"/>
              </a:rPr>
              <a:t>NExScI</a:t>
            </a:r>
            <a:endParaRPr lang="en-US" sz="3600" dirty="0" smtClean="0">
              <a:solidFill>
                <a:schemeClr val="accent6">
                  <a:lumMod val="20000"/>
                  <a:lumOff val="80000"/>
                </a:schemeClr>
              </a:solidFill>
              <a:latin typeface="Varela Round" charset="0"/>
              <a:ea typeface="Varela Round" charset="0"/>
              <a:cs typeface="Varela Round" charset="0"/>
            </a:endParaRPr>
          </a:p>
          <a:p>
            <a:pPr algn="l"/>
            <a:r>
              <a:rPr lang="en-US" sz="3600" dirty="0" err="1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ExSoCal</a:t>
            </a:r>
            <a:r>
              <a:rPr lang="en-US" sz="36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086" y="2907838"/>
            <a:ext cx="5054600" cy="378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0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Varela Round" charset="0"/>
                <a:ea typeface="Varela Round" charset="0"/>
                <a:cs typeface="Varela Round" charset="0"/>
              </a:rPr>
              <a:t>Social media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1" y="1500572"/>
            <a:ext cx="8333796" cy="4682514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7" y="1919241"/>
            <a:ext cx="7217229" cy="4708430"/>
          </a:xfrm>
        </p:spPr>
      </p:pic>
    </p:spTree>
    <p:extLst>
      <p:ext uri="{BB962C8B-B14F-4D97-AF65-F5344CB8AC3E}">
        <p14:creationId xmlns:p14="http://schemas.microsoft.com/office/powerpoint/2010/main" val="93027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87658" y="3143236"/>
            <a:ext cx="4387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Science and</a:t>
            </a:r>
            <a:r>
              <a:rPr lang="is-I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…</a:t>
            </a:r>
            <a:endParaRPr lang="en-US" sz="4000" dirty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265" y="1381902"/>
            <a:ext cx="4387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… </a:t>
            </a:r>
            <a:r>
              <a:rPr lang="en-U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the outdoors</a:t>
            </a:r>
            <a:endParaRPr lang="en-US" sz="4000" dirty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1560" y="674016"/>
            <a:ext cx="4387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… </a:t>
            </a:r>
            <a:r>
              <a:rPr lang="en-U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music</a:t>
            </a:r>
            <a:endParaRPr lang="en-US" sz="4000" dirty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30646" y="4904570"/>
            <a:ext cx="4387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… </a:t>
            </a:r>
            <a:r>
              <a:rPr lang="en-U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dance</a:t>
            </a:r>
            <a:endParaRPr lang="en-US" sz="4000" dirty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0264" y="4419100"/>
            <a:ext cx="4387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… </a:t>
            </a:r>
            <a:r>
              <a:rPr lang="en-U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history</a:t>
            </a:r>
            <a:endParaRPr lang="en-US" sz="4000" dirty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6588" y="2221315"/>
            <a:ext cx="4387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… </a:t>
            </a:r>
            <a:r>
              <a:rPr lang="en-U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art</a:t>
            </a:r>
            <a:endParaRPr lang="en-US" sz="4000" dirty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5960" y="5725566"/>
            <a:ext cx="4387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… </a:t>
            </a:r>
            <a:r>
              <a:rPr lang="en-U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???</a:t>
            </a:r>
            <a:endParaRPr lang="en-US" sz="4000" dirty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400147" y="2929201"/>
            <a:ext cx="4387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… </a:t>
            </a:r>
            <a:r>
              <a:rPr lang="en-U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alcohol</a:t>
            </a:r>
            <a:endParaRPr lang="en-US" sz="4000" dirty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21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916" y="1256506"/>
            <a:ext cx="4966200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84" y="365125"/>
            <a:ext cx="5334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6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13265" y="423333"/>
            <a:ext cx="8051802" cy="5909734"/>
          </a:xfrm>
          <a:prstGeom prst="ellipse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297761" y="539414"/>
            <a:ext cx="5181600" cy="5482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Varela Round" charset="0"/>
                <a:ea typeface="Varela Round" charset="0"/>
                <a:cs typeface="Varela Round" charset="0"/>
              </a:rPr>
              <a:t>“</a:t>
            </a:r>
            <a:r>
              <a:rPr lang="en-US" sz="36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Varela Round" charset="0"/>
                <a:ea typeface="Varela Round" charset="0"/>
                <a:cs typeface="Varela Round" charset="0"/>
              </a:rPr>
              <a:t>Inreach</a:t>
            </a:r>
            <a:r>
              <a:rPr lang="en-US" sz="4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Varela Round" charset="0"/>
                <a:ea typeface="Varela Round" charset="0"/>
                <a:cs typeface="Varela Round" charset="0"/>
              </a:rPr>
              <a:t>”</a:t>
            </a:r>
            <a:r>
              <a:rPr lang="en-U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	</a:t>
            </a:r>
            <a:endParaRPr lang="en-US" sz="4000" dirty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9013" y="1097939"/>
            <a:ext cx="2421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Public lectures</a:t>
            </a:r>
          </a:p>
          <a:p>
            <a:r>
              <a:rPr lang="en-US" sz="2000" dirty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- Caltech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- Huntington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3439" y="2077368"/>
            <a:ext cx="242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Stargazing parties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1240" y="3334245"/>
            <a:ext cx="333269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Amateur astronomy clubs</a:t>
            </a:r>
          </a:p>
          <a:p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- LAAS (LA)</a:t>
            </a:r>
          </a:p>
          <a:p>
            <a:r>
              <a:rPr lang="en-US" dirty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- Local Group (SCV)</a:t>
            </a:r>
          </a:p>
          <a:p>
            <a:r>
              <a:rPr lang="en-US" dirty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- SAS (Ontario)</a:t>
            </a:r>
          </a:p>
          <a:p>
            <a:r>
              <a:rPr lang="en-US" dirty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- RAS (Riverside)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64763" y="4880756"/>
            <a:ext cx="334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Mentoring</a:t>
            </a:r>
          </a:p>
          <a:p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- 1000 Girls, 1000 Futures</a:t>
            </a:r>
          </a:p>
          <a:p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- Letters to a Pre-Scientist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583762" y="1544223"/>
            <a:ext cx="5979586" cy="4224168"/>
            <a:chOff x="5583762" y="1544223"/>
            <a:chExt cx="5979586" cy="422416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3762" y="1544223"/>
              <a:ext cx="5858571" cy="390571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841068" y="5491392"/>
              <a:ext cx="4722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Varela Round" charset="0"/>
                  <a:ea typeface="Varela Round" charset="0"/>
                  <a:cs typeface="Varela Round" charset="0"/>
                </a:rPr>
                <a:t>Credit: Christophe </a:t>
              </a:r>
              <a:r>
                <a:rPr lang="en-US" sz="1200" dirty="0" err="1">
                  <a:solidFill>
                    <a:schemeClr val="bg1"/>
                  </a:solidFill>
                  <a:latin typeface="Varela Round" charset="0"/>
                  <a:ea typeface="Varela Round" charset="0"/>
                  <a:cs typeface="Varela Round" charset="0"/>
                </a:rPr>
                <a:t>Marcadé</a:t>
              </a:r>
              <a:r>
                <a:rPr lang="en-US" sz="1200" dirty="0">
                  <a:solidFill>
                    <a:schemeClr val="bg1"/>
                  </a:solidFill>
                  <a:latin typeface="Varela Round" charset="0"/>
                  <a:ea typeface="Varela Round" charset="0"/>
                  <a:cs typeface="Varela Round" charset="0"/>
                </a:rPr>
                <a:t> / Caltech Astronomy Outreach</a:t>
              </a:r>
              <a:endParaRPr lang="en-US" sz="12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583761" y="1540918"/>
            <a:ext cx="5979587" cy="4190302"/>
            <a:chOff x="5583761" y="1561358"/>
            <a:chExt cx="5979587" cy="419030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3761" y="1561358"/>
              <a:ext cx="5858571" cy="390571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841068" y="5474661"/>
              <a:ext cx="4722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Varela Round" charset="0"/>
                  <a:ea typeface="Varela Round" charset="0"/>
                  <a:cs typeface="Varela Round" charset="0"/>
                </a:rPr>
                <a:t>Credit: Christophe </a:t>
              </a:r>
              <a:r>
                <a:rPr lang="en-US" sz="1200" dirty="0" err="1">
                  <a:solidFill>
                    <a:schemeClr val="bg1"/>
                  </a:solidFill>
                  <a:latin typeface="Varela Round" charset="0"/>
                  <a:ea typeface="Varela Round" charset="0"/>
                  <a:cs typeface="Varela Round" charset="0"/>
                </a:rPr>
                <a:t>Marcadé</a:t>
              </a:r>
              <a:r>
                <a:rPr lang="en-US" sz="1200" dirty="0">
                  <a:solidFill>
                    <a:schemeClr val="bg1"/>
                  </a:solidFill>
                  <a:latin typeface="Varela Round" charset="0"/>
                  <a:ea typeface="Varela Round" charset="0"/>
                  <a:cs typeface="Varela Round" charset="0"/>
                </a:rPr>
                <a:t> / Caltech Astronomy Outreach</a:t>
              </a:r>
              <a:endParaRPr lang="en-US" sz="12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234713" y="1544223"/>
            <a:ext cx="5328635" cy="4221440"/>
            <a:chOff x="6234713" y="1544223"/>
            <a:chExt cx="5328635" cy="422144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713" y="1544223"/>
              <a:ext cx="5207619" cy="390571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841068" y="5488664"/>
              <a:ext cx="4722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Varela Round" charset="0"/>
                  <a:ea typeface="Varela Round" charset="0"/>
                  <a:cs typeface="Varela Round" charset="0"/>
                </a:rPr>
                <a:t>Credit: </a:t>
              </a:r>
              <a:r>
                <a:rPr lang="en-US" sz="1200" dirty="0" smtClean="0">
                  <a:solidFill>
                    <a:schemeClr val="bg1"/>
                  </a:solidFill>
                  <a:latin typeface="Varela Round" charset="0"/>
                  <a:ea typeface="Varela Round" charset="0"/>
                  <a:cs typeface="Varela Round" charset="0"/>
                </a:rPr>
                <a:t>Geo </a:t>
              </a:r>
              <a:r>
                <a:rPr lang="en-US" sz="1200" dirty="0" err="1" smtClean="0">
                  <a:solidFill>
                    <a:schemeClr val="bg1"/>
                  </a:solidFill>
                  <a:latin typeface="Varela Round" charset="0"/>
                  <a:ea typeface="Varela Round" charset="0"/>
                  <a:cs typeface="Varela Round" charset="0"/>
                </a:rPr>
                <a:t>Samoza</a:t>
              </a:r>
              <a:r>
                <a:rPr lang="en-US" sz="1200" dirty="0" smtClean="0">
                  <a:solidFill>
                    <a:schemeClr val="bg1"/>
                  </a:solidFill>
                  <a:latin typeface="Varela Round" charset="0"/>
                  <a:ea typeface="Varela Round" charset="0"/>
                  <a:cs typeface="Varela Round" charset="0"/>
                </a:rPr>
                <a:t> / Los Angeles Astronomical Society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494853" y="1605771"/>
            <a:ext cx="6151046" cy="3731646"/>
            <a:chOff x="5494853" y="1605771"/>
            <a:chExt cx="6151046" cy="373164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853" y="1605771"/>
              <a:ext cx="6151046" cy="355551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906686" y="5060418"/>
              <a:ext cx="4722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smtClean="0">
                  <a:solidFill>
                    <a:schemeClr val="bg1"/>
                  </a:solidFill>
                  <a:latin typeface="Varela Round" charset="0"/>
                  <a:ea typeface="Varela Round" charset="0"/>
                  <a:cs typeface="Varela Round" charset="0"/>
                </a:rPr>
                <a:t>www.prescientist.org</a:t>
              </a:r>
              <a:endParaRPr lang="en-US" sz="12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54029" y="2476351"/>
            <a:ext cx="242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Open houses</a:t>
            </a:r>
            <a:endParaRPr lang="en-US" sz="2000" dirty="0" smtClean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7780" y="2880652"/>
            <a:ext cx="242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Podcasts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841068" y="976951"/>
            <a:ext cx="4722280" cy="4773624"/>
            <a:chOff x="6841068" y="976951"/>
            <a:chExt cx="4722280" cy="477362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980" y="976951"/>
              <a:ext cx="4462182" cy="4462182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6841068" y="5473576"/>
              <a:ext cx="4722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/>
                  </a:solidFill>
                  <a:latin typeface="Varela Round" charset="0"/>
                  <a:ea typeface="Varela Round" charset="0"/>
                  <a:cs typeface="Varela Round" charset="0"/>
                </a:rPr>
                <a:t>www.listentospacepod.com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604834" y="1524868"/>
            <a:ext cx="5958514" cy="4227601"/>
            <a:chOff x="5604834" y="1524868"/>
            <a:chExt cx="5958514" cy="422760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4834" y="1524868"/>
              <a:ext cx="5878328" cy="3912762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6841068" y="5475470"/>
              <a:ext cx="4722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Varela Round" charset="0"/>
                  <a:ea typeface="Varela Round" charset="0"/>
                  <a:cs typeface="Varela Round" charset="0"/>
                </a:rPr>
                <a:t>Sarah </a:t>
              </a:r>
              <a:r>
                <a:rPr lang="en-US" sz="1200" dirty="0" err="1">
                  <a:solidFill>
                    <a:schemeClr val="bg1"/>
                  </a:solidFill>
                  <a:latin typeface="Varela Round" charset="0"/>
                  <a:ea typeface="Varela Round" charset="0"/>
                  <a:cs typeface="Varela Round" charset="0"/>
                </a:rPr>
                <a:t>Reingewirtz</a:t>
              </a:r>
              <a:r>
                <a:rPr lang="en-US" sz="1200" dirty="0">
                  <a:solidFill>
                    <a:schemeClr val="bg1"/>
                  </a:solidFill>
                  <a:latin typeface="Varela Round" charset="0"/>
                  <a:ea typeface="Varela Round" charset="0"/>
                  <a:cs typeface="Varela Round" charset="0"/>
                </a:rPr>
                <a:t>/Pasadena Star-News</a:t>
              </a:r>
              <a:endParaRPr lang="en-US" sz="12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293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0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111498" y="539414"/>
            <a:ext cx="2944745" cy="838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“</a:t>
            </a:r>
            <a:r>
              <a:rPr lang="en-US" sz="3600" dirty="0" err="1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Inreach</a:t>
            </a:r>
            <a:r>
              <a:rPr lang="en-U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”	</a:t>
            </a:r>
            <a:endParaRPr lang="en-US" sz="4000" dirty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82750" y="1097939"/>
            <a:ext cx="2421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Public lectures</a:t>
            </a:r>
          </a:p>
          <a:p>
            <a:r>
              <a:rPr lang="en-US" sz="2000" dirty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- Caltech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- Huntington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7176" y="2077368"/>
            <a:ext cx="242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Stargazing parties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4977" y="3334245"/>
            <a:ext cx="333269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Amateur astronomy clubs</a:t>
            </a:r>
          </a:p>
          <a:p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- LAAS (LA)</a:t>
            </a:r>
          </a:p>
          <a:p>
            <a:r>
              <a:rPr lang="en-US" dirty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- Local Group (SCV)</a:t>
            </a:r>
          </a:p>
          <a:p>
            <a:r>
              <a:rPr lang="en-US" dirty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- SAS (Ontario)</a:t>
            </a:r>
          </a:p>
          <a:p>
            <a:r>
              <a:rPr lang="en-US" dirty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- RAS (Riverside)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8500" y="4880756"/>
            <a:ext cx="334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Mentoring</a:t>
            </a:r>
          </a:p>
          <a:p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- 1000 Girls, 1000 Futures</a:t>
            </a:r>
          </a:p>
          <a:p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- Letters to a Pre-Scientist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766" y="2476351"/>
            <a:ext cx="242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Open houses</a:t>
            </a:r>
            <a:endParaRPr lang="en-US" sz="2000" dirty="0" smtClean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1517" y="2880652"/>
            <a:ext cx="242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Podcasts</a:t>
            </a:r>
          </a:p>
        </p:txBody>
      </p:sp>
      <p:sp>
        <p:nvSpPr>
          <p:cNvPr id="8" name="Oval 7"/>
          <p:cNvSpPr/>
          <p:nvPr/>
        </p:nvSpPr>
        <p:spPr>
          <a:xfrm>
            <a:off x="141793" y="379378"/>
            <a:ext cx="8051802" cy="5909734"/>
          </a:xfrm>
          <a:prstGeom prst="ellipse">
            <a:avLst/>
          </a:prstGeom>
          <a:solidFill>
            <a:schemeClr val="accent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966640" y="520028"/>
            <a:ext cx="8051802" cy="5909734"/>
          </a:xfrm>
          <a:prstGeom prst="ellipse">
            <a:avLst/>
          </a:prstGeom>
          <a:solidFill>
            <a:srgbClr val="92D05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ontent Placeholder 4"/>
          <p:cNvSpPr>
            <a:spLocks noGrp="1"/>
          </p:cNvSpPr>
          <p:nvPr>
            <p:ph sz="half" idx="1"/>
          </p:nvPr>
        </p:nvSpPr>
        <p:spPr>
          <a:xfrm>
            <a:off x="6721222" y="5693986"/>
            <a:ext cx="2944745" cy="838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Varela Round" charset="0"/>
                <a:ea typeface="Varela Round" charset="0"/>
                <a:cs typeface="Varela Round" charset="0"/>
              </a:rPr>
              <a:t>“</a:t>
            </a:r>
            <a:r>
              <a:rPr lang="en-US" sz="3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Varela Round" charset="0"/>
                <a:ea typeface="Varela Round" charset="0"/>
                <a:cs typeface="Varela Round" charset="0"/>
              </a:rPr>
              <a:t>Outreach</a:t>
            </a:r>
            <a:r>
              <a:rPr lang="en-US" sz="4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Varela Round" charset="0"/>
                <a:ea typeface="Varela Round" charset="0"/>
                <a:cs typeface="Varela Round" charset="0"/>
              </a:rPr>
              <a:t>”</a:t>
            </a:r>
            <a:r>
              <a:rPr lang="en-U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	</a:t>
            </a:r>
            <a:endParaRPr lang="en-US" sz="4000" dirty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84550" y="870394"/>
            <a:ext cx="242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Science train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53474" y="1493701"/>
            <a:ext cx="4812632" cy="3806433"/>
            <a:chOff x="353474" y="1493701"/>
            <a:chExt cx="4812632" cy="38064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766" y="1493701"/>
              <a:ext cx="4698340" cy="3523755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353474" y="5023135"/>
              <a:ext cx="4722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Varela Round" charset="0"/>
                  <a:ea typeface="Varela Round" charset="0"/>
                  <a:cs typeface="Varela Round" charset="0"/>
                </a:rPr>
                <a:t>Credit: Caltech </a:t>
              </a:r>
              <a:r>
                <a:rPr lang="en-US" sz="1200" smtClean="0">
                  <a:solidFill>
                    <a:schemeClr val="bg1"/>
                  </a:solidFill>
                  <a:latin typeface="Varela Round" charset="0"/>
                  <a:ea typeface="Varela Round" charset="0"/>
                  <a:cs typeface="Varela Round" charset="0"/>
                </a:rPr>
                <a:t>Astro Outreach</a:t>
              </a:r>
              <a:endParaRPr lang="en-US" sz="12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8354445" y="1420815"/>
            <a:ext cx="242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Pop-up stargazing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53474" y="1493701"/>
            <a:ext cx="5386926" cy="3812653"/>
            <a:chOff x="353474" y="1489112"/>
            <a:chExt cx="5386926" cy="38126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766" y="1489112"/>
              <a:ext cx="5272634" cy="351508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353474" y="5024766"/>
              <a:ext cx="4722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Varela Round" charset="0"/>
                  <a:ea typeface="Varela Round" charset="0"/>
                  <a:cs typeface="Varela Round" charset="0"/>
                </a:rPr>
                <a:t>Credit: Christophe </a:t>
              </a:r>
              <a:r>
                <a:rPr lang="en-US" sz="1200" dirty="0" err="1" smtClean="0">
                  <a:solidFill>
                    <a:schemeClr val="bg1"/>
                  </a:solidFill>
                  <a:latin typeface="Varela Round" charset="0"/>
                  <a:ea typeface="Varela Round" charset="0"/>
                  <a:cs typeface="Varela Round" charset="0"/>
                </a:rPr>
                <a:t>Mercade</a:t>
              </a:r>
              <a:r>
                <a:rPr lang="en-US" sz="1200" dirty="0" smtClean="0">
                  <a:solidFill>
                    <a:schemeClr val="bg1"/>
                  </a:solidFill>
                  <a:latin typeface="Varela Round" charset="0"/>
                  <a:ea typeface="Varela Round" charset="0"/>
                  <a:cs typeface="Varela Round" charset="0"/>
                </a:rPr>
                <a:t> / Caltech Astro Outreach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8681266" y="1971236"/>
            <a:ext cx="2421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School visits</a:t>
            </a:r>
          </a:p>
          <a:p>
            <a:r>
              <a:rPr lang="en-US" sz="2000" dirty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- Learning Works </a:t>
            </a:r>
          </a:p>
          <a:p>
            <a:r>
              <a:rPr lang="en-US" sz="2000" dirty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- Longfellow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664980" y="3147109"/>
            <a:ext cx="3168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Portable planetarium children’s hospital visits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16" y="1097939"/>
            <a:ext cx="4537641" cy="4546522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461672" y="4088297"/>
            <a:ext cx="3168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Radio shows (e.g. NPR)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6" y="1399888"/>
            <a:ext cx="5008708" cy="376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3" grpId="0"/>
      <p:bldP spid="44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111498" y="539414"/>
            <a:ext cx="2944745" cy="838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“</a:t>
            </a:r>
            <a:r>
              <a:rPr lang="en-US" sz="3600" dirty="0" err="1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Inreach</a:t>
            </a:r>
            <a:r>
              <a:rPr lang="en-U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”	</a:t>
            </a:r>
            <a:endParaRPr lang="en-US" sz="4000" dirty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82750" y="1097939"/>
            <a:ext cx="2421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Public lectures</a:t>
            </a:r>
          </a:p>
          <a:p>
            <a:r>
              <a:rPr lang="en-US" sz="2000" dirty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- Caltech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- Huntington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7176" y="2077368"/>
            <a:ext cx="242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Stargazing parties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4977" y="3334245"/>
            <a:ext cx="333269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Amateur astronomy clubs</a:t>
            </a:r>
          </a:p>
          <a:p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- LAAS (LA)</a:t>
            </a:r>
          </a:p>
          <a:p>
            <a:r>
              <a:rPr lang="en-US" dirty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- Local Group (SCV)</a:t>
            </a:r>
          </a:p>
          <a:p>
            <a:r>
              <a:rPr lang="en-US" dirty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- SAS (Ontario)</a:t>
            </a:r>
          </a:p>
          <a:p>
            <a:r>
              <a:rPr lang="en-US" dirty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- RAS (Riverside)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8500" y="4880756"/>
            <a:ext cx="334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Mentoring</a:t>
            </a:r>
          </a:p>
          <a:p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- 1000 Girls, 1000 Futures</a:t>
            </a:r>
          </a:p>
          <a:p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- Letters to a Pre-Scientist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766" y="2476351"/>
            <a:ext cx="242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Open houses</a:t>
            </a:r>
            <a:endParaRPr lang="en-US" sz="2000" dirty="0" smtClean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1517" y="2880652"/>
            <a:ext cx="242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Podcasts</a:t>
            </a:r>
          </a:p>
        </p:txBody>
      </p:sp>
      <p:sp>
        <p:nvSpPr>
          <p:cNvPr id="8" name="Oval 7"/>
          <p:cNvSpPr/>
          <p:nvPr/>
        </p:nvSpPr>
        <p:spPr>
          <a:xfrm>
            <a:off x="141793" y="379378"/>
            <a:ext cx="8051802" cy="5909734"/>
          </a:xfrm>
          <a:prstGeom prst="ellipse">
            <a:avLst/>
          </a:prstGeom>
          <a:solidFill>
            <a:schemeClr val="accent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ontent Placeholder 4"/>
          <p:cNvSpPr>
            <a:spLocks noGrp="1"/>
          </p:cNvSpPr>
          <p:nvPr>
            <p:ph sz="half" idx="1"/>
          </p:nvPr>
        </p:nvSpPr>
        <p:spPr>
          <a:xfrm>
            <a:off x="6721222" y="5693986"/>
            <a:ext cx="2944745" cy="838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“</a:t>
            </a:r>
            <a:r>
              <a:rPr lang="en-US" sz="36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Outreach</a:t>
            </a:r>
            <a:r>
              <a:rPr lang="en-U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”	</a:t>
            </a:r>
            <a:endParaRPr lang="en-US" sz="4000" dirty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84550" y="870394"/>
            <a:ext cx="242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Science train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354445" y="1420815"/>
            <a:ext cx="242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Pop-up stargazing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681266" y="1971236"/>
            <a:ext cx="2421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School visits</a:t>
            </a:r>
          </a:p>
          <a:p>
            <a:r>
              <a:rPr lang="en-US" sz="2000" dirty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- Learning Works </a:t>
            </a:r>
          </a:p>
          <a:p>
            <a:r>
              <a:rPr lang="en-US" sz="2000" dirty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- Longfellow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664980" y="3147109"/>
            <a:ext cx="3168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Portable planetarium children’s hospital visits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461672" y="4088297"/>
            <a:ext cx="3168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Radio shows (e.g. NPR)</a:t>
            </a:r>
          </a:p>
        </p:txBody>
      </p:sp>
      <p:sp>
        <p:nvSpPr>
          <p:cNvPr id="35" name="Oval 34"/>
          <p:cNvSpPr/>
          <p:nvPr/>
        </p:nvSpPr>
        <p:spPr>
          <a:xfrm>
            <a:off x="3966640" y="520028"/>
            <a:ext cx="8051802" cy="5909734"/>
          </a:xfrm>
          <a:prstGeom prst="ellipse">
            <a:avLst/>
          </a:prstGeom>
          <a:solidFill>
            <a:srgbClr val="92D05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87658" y="3143236"/>
            <a:ext cx="4387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Science and</a:t>
            </a:r>
            <a:r>
              <a:rPr lang="is-I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…</a:t>
            </a:r>
            <a:endParaRPr lang="en-US" sz="4000" dirty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69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87658" y="3143236"/>
            <a:ext cx="4387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Science and</a:t>
            </a:r>
            <a:r>
              <a:rPr lang="is-I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…</a:t>
            </a:r>
            <a:endParaRPr lang="en-US" sz="4000" dirty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0532" y="1381902"/>
            <a:ext cx="4387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400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…television</a:t>
            </a:r>
            <a:endParaRPr lang="en-US" sz="4000" dirty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265" y="1381902"/>
            <a:ext cx="4387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… </a:t>
            </a:r>
            <a:r>
              <a:rPr lang="en-U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books</a:t>
            </a:r>
            <a:endParaRPr lang="en-US" sz="4000" dirty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446" y="5431294"/>
            <a:ext cx="4387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…kids</a:t>
            </a:r>
            <a:endParaRPr lang="en-US" sz="4000" dirty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30532" y="5431294"/>
            <a:ext cx="4387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4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…gifs</a:t>
            </a:r>
            <a:endParaRPr lang="en-US" sz="4000" dirty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81560" y="2100986"/>
            <a:ext cx="438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arela Round" charset="0"/>
                <a:ea typeface="Varela Round" charset="0"/>
                <a:cs typeface="Varela Round" charset="0"/>
              </a:rPr>
              <a:t>Consulting</a:t>
            </a: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40989" y="976192"/>
            <a:ext cx="438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arela Round" charset="0"/>
                <a:ea typeface="Varela Round" charset="0"/>
                <a:cs typeface="Varela Round" charset="0"/>
              </a:rPr>
              <a:t>Talking head</a:t>
            </a: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22484" y="1505012"/>
            <a:ext cx="438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arela Round" charset="0"/>
                <a:ea typeface="Varela Round" charset="0"/>
                <a:cs typeface="Varela Round" charset="0"/>
              </a:rPr>
              <a:t>Live panels</a:t>
            </a: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41495" y="2064265"/>
            <a:ext cx="438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arela Round" charset="0"/>
                <a:ea typeface="Varela Round" charset="0"/>
                <a:cs typeface="Varela Round" charset="0"/>
              </a:rPr>
              <a:t>Consulting</a:t>
            </a: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470192" y="1009769"/>
            <a:ext cx="438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arela Round" charset="0"/>
                <a:ea typeface="Varela Round" charset="0"/>
                <a:cs typeface="Varela Round" charset="0"/>
              </a:rPr>
              <a:t>Write one!</a:t>
            </a: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7" y="368520"/>
            <a:ext cx="3720896" cy="27901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7" y="3566546"/>
            <a:ext cx="4009171" cy="30068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66370" y="4969629"/>
            <a:ext cx="438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arela Round" charset="0"/>
                <a:ea typeface="Varela Round" charset="0"/>
                <a:cs typeface="Varela Round" charset="0"/>
              </a:rPr>
              <a:t>Magazines</a:t>
            </a: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695478" y="6139180"/>
            <a:ext cx="438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arela Round" charset="0"/>
                <a:ea typeface="Varela Round" charset="0"/>
                <a:cs typeface="Varela Round" charset="0"/>
              </a:rPr>
              <a:t>Games</a:t>
            </a: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377" y="1505012"/>
            <a:ext cx="3773531" cy="506841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619723" y="4796848"/>
            <a:ext cx="438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arela Round" charset="0"/>
                <a:ea typeface="Varela Round" charset="0"/>
                <a:cs typeface="Varela Round" charset="0"/>
              </a:rPr>
              <a:t>Social mediarrr</a:t>
            </a: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9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0" grpId="0"/>
      <p:bldP spid="2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Varela Round" charset="0"/>
                <a:ea typeface="Varela Round" charset="0"/>
                <a:cs typeface="Varela Round" charset="0"/>
              </a:rPr>
              <a:t>Science &amp; Entertainment Exchange </a:t>
            </a:r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http://</a:t>
            </a:r>
            <a:r>
              <a:rPr lang="en-US" sz="2000" dirty="0" err="1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scienceandentertainmentexchange.org</a:t>
            </a:r>
            <a:r>
              <a:rPr lang="en-US" sz="2000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/</a:t>
            </a:r>
            <a:endParaRPr lang="en-US" sz="2000" dirty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TV show consulting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e</a:t>
            </a:r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.g. Big Bang Theory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“Think tanks” CBS &lt;redacted&gt;</a:t>
            </a:r>
          </a:p>
          <a:p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Live Hollywood events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Panels, seminars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‘Science speed dating’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Scifi</a:t>
            </a:r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 author consulting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“What </a:t>
            </a:r>
            <a:r>
              <a:rPr lang="en-US" dirty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would someone on the surface of the planet see</a:t>
            </a:r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?”</a:t>
            </a:r>
          </a:p>
          <a:p>
            <a:pPr lvl="1"/>
            <a:endParaRPr lang="en-US" dirty="0" smtClean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  <a:p>
            <a:pPr lvl="1"/>
            <a:endParaRPr lang="en-US" dirty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  <a:p>
            <a:pPr lvl="1"/>
            <a:endParaRPr lang="en-US" dirty="0" smtClean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  <a:p>
            <a:pPr lvl="1"/>
            <a:endParaRPr lang="en-US" dirty="0" smtClean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1" y="1774577"/>
            <a:ext cx="5562601" cy="4167958"/>
          </a:xfrm>
        </p:spPr>
      </p:pic>
    </p:spTree>
    <p:extLst>
      <p:ext uri="{BB962C8B-B14F-4D97-AF65-F5344CB8AC3E}">
        <p14:creationId xmlns:p14="http://schemas.microsoft.com/office/powerpoint/2010/main" val="79677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16616"/>
          </a:xfr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781661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  <a:alpha val="4000"/>
                </a:schemeClr>
              </a:gs>
              <a:gs pos="41000">
                <a:schemeClr val="accent5">
                  <a:lumMod val="89000"/>
                </a:schemeClr>
              </a:gs>
              <a:gs pos="78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039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Varela Round" charset="0"/>
                <a:ea typeface="Varela Round" charset="0"/>
                <a:cs typeface="Varela Round" charset="0"/>
              </a:rPr>
              <a:t>Social media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Decide in advance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What platform to use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What you will share (or not)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What your ‘brand’ is</a:t>
            </a:r>
          </a:p>
          <a:p>
            <a:pPr lvl="1"/>
            <a:endParaRPr lang="en-US" dirty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Manage your goals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It’s a time sink – what are your expectations?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Varela Round" charset="0"/>
                <a:ea typeface="Varela Round" charset="0"/>
                <a:cs typeface="Varela Round" charset="0"/>
              </a:rPr>
              <a:t>Exploit platform-specific analytics</a:t>
            </a:r>
            <a:endParaRPr lang="en-US" dirty="0">
              <a:solidFill>
                <a:schemeClr val="bg1"/>
              </a:solidFill>
              <a:latin typeface="Varela Round" charset="0"/>
              <a:ea typeface="Varela Round" charset="0"/>
              <a:cs typeface="Varela Rou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20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2434</TotalTime>
  <Words>428</Words>
  <Application>Microsoft Macintosh PowerPoint</Application>
  <PresentationFormat>Widescreen</PresentationFormat>
  <Paragraphs>117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Calibri Light</vt:lpstr>
      <vt:lpstr>Varela Round</vt:lpstr>
      <vt:lpstr>Arial</vt:lpstr>
      <vt:lpstr>Office Theme</vt:lpstr>
      <vt:lpstr>Beyond the Lecture: Finding the Intersections between Science and the Community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Science &amp; Entertainment Exchange http://scienceandentertainmentexchange.org/</vt:lpstr>
      <vt:lpstr>Social media</vt:lpstr>
      <vt:lpstr>Social media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the Lecture: Finding the Intersections between Science and the Community</dc:title>
  <dc:creator>Microsoft Office User</dc:creator>
  <cp:lastModifiedBy>Microsoft Office User</cp:lastModifiedBy>
  <cp:revision>50</cp:revision>
  <dcterms:created xsi:type="dcterms:W3CDTF">2018-09-16T05:34:23Z</dcterms:created>
  <dcterms:modified xsi:type="dcterms:W3CDTF">2018-09-17T22:09:03Z</dcterms:modified>
</cp:coreProperties>
</file>