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315" r:id="rId3"/>
    <p:sldId id="259" r:id="rId4"/>
    <p:sldId id="325" r:id="rId5"/>
    <p:sldId id="317" r:id="rId6"/>
    <p:sldId id="324" r:id="rId7"/>
    <p:sldId id="320" r:id="rId8"/>
    <p:sldId id="321" r:id="rId9"/>
    <p:sldId id="322" r:id="rId10"/>
    <p:sldId id="323" r:id="rId11"/>
    <p:sldId id="328" r:id="rId12"/>
    <p:sldId id="327" r:id="rId13"/>
    <p:sldId id="329" r:id="rId14"/>
    <p:sldId id="304" r:id="rId15"/>
    <p:sldId id="306" r:id="rId16"/>
    <p:sldId id="318" r:id="rId17"/>
  </p:sldIdLst>
  <p:sldSz cx="9144000" cy="6858000" type="screen4x3"/>
  <p:notesSz cx="6858000" cy="9144000"/>
  <p:defaultTextStyle>
    <a:defPPr>
      <a:defRPr lang="en-US"/>
    </a:defPPr>
    <a:lvl1pPr marL="0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3288" autoAdjust="0"/>
  </p:normalViewPr>
  <p:slideViewPr>
    <p:cSldViewPr snapToGrid="0" snapToObjects="1">
      <p:cViewPr>
        <p:scale>
          <a:sx n="116" d="100"/>
          <a:sy n="116" d="100"/>
        </p:scale>
        <p:origin x="32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4299-89DF-4844-93EB-6CD404F68512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B6AF2-6B14-5547-8B53-128ABACED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7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3738"/>
            <a:ext cx="4567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171CF2F-7304-9D4D-88CA-0B66CD1663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1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3738"/>
            <a:ext cx="4567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Predictive control using Empirical Orthogonal Functions (extension of Principal Component Analysis).   Turbulence spatially-temporally correlated.  Non-</a:t>
            </a:r>
            <a:r>
              <a:rPr lang="en-US" baseline="0" dirty="0" err="1" smtClean="0"/>
              <a:t>atmos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wavefront</a:t>
            </a:r>
            <a:r>
              <a:rPr lang="en-US" baseline="0" dirty="0" smtClean="0"/>
              <a:t> aberration dominated by specific patterns/modes.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171CF2F-7304-9D4D-88CA-0B66CD1663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9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Decisive detection despite shallow data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No other companions down to 15 au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  ~ 5% typical spectrophotometric calibration error/channel 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Combined with archival Keck/NIRC2 data </a:t>
            </a:r>
            <a:r>
              <a:rPr lang="mr-IN" sz="1200" dirty="0" smtClean="0">
                <a:solidFill>
                  <a:schemeClr val="bg1"/>
                </a:solidFill>
              </a:rPr>
              <a:t>…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Clockwise orbital motion, angular separation is decreasing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B6AF2-6B14-5547-8B53-128ABACED6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7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1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5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6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6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1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0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3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41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3" y="6356351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13A9D-A81A-C745-AAF3-3C977094E726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FC5E4-09F1-8847-BCBC-072096C3E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5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microsoft.com/office/2007/relationships/media" Target="../media/media1.mpeg"/><Relationship Id="rId2" Type="http://schemas.openxmlformats.org/officeDocument/2006/relationships/video" Target="../media/media1.mpeg"/><Relationship Id="rId3" Type="http://schemas.microsoft.com/office/2007/relationships/media" Target="../media/media2.mpeg"/><Relationship Id="rId4" Type="http://schemas.openxmlformats.org/officeDocument/2006/relationships/video" Target="../media/media2.m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2533" y="5587446"/>
            <a:ext cx="8449734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0" tIns="45692" rIns="91380" bIns="4569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33CCFF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</a:rPr>
              <a:t>Thayne Currie  </a:t>
            </a:r>
            <a:r>
              <a:rPr lang="en-US" sz="2200" b="1" dirty="0" smtClean="0">
                <a:solidFill>
                  <a:srgbClr val="FFFFFF"/>
                </a:solidFill>
                <a:latin typeface="Calibri" pitchFamily="34" charset="0"/>
              </a:rPr>
              <a:t>(NASA-Ames/Subaru</a:t>
            </a:r>
            <a:r>
              <a:rPr lang="en-US" sz="2200" b="1" dirty="0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Tim Brandt (UCSB), </a:t>
            </a: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Taichi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Uyama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 (U. Tokyo), Eric Nielsen (Stanford), Sarah Blunt (</a:t>
            </a: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CfA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sym typeface="Wingdings"/>
              </a:rPr>
              <a:t>), 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Olivier </a:t>
            </a: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</a:rPr>
              <a:t>Guyon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 (Subaru), </a:t>
            </a: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</a:rPr>
              <a:t>Motohide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 Tamura (U. Tokyo), Christian </a:t>
            </a: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</a:rPr>
              <a:t>Marois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 (NRC-Herzberg) + 25 additional coauthors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5076" y="85233"/>
            <a:ext cx="7962900" cy="90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02" tIns="41451" rIns="82902" bIns="41451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>
              <a:lnSpc>
                <a:spcPct val="83000"/>
              </a:lnSpc>
              <a:spcBef>
                <a:spcPts val="1089"/>
              </a:spcBef>
              <a:buSzPct val="45000"/>
            </a:pPr>
            <a:r>
              <a:rPr lang="en-US" sz="3200" dirty="0" err="1">
                <a:solidFill>
                  <a:schemeClr val="bg1"/>
                </a:solidFill>
              </a:rPr>
              <a:t>SCExAO</a:t>
            </a:r>
            <a:r>
              <a:rPr lang="en-US" sz="3200" dirty="0">
                <a:solidFill>
                  <a:schemeClr val="bg1"/>
                </a:solidFill>
              </a:rPr>
              <a:t>/CHARIS Direct Spectroscopy of kappa And </a:t>
            </a:r>
            <a:r>
              <a:rPr lang="en-US" sz="3200" dirty="0" smtClean="0">
                <a:solidFill>
                  <a:schemeClr val="bg1"/>
                </a:solidFill>
              </a:rPr>
              <a:t>b</a:t>
            </a:r>
            <a:endParaRPr lang="en-US" sz="3000" b="1" dirty="0">
              <a:solidFill>
                <a:srgbClr val="FFFFFF"/>
              </a:solidFill>
              <a:latin typeface="Bitstream Vera Sans" pitchFamily="1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50370" b="2957"/>
          <a:stretch/>
        </p:blipFill>
        <p:spPr>
          <a:xfrm>
            <a:off x="19876" y="1181092"/>
            <a:ext cx="4760615" cy="4245475"/>
          </a:xfrm>
          <a:prstGeom prst="rect">
            <a:avLst/>
          </a:prstGeom>
        </p:spPr>
      </p:pic>
      <p:pic>
        <p:nvPicPr>
          <p:cNvPr id="6" name="Picture 5" descr="superjupiterip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4" t="19034" r="49225" b="5711"/>
          <a:stretch/>
        </p:blipFill>
        <p:spPr>
          <a:xfrm>
            <a:off x="4903258" y="1346156"/>
            <a:ext cx="1295400" cy="3915348"/>
          </a:xfrm>
          <a:prstGeom prst="rect">
            <a:avLst/>
          </a:prstGeom>
        </p:spPr>
      </p:pic>
      <p:pic>
        <p:nvPicPr>
          <p:cNvPr id="7" name="Picture 6" descr="HS Super Jupiter label - B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3" r="77026" b="18191"/>
          <a:stretch/>
        </p:blipFill>
        <p:spPr>
          <a:xfrm>
            <a:off x="6198658" y="1346156"/>
            <a:ext cx="27723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Future Studies at Higher </a:t>
            </a:r>
            <a:r>
              <a:rPr lang="en-US" dirty="0" smtClean="0">
                <a:solidFill>
                  <a:srgbClr val="FF8000"/>
                </a:solidFill>
              </a:rPr>
              <a:t>Resolution </a:t>
            </a:r>
            <a:r>
              <a:rPr lang="mr-IN" dirty="0" smtClean="0">
                <a:solidFill>
                  <a:srgbClr val="FF8000"/>
                </a:solidFill>
              </a:rPr>
              <a:t>…</a:t>
            </a:r>
            <a:endParaRPr lang="en-US" dirty="0">
              <a:solidFill>
                <a:srgbClr val="FF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4" b="10332"/>
          <a:stretch/>
        </p:blipFill>
        <p:spPr>
          <a:xfrm>
            <a:off x="4428511" y="1279591"/>
            <a:ext cx="4575225" cy="2821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4" y="1279589"/>
            <a:ext cx="4223023" cy="2821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4388"/>
          <a:stretch/>
        </p:blipFill>
        <p:spPr>
          <a:xfrm>
            <a:off x="672939" y="4245429"/>
            <a:ext cx="7511143" cy="2325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6094" y="6201285"/>
            <a:ext cx="197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Barman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3" y="1279590"/>
            <a:ext cx="5263234" cy="484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18554"/>
          <a:stretch/>
        </p:blipFill>
        <p:spPr>
          <a:xfrm>
            <a:off x="5512526" y="1279591"/>
            <a:ext cx="3435531" cy="3530084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mr-IN" dirty="0" smtClean="0">
                <a:solidFill>
                  <a:srgbClr val="FF8000"/>
                </a:solidFill>
              </a:rPr>
              <a:t>…</a:t>
            </a:r>
            <a:r>
              <a:rPr lang="en-US" dirty="0" smtClean="0">
                <a:solidFill>
                  <a:srgbClr val="FF8000"/>
                </a:solidFill>
              </a:rPr>
              <a:t> and Future Beer</a:t>
            </a:r>
            <a:endParaRPr lang="en-US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1" y="492216"/>
            <a:ext cx="4169336" cy="29780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7" y="492216"/>
            <a:ext cx="4169337" cy="29780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1" y="3470313"/>
            <a:ext cx="4206791" cy="30048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72" y="3470313"/>
            <a:ext cx="4316131" cy="30048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06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51856" y="0"/>
            <a:ext cx="9195856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</a:rPr>
              <a:t>AO Performance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423" y="5332703"/>
            <a:ext cx="4901031" cy="1015606"/>
          </a:xfrm>
          <a:prstGeom prst="rect">
            <a:avLst/>
          </a:prstGeom>
        </p:spPr>
        <p:txBody>
          <a:bodyPr wrap="square" lIns="91380" tIns="45692" rIns="91380" bIns="45692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S.R. ~ 0.9 for bright stars under average to good conditions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x</a:t>
            </a:r>
            <a:r>
              <a:rPr lang="en-US" sz="2000" b="1" dirty="0" smtClean="0">
                <a:solidFill>
                  <a:schemeClr val="bg1"/>
                </a:solidFill>
              </a:rPr>
              <a:t>-AO correction demonstrated down to I ~ 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strehlplo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5937" r="2890"/>
          <a:stretch/>
        </p:blipFill>
        <p:spPr>
          <a:xfrm>
            <a:off x="400423" y="1352222"/>
            <a:ext cx="4901031" cy="35873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4"/>
          <a:stretch/>
        </p:blipFill>
        <p:spPr>
          <a:xfrm>
            <a:off x="5301454" y="1143000"/>
            <a:ext cx="3251200" cy="3061189"/>
          </a:xfrm>
          <a:prstGeom prst="rect">
            <a:avLst/>
          </a:prstGeom>
        </p:spPr>
      </p:pic>
      <p:pic>
        <p:nvPicPr>
          <p:cNvPr id="9" name="Picture 8" descr="hd32297_chari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t="8582" r="16236"/>
          <a:stretch/>
        </p:blipFill>
        <p:spPr>
          <a:xfrm>
            <a:off x="5301454" y="3928100"/>
            <a:ext cx="3251200" cy="280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3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51856" y="0"/>
            <a:ext cx="9195856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FFFF"/>
                </a:solidFill>
              </a:rPr>
              <a:t>Xxxx</a:t>
            </a:r>
            <a:r>
              <a:rPr lang="en-US" sz="3200" dirty="0" smtClean="0">
                <a:solidFill>
                  <a:srgbClr val="FFFFFF"/>
                </a:solidFill>
              </a:rPr>
              <a:t> Debris </a:t>
            </a:r>
            <a:r>
              <a:rPr lang="en-US" sz="3200" dirty="0" smtClean="0">
                <a:solidFill>
                  <a:srgbClr val="FFFFFF"/>
                </a:solidFill>
              </a:rPr>
              <a:t>Disk Imaged with </a:t>
            </a:r>
            <a:r>
              <a:rPr lang="en-US" sz="3200" dirty="0" err="1" smtClean="0">
                <a:solidFill>
                  <a:srgbClr val="FFFFFF"/>
                </a:solidFill>
              </a:rPr>
              <a:t>SCExAO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47037" b="50893"/>
          <a:stretch/>
        </p:blipFill>
        <p:spPr>
          <a:xfrm>
            <a:off x="99336" y="1590768"/>
            <a:ext cx="5082264" cy="3208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50216" r="4259"/>
          <a:stretch/>
        </p:blipFill>
        <p:spPr>
          <a:xfrm>
            <a:off x="5181600" y="1590768"/>
            <a:ext cx="3962400" cy="325284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410" y="1546505"/>
            <a:ext cx="2185358" cy="701324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solidFill>
                  <a:srgbClr val="FFFFFF"/>
                </a:solidFill>
              </a:rPr>
              <a:t>SCExAO</a:t>
            </a:r>
            <a:r>
              <a:rPr lang="en-US" sz="2000" dirty="0" smtClean="0">
                <a:solidFill>
                  <a:srgbClr val="FFFFFF"/>
                </a:solidFill>
              </a:rPr>
              <a:t>/CHARIS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51856" y="5715000"/>
            <a:ext cx="9195856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FFFF"/>
                </a:solidFill>
              </a:rPr>
              <a:t>Goebel, Currie, &amp; </a:t>
            </a:r>
            <a:r>
              <a:rPr lang="en-US" sz="2000" dirty="0" err="1" smtClean="0">
                <a:solidFill>
                  <a:srgbClr val="FFFFFF"/>
                </a:solidFill>
              </a:rPr>
              <a:t>Guyon</a:t>
            </a:r>
            <a:r>
              <a:rPr lang="en-US" sz="2000" dirty="0" smtClean="0">
                <a:solidFill>
                  <a:srgbClr val="FFFFFF"/>
                </a:solidFill>
              </a:rPr>
              <a:t> et al. 2018, under review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7" y="1074726"/>
            <a:ext cx="4497691" cy="35300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4"/>
          <a:stretch/>
        </p:blipFill>
        <p:spPr>
          <a:xfrm>
            <a:off x="4728754" y="890060"/>
            <a:ext cx="3853543" cy="2843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6" r="2050"/>
          <a:stretch/>
        </p:blipFill>
        <p:spPr>
          <a:xfrm>
            <a:off x="4728754" y="3743962"/>
            <a:ext cx="3853543" cy="28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5076" y="85233"/>
            <a:ext cx="7962900" cy="90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02" tIns="41451" rIns="82902" bIns="41451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>
              <a:lnSpc>
                <a:spcPct val="83000"/>
              </a:lnSpc>
              <a:spcBef>
                <a:spcPts val="1089"/>
              </a:spcBef>
              <a:buSzPct val="45000"/>
            </a:pPr>
            <a:r>
              <a:rPr lang="en-US" sz="3200" dirty="0" smtClean="0">
                <a:solidFill>
                  <a:schemeClr val="bg1"/>
                </a:solidFill>
              </a:rPr>
              <a:t>kappa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dirty="0" smtClean="0">
                <a:solidFill>
                  <a:schemeClr val="bg1"/>
                </a:solidFill>
              </a:rPr>
              <a:t>b: A </a:t>
            </a:r>
            <a:r>
              <a:rPr lang="en-US" sz="3200" dirty="0" err="1" smtClean="0">
                <a:solidFill>
                  <a:schemeClr val="bg1"/>
                </a:solidFill>
              </a:rPr>
              <a:t>Superjovian</a:t>
            </a:r>
            <a:r>
              <a:rPr lang="en-US" sz="3200" dirty="0" smtClean="0">
                <a:solidFill>
                  <a:schemeClr val="bg1"/>
                </a:solidFill>
              </a:rPr>
              <a:t> Planet or Brown Dwarf?</a:t>
            </a:r>
            <a:endParaRPr lang="en-US" sz="3000" b="1" dirty="0">
              <a:solidFill>
                <a:srgbClr val="FFFFFF"/>
              </a:solidFill>
              <a:latin typeface="Bitstream Vera Sans" pitchFamily="1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/>
          <a:stretch/>
        </p:blipFill>
        <p:spPr>
          <a:xfrm>
            <a:off x="239564" y="1168428"/>
            <a:ext cx="3587383" cy="3091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7" t="11387" r="7954" b="22101"/>
          <a:stretch/>
        </p:blipFill>
        <p:spPr>
          <a:xfrm>
            <a:off x="811066" y="1298666"/>
            <a:ext cx="731792" cy="636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47" y="1184799"/>
            <a:ext cx="3587385" cy="3091701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7898" y="4373443"/>
            <a:ext cx="4887282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L1 +/- 1 spectrum, range of gravities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Star’s age: ~220 </a:t>
            </a:r>
            <a:r>
              <a:rPr lang="en-US" sz="1600" dirty="0" err="1" smtClean="0">
                <a:solidFill>
                  <a:schemeClr val="bg1"/>
                </a:solidFill>
              </a:rPr>
              <a:t>Myr</a:t>
            </a:r>
            <a:r>
              <a:rPr lang="en-US" sz="1600" dirty="0" smtClean="0">
                <a:solidFill>
                  <a:schemeClr val="bg1"/>
                </a:solidFill>
              </a:rPr>
              <a:t> w/ caveats (rotation)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Kappa And b is higher mass </a:t>
            </a:r>
            <a:r>
              <a:rPr lang="en-US" sz="16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u="sng" dirty="0" smtClean="0">
                <a:solidFill>
                  <a:schemeClr val="bg1"/>
                </a:solidFill>
              </a:rPr>
              <a:t>~50 </a:t>
            </a:r>
            <a:r>
              <a:rPr lang="en-US" sz="1600" u="sng" dirty="0" err="1" smtClean="0">
                <a:solidFill>
                  <a:schemeClr val="bg1"/>
                </a:solidFill>
              </a:rPr>
              <a:t>Mj</a:t>
            </a:r>
            <a:r>
              <a:rPr lang="en-US" sz="1600" u="sng" dirty="0" smtClean="0">
                <a:solidFill>
                  <a:schemeClr val="bg1"/>
                </a:solidFill>
              </a:rPr>
              <a:t> , not 13 </a:t>
            </a:r>
            <a:r>
              <a:rPr lang="en-US" sz="1600" u="sng" dirty="0" err="1" smtClean="0">
                <a:solidFill>
                  <a:schemeClr val="bg1"/>
                </a:solidFill>
              </a:rPr>
              <a:t>Mj</a:t>
            </a:r>
            <a:r>
              <a:rPr lang="en-US" sz="1600" u="sng" dirty="0" smtClean="0">
                <a:solidFill>
                  <a:schemeClr val="bg1"/>
                </a:solidFill>
              </a:rPr>
              <a:t>?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6" y="4289512"/>
            <a:ext cx="445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P1640 YJH direct spectroscopy of kappa And 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93873" y="4278317"/>
            <a:ext cx="354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CHARA interferometry of star </a:t>
            </a:r>
            <a:endParaRPr lang="en-US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945199" y="4873013"/>
            <a:ext cx="4237952" cy="80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Rapid rotator, age ~7-74 </a:t>
            </a:r>
            <a:r>
              <a:rPr lang="en-US" sz="1600" dirty="0" err="1" smtClean="0">
                <a:solidFill>
                  <a:schemeClr val="bg1"/>
                </a:solidFill>
              </a:rPr>
              <a:t>Myr</a:t>
            </a:r>
            <a:r>
              <a:rPr lang="en-US" sz="1600" dirty="0" smtClean="0">
                <a:solidFill>
                  <a:schemeClr val="bg1"/>
                </a:solidFill>
              </a:rPr>
              <a:t> (~7-110 </a:t>
            </a:r>
            <a:r>
              <a:rPr lang="en-US" sz="1600" dirty="0" err="1" smtClean="0">
                <a:solidFill>
                  <a:schemeClr val="bg1"/>
                </a:solidFill>
              </a:rPr>
              <a:t>Myr</a:t>
            </a:r>
            <a:r>
              <a:rPr lang="en-US" sz="1600" dirty="0" smtClean="0">
                <a:solidFill>
                  <a:schemeClr val="bg1"/>
                </a:solidFill>
              </a:rPr>
              <a:t>) for solar metallicity (full range of metallicities)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Kappa And b could be lower mass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 descr="superjupiterip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4" t="19034" r="49225" b="5711"/>
          <a:stretch/>
        </p:blipFill>
        <p:spPr>
          <a:xfrm>
            <a:off x="4662026" y="1205855"/>
            <a:ext cx="660021" cy="2394756"/>
          </a:xfrm>
          <a:prstGeom prst="rect">
            <a:avLst/>
          </a:prstGeom>
        </p:spPr>
      </p:pic>
      <p:pic>
        <p:nvPicPr>
          <p:cNvPr id="20" name="Picture 19" descr="superjupiterip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4" t="19034" r="49225" b="5711"/>
          <a:stretch/>
        </p:blipFill>
        <p:spPr>
          <a:xfrm>
            <a:off x="3843423" y="1179739"/>
            <a:ext cx="660021" cy="23947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863405" y="2403233"/>
            <a:ext cx="640039" cy="1071674"/>
          </a:xfrm>
          <a:prstGeom prst="rect">
            <a:avLst/>
          </a:prstGeom>
          <a:solidFill>
            <a:srgbClr val="9966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835185" y="2700699"/>
            <a:ext cx="655493" cy="47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200" b="1" dirty="0" smtClean="0">
                <a:solidFill>
                  <a:schemeClr val="bg1"/>
                </a:solidFill>
                <a:latin typeface="Calibri" charset="0"/>
              </a:rPr>
              <a:t>Old</a:t>
            </a:r>
          </a:p>
          <a:p>
            <a:pPr algn="ctr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200" b="1" dirty="0" smtClean="0">
                <a:solidFill>
                  <a:schemeClr val="bg1"/>
                </a:solidFill>
                <a:latin typeface="Calibri" charset="0"/>
              </a:rPr>
              <a:t>Brown Dwarf</a:t>
            </a:r>
          </a:p>
          <a:p>
            <a:pPr algn="ctr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200" b="1" dirty="0" smtClean="0">
                <a:solidFill>
                  <a:schemeClr val="bg1"/>
                </a:solidFill>
                <a:latin typeface="Calibri" charset="0"/>
              </a:rPr>
              <a:t>Porter?</a:t>
            </a:r>
            <a:endParaRPr lang="en-US" sz="12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07593" y="6492827"/>
            <a:ext cx="3736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Hinkley</a:t>
            </a:r>
            <a:r>
              <a:rPr lang="en-US" dirty="0">
                <a:solidFill>
                  <a:schemeClr val="bg1"/>
                </a:solidFill>
              </a:rPr>
              <a:t> et al. </a:t>
            </a:r>
            <a:r>
              <a:rPr lang="en-US" dirty="0" smtClean="0">
                <a:solidFill>
                  <a:schemeClr val="bg1"/>
                </a:solidFill>
              </a:rPr>
              <a:t>2013; Jones et al. 2016)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689" y="5856773"/>
            <a:ext cx="8799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Need new </a:t>
            </a:r>
            <a:r>
              <a:rPr lang="en-US" sz="2200" dirty="0" smtClean="0">
                <a:solidFill>
                  <a:schemeClr val="bg1"/>
                </a:solidFill>
              </a:rPr>
              <a:t>kappa And b spectra </a:t>
            </a:r>
            <a:r>
              <a:rPr lang="en-US" sz="2200" dirty="0" smtClean="0">
                <a:solidFill>
                  <a:schemeClr val="bg1"/>
                </a:solidFill>
              </a:rPr>
              <a:t>to clarify properties</a:t>
            </a:r>
            <a:r>
              <a:rPr lang="mr-IN" sz="2200" dirty="0" smtClean="0">
                <a:solidFill>
                  <a:schemeClr val="bg1"/>
                </a:solidFill>
              </a:rPr>
              <a:t>…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494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  <p:bldP spid="19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210" y="-23320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FF"/>
                </a:solidFill>
              </a:rPr>
              <a:t>SCExAO</a:t>
            </a:r>
            <a:r>
              <a:rPr lang="en-US" dirty="0" smtClean="0">
                <a:solidFill>
                  <a:srgbClr val="FFFFFF"/>
                </a:solidFill>
              </a:rPr>
              <a:t>    </a:t>
            </a:r>
            <a:r>
              <a:rPr lang="en-US" dirty="0" smtClean="0">
                <a:solidFill>
                  <a:srgbClr val="FF8000"/>
                </a:solidFill>
              </a:rPr>
              <a:t>Project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047035"/>
            <a:ext cx="4909066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Extreme </a:t>
            </a:r>
            <a:r>
              <a:rPr lang="en-US" sz="2200" dirty="0">
                <a:solidFill>
                  <a:schemeClr val="bg1"/>
                </a:solidFill>
              </a:rPr>
              <a:t>AO System for Subaru         (PI Olivier </a:t>
            </a:r>
            <a:r>
              <a:rPr lang="en-US" sz="2200" dirty="0" err="1">
                <a:solidFill>
                  <a:schemeClr val="bg1"/>
                </a:solidFill>
              </a:rPr>
              <a:t>Guyon</a:t>
            </a:r>
            <a:r>
              <a:rPr lang="en-US" sz="2200" dirty="0">
                <a:solidFill>
                  <a:schemeClr val="bg1"/>
                </a:solidFill>
              </a:rPr>
              <a:t>) 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Pyramid </a:t>
            </a:r>
            <a:r>
              <a:rPr lang="en-US" sz="2200" dirty="0" err="1">
                <a:solidFill>
                  <a:schemeClr val="bg1"/>
                </a:solidFill>
              </a:rPr>
              <a:t>Wavefront</a:t>
            </a:r>
            <a:r>
              <a:rPr lang="en-US" sz="2200" dirty="0">
                <a:solidFill>
                  <a:schemeClr val="bg1"/>
                </a:solidFill>
              </a:rPr>
              <a:t> sensor, 2000 actuators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Rapidly Corrects for Atmospheric Blurring: 1080 modes, 3.5+ kHz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S.R. &gt;  90% at H band 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565697" indent="-565697" algn="l" eaLnBrk="1" hangingPunct="1"/>
            <a:r>
              <a:rPr lang="en-US" sz="2200" dirty="0">
                <a:solidFill>
                  <a:schemeClr val="bg1"/>
                </a:solidFill>
              </a:rPr>
              <a:t>       </a:t>
            </a:r>
          </a:p>
          <a:p>
            <a:pPr algn="l" eaLnBrk="1" hangingPunct="1"/>
            <a:endParaRPr lang="en-US" sz="22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 descr="Screen Shot 2016-09-19 at 12.49.47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 b="17317"/>
          <a:stretch/>
        </p:blipFill>
        <p:spPr>
          <a:xfrm>
            <a:off x="2290322" y="3"/>
            <a:ext cx="2366846" cy="803267"/>
          </a:xfrm>
          <a:prstGeom prst="rect">
            <a:avLst/>
          </a:prstGeom>
        </p:spPr>
      </p:pic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2361" y="3131439"/>
            <a:ext cx="3825351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u="sng" smtClean="0">
                <a:solidFill>
                  <a:schemeClr val="bg1"/>
                </a:solidFill>
              </a:rPr>
              <a:t>Planet </a:t>
            </a:r>
            <a:r>
              <a:rPr lang="en-US" sz="2200" u="sng" dirty="0">
                <a:solidFill>
                  <a:schemeClr val="bg1"/>
                </a:solidFill>
              </a:rPr>
              <a:t>Imaging/Spectra</a:t>
            </a:r>
            <a:r>
              <a:rPr lang="en-US" sz="2200" dirty="0">
                <a:solidFill>
                  <a:schemeClr val="bg1"/>
                </a:solidFill>
              </a:rPr>
              <a:t>: CHARIS integral </a:t>
            </a:r>
            <a:r>
              <a:rPr lang="en-US" sz="2200">
                <a:solidFill>
                  <a:schemeClr val="bg1"/>
                </a:solidFill>
              </a:rPr>
              <a:t>field </a:t>
            </a:r>
            <a:r>
              <a:rPr lang="en-US" sz="2200" smtClean="0">
                <a:solidFill>
                  <a:schemeClr val="bg1"/>
                </a:solidFill>
              </a:rPr>
              <a:t>spectrograph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91" name="Picture 90" descr="subaru_dom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81" b="7667"/>
          <a:stretch/>
        </p:blipFill>
        <p:spPr>
          <a:xfrm>
            <a:off x="5385931" y="803268"/>
            <a:ext cx="1994579" cy="1914006"/>
          </a:xfrm>
          <a:prstGeom prst="rect">
            <a:avLst/>
          </a:prstGeom>
        </p:spPr>
      </p:pic>
      <p:pic>
        <p:nvPicPr>
          <p:cNvPr id="92" name="Picture 91" descr="Olivier-Guyon_credit-MacArthur-Foundation_150x200px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8"/>
          <a:stretch/>
        </p:blipFill>
        <p:spPr>
          <a:xfrm>
            <a:off x="7406815" y="803268"/>
            <a:ext cx="1521119" cy="1770116"/>
          </a:xfrm>
          <a:prstGeom prst="rect">
            <a:avLst/>
          </a:prstGeom>
        </p:spPr>
      </p:pic>
      <p:pic>
        <p:nvPicPr>
          <p:cNvPr id="95" name="Picture 94" descr="IMG_883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3" y="4620793"/>
            <a:ext cx="3137768" cy="2093602"/>
          </a:xfrm>
          <a:prstGeom prst="rect">
            <a:avLst/>
          </a:prstGeom>
        </p:spPr>
      </p:pic>
      <p:pic>
        <p:nvPicPr>
          <p:cNvPr id="5" name="ds9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0150" t="2625" r="9804" b="4771"/>
          <a:stretch/>
        </p:blipFill>
        <p:spPr>
          <a:xfrm>
            <a:off x="4290112" y="4743246"/>
            <a:ext cx="2300802" cy="1755524"/>
          </a:xfrm>
          <a:prstGeom prst="rect">
            <a:avLst/>
          </a:prstGeom>
        </p:spPr>
      </p:pic>
      <p:pic>
        <p:nvPicPr>
          <p:cNvPr id="7" name="ds92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6054" t="21783" r="27209" b="23284"/>
          <a:stretch/>
        </p:blipFill>
        <p:spPr>
          <a:xfrm>
            <a:off x="6722172" y="4743246"/>
            <a:ext cx="2300803" cy="1783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r="68448" b="24521"/>
          <a:stretch/>
        </p:blipFill>
        <p:spPr>
          <a:xfrm>
            <a:off x="4290112" y="2734571"/>
            <a:ext cx="1926651" cy="17701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r="34659"/>
          <a:stretch/>
        </p:blipFill>
        <p:spPr>
          <a:xfrm>
            <a:off x="6216763" y="2717273"/>
            <a:ext cx="1838403" cy="23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PSF Subtraction, Forward-Modeling, and Spectral Extraction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72" y="1079521"/>
            <a:ext cx="1304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A-LOCI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9" y="5563441"/>
            <a:ext cx="2374900" cy="43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9" y="4898459"/>
            <a:ext cx="4991966" cy="66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8" y="3099945"/>
            <a:ext cx="3322999" cy="520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b="14447"/>
          <a:stretch/>
        </p:blipFill>
        <p:spPr>
          <a:xfrm>
            <a:off x="155179" y="3551278"/>
            <a:ext cx="3322999" cy="616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r="36082"/>
          <a:stretch/>
        </p:blipFill>
        <p:spPr>
          <a:xfrm>
            <a:off x="5370783" y="4162960"/>
            <a:ext cx="3185591" cy="1181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773" y="1635305"/>
            <a:ext cx="3483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PSF Subtraction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(Currie et al. 2012—2017)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6772" y="4062880"/>
            <a:ext cx="5756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Forward-Modeling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(analogous to KLIP-FM; </a:t>
            </a:r>
            <a:r>
              <a:rPr lang="en-US" sz="2400" dirty="0" err="1" smtClean="0">
                <a:solidFill>
                  <a:schemeClr val="bg1"/>
                </a:solidFill>
              </a:rPr>
              <a:t>Pueyo</a:t>
            </a:r>
            <a:r>
              <a:rPr lang="en-US" sz="2400" dirty="0" smtClean="0">
                <a:solidFill>
                  <a:schemeClr val="bg1"/>
                </a:solidFill>
              </a:rPr>
              <a:t> 2016)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pic>
        <p:nvPicPr>
          <p:cNvPr id="19" name="Picture 18" descr="Screen Shot 2015-09-04 at 10.48.36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50398" r="34052" b="1359"/>
          <a:stretch/>
        </p:blipFill>
        <p:spPr>
          <a:xfrm>
            <a:off x="4822390" y="1741625"/>
            <a:ext cx="1851958" cy="1951527"/>
          </a:xfrm>
          <a:prstGeom prst="rect">
            <a:avLst/>
          </a:prstGeom>
        </p:spPr>
      </p:pic>
      <p:pic>
        <p:nvPicPr>
          <p:cNvPr id="20" name="Picture 19" descr="Screen Shot 2015-09-04 at 10.48.36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9" t="601" b="51484"/>
          <a:stretch/>
        </p:blipFill>
        <p:spPr>
          <a:xfrm>
            <a:off x="6674349" y="1736290"/>
            <a:ext cx="1882025" cy="1938266"/>
          </a:xfrm>
          <a:prstGeom prst="rect">
            <a:avLst/>
          </a:prstGeom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174345" y="3620454"/>
            <a:ext cx="1289576" cy="47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hangingPunct="1">
              <a:tabLst>
                <a:tab pos="723900" algn="l"/>
              </a:tabLst>
            </a:pPr>
            <a:r>
              <a:rPr lang="en-US" sz="2400" b="1" dirty="0" smtClean="0">
                <a:solidFill>
                  <a:srgbClr val="00FF00"/>
                </a:solidFill>
                <a:latin typeface="Calibri" charset="0"/>
              </a:rPr>
              <a:t>A-LOCI</a:t>
            </a:r>
            <a:endParaRPr lang="en-US" sz="2400" b="1" dirty="0">
              <a:solidFill>
                <a:srgbClr val="33CCFF"/>
              </a:solidFill>
              <a:latin typeface="Calibri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095205" y="3603417"/>
            <a:ext cx="1289576" cy="47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hangingPunct="1">
              <a:tabLst>
                <a:tab pos="723900" algn="l"/>
              </a:tabLst>
            </a:pPr>
            <a:r>
              <a:rPr lang="en-US" sz="2400" b="1" dirty="0" smtClean="0">
                <a:solidFill>
                  <a:srgbClr val="00FF00"/>
                </a:solidFill>
                <a:latin typeface="Calibri" charset="0"/>
              </a:rPr>
              <a:t>KLIP</a:t>
            </a:r>
            <a:endParaRPr lang="en-US" sz="2400" b="1" dirty="0">
              <a:solidFill>
                <a:srgbClr val="33CCFF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7" y="5988320"/>
            <a:ext cx="4151727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8" r="-299"/>
          <a:stretch/>
        </p:blipFill>
        <p:spPr>
          <a:xfrm>
            <a:off x="5370783" y="5285232"/>
            <a:ext cx="1877182" cy="1181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1042" r="25684" b="16771"/>
          <a:stretch/>
        </p:blipFill>
        <p:spPr>
          <a:xfrm>
            <a:off x="155177" y="2508480"/>
            <a:ext cx="3323000" cy="6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8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r="10130"/>
          <a:stretch/>
        </p:blipFill>
        <p:spPr>
          <a:xfrm>
            <a:off x="107331" y="1185333"/>
            <a:ext cx="4357463" cy="3530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12311" r="18489" b="8737"/>
          <a:stretch/>
        </p:blipFill>
        <p:spPr>
          <a:xfrm>
            <a:off x="4689088" y="1185332"/>
            <a:ext cx="4276492" cy="35300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3066" y="1185333"/>
            <a:ext cx="3165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SCExAO</a:t>
            </a:r>
            <a:r>
              <a:rPr lang="en-US" sz="2000" dirty="0" smtClean="0">
                <a:solidFill>
                  <a:schemeClr val="bg1"/>
                </a:solidFill>
              </a:rPr>
              <a:t>/CHARIS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Detections of kappa And b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8058" y="4827402"/>
            <a:ext cx="4552485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Decisive detection despite shallow data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 other companions down to 15 au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 ~ 5% typical spectrophotometric calibration error/channel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331" y="4371300"/>
            <a:ext cx="3903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Strehl</a:t>
            </a:r>
            <a:r>
              <a:rPr lang="en-US" sz="1600" dirty="0" smtClean="0">
                <a:solidFill>
                  <a:schemeClr val="bg1"/>
                </a:solidFill>
              </a:rPr>
              <a:t> Ratio ~0.9-0.92; SNR </a:t>
            </a:r>
            <a:r>
              <a:rPr lang="en-US" sz="1600" dirty="0" smtClean="0">
                <a:solidFill>
                  <a:schemeClr val="bg1"/>
                </a:solidFill>
              </a:rPr>
              <a:t>~ 210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30543" y="4622046"/>
            <a:ext cx="4393581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Combined with archival Keck/NIRC2 data </a:t>
            </a:r>
            <a:r>
              <a:rPr lang="mr-IN" sz="2000" dirty="0" smtClean="0">
                <a:solidFill>
                  <a:schemeClr val="bg1"/>
                </a:solidFill>
              </a:rPr>
              <a:t>…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Clockwise orbital motion, angular separation is decreasing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5200" y="6479280"/>
            <a:ext cx="193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(Currie et al. 2018)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r="3207"/>
          <a:stretch/>
        </p:blipFill>
        <p:spPr>
          <a:xfrm>
            <a:off x="4775017" y="1282698"/>
            <a:ext cx="4368983" cy="37211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2970933" y="-77893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/>
          <a:stretch/>
        </p:blipFill>
        <p:spPr>
          <a:xfrm>
            <a:off x="0" y="1282698"/>
            <a:ext cx="4640900" cy="37211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Near-IR Spectrum of kappa And b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4865" y="5199642"/>
            <a:ext cx="7880304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Kappa And b: a L0-L1 low surface gravity (gamma) object</a:t>
            </a:r>
            <a:endParaRPr lang="en-US" sz="24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05200" y="6488668"/>
            <a:ext cx="193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(Currie et al. 2018)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/>
          <a:stretch/>
        </p:blipFill>
        <p:spPr>
          <a:xfrm>
            <a:off x="119270" y="1279591"/>
            <a:ext cx="4185733" cy="49000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Near-IR Spectrum of kappa And b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20984354">
            <a:off x="593949" y="3241792"/>
            <a:ext cx="3531635" cy="151987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305003" y="4952921"/>
            <a:ext cx="4909066" cy="1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Estimated properties: Age ~ 40 </a:t>
            </a:r>
            <a:r>
              <a:rPr lang="en-US" sz="2200" dirty="0" err="1" smtClean="0">
                <a:solidFill>
                  <a:schemeClr val="bg1"/>
                </a:solidFill>
              </a:rPr>
              <a:t>Myr</a:t>
            </a:r>
            <a:r>
              <a:rPr lang="en-US" sz="2200" dirty="0" smtClean="0">
                <a:solidFill>
                  <a:schemeClr val="bg1"/>
                </a:solidFill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</a:rPr>
              <a:t>Teff</a:t>
            </a:r>
            <a:r>
              <a:rPr lang="en-US" sz="2200" dirty="0" smtClean="0">
                <a:solidFill>
                  <a:schemeClr val="bg1"/>
                </a:solidFill>
              </a:rPr>
              <a:t> ~ 1700-2000K, log(g) ~ 4—4.5, Mass ~ 13 (+12,-2) </a:t>
            </a:r>
            <a:r>
              <a:rPr lang="en-US" sz="2200" dirty="0" err="1" smtClean="0">
                <a:solidFill>
                  <a:schemeClr val="bg1"/>
                </a:solidFill>
              </a:rPr>
              <a:t>Mj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endParaRPr lang="en-US" sz="2200" dirty="0">
              <a:solidFill>
                <a:schemeClr val="bg1"/>
              </a:solidFill>
            </a:endParaRP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565697" indent="-565697" algn="l" eaLnBrk="1" hangingPunct="1"/>
            <a:r>
              <a:rPr lang="en-US" sz="2200" dirty="0">
                <a:solidFill>
                  <a:schemeClr val="bg1"/>
                </a:solidFill>
              </a:rPr>
              <a:t>       </a:t>
            </a:r>
          </a:p>
          <a:p>
            <a:pPr algn="l" eaLnBrk="1" hangingPunct="1"/>
            <a:endParaRPr lang="en-US" sz="22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9"/>
          <a:stretch/>
        </p:blipFill>
        <p:spPr>
          <a:xfrm>
            <a:off x="4690145" y="1279591"/>
            <a:ext cx="4233781" cy="2871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270" y="6488668"/>
            <a:ext cx="193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(Currie et al. 2018)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rot="5400000">
            <a:off x="5922718" y="1988118"/>
            <a:ext cx="2440074" cy="1886305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30371" r="43842" b="7901"/>
          <a:stretch/>
        </p:blipFill>
        <p:spPr>
          <a:xfrm>
            <a:off x="4961466" y="1185332"/>
            <a:ext cx="2824071" cy="4199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r="47202"/>
          <a:stretch/>
        </p:blipFill>
        <p:spPr>
          <a:xfrm>
            <a:off x="910741" y="1185332"/>
            <a:ext cx="3745925" cy="4199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The Orbit of Kappa And b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0741" y="6240038"/>
            <a:ext cx="7576337" cy="3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Eccentric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likely large </a:t>
            </a:r>
            <a:r>
              <a:rPr lang="en-US" sz="2200" dirty="0" err="1" smtClean="0">
                <a:solidFill>
                  <a:schemeClr val="bg1"/>
                </a:solidFill>
              </a:rPr>
              <a:t>semimajor</a:t>
            </a:r>
            <a:r>
              <a:rPr lang="en-US" sz="2200" dirty="0" smtClean="0">
                <a:solidFill>
                  <a:schemeClr val="bg1"/>
                </a:solidFill>
              </a:rPr>
              <a:t> axis (a &gt; 75 au)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Possibly aligned with rotation axis of star</a:t>
            </a:r>
            <a:endParaRPr lang="en-US" sz="2200" dirty="0">
              <a:solidFill>
                <a:schemeClr val="bg1"/>
              </a:solidFill>
            </a:endParaRPr>
          </a:p>
          <a:p>
            <a:pPr marL="565697" indent="-565697" algn="l" eaLnBrk="1" hangingPunct="1"/>
            <a:r>
              <a:rPr lang="en-US" sz="2200" dirty="0">
                <a:solidFill>
                  <a:schemeClr val="bg1"/>
                </a:solidFill>
              </a:rPr>
              <a:t>       </a:t>
            </a:r>
          </a:p>
          <a:p>
            <a:pPr algn="l" eaLnBrk="1" hangingPunct="1"/>
            <a:endParaRPr lang="en-US" sz="22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909822" y="6488668"/>
            <a:ext cx="193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(Currie et al. 2018)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74" y="13659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8000"/>
                </a:solidFill>
              </a:rPr>
              <a:t>Future Studies with </a:t>
            </a:r>
            <a:r>
              <a:rPr lang="en-US" dirty="0" err="1" smtClean="0">
                <a:solidFill>
                  <a:srgbClr val="FF8000"/>
                </a:solidFill>
              </a:rPr>
              <a:t>SCExAO</a:t>
            </a:r>
            <a:endParaRPr lang="en-US" dirty="0">
              <a:solidFill>
                <a:srgbClr val="FF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r="18738"/>
          <a:stretch/>
        </p:blipFill>
        <p:spPr>
          <a:xfrm>
            <a:off x="5413590" y="1279591"/>
            <a:ext cx="3142784" cy="30104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3590" y="3593693"/>
            <a:ext cx="2060098" cy="707830"/>
          </a:xfrm>
          <a:prstGeom prst="rect">
            <a:avLst/>
          </a:prstGeom>
        </p:spPr>
        <p:txBody>
          <a:bodyPr wrap="square" lIns="91380" tIns="45692" rIns="91380" bIns="45692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SCExAO</a:t>
            </a:r>
            <a:r>
              <a:rPr lang="en-US" sz="2000" b="1" dirty="0" smtClean="0">
                <a:solidFill>
                  <a:schemeClr val="bg1"/>
                </a:solidFill>
              </a:rPr>
              <a:t>/CHARIS (T</a:t>
            </a:r>
            <a:r>
              <a:rPr lang="en-US" sz="2000" b="1" dirty="0">
                <a:solidFill>
                  <a:schemeClr val="bg1"/>
                </a:solidFill>
              </a:rPr>
              <a:t>. Currie 2017)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3590" y="1268082"/>
            <a:ext cx="1601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HR 8799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" y="1268081"/>
            <a:ext cx="4033476" cy="3033441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6774" y="5433012"/>
            <a:ext cx="4183773" cy="3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Slightly higher resolution spectroscopy in J, H, and K bands</a:t>
            </a:r>
          </a:p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Higher resolution gives getter diagnostic </a:t>
            </a:r>
            <a:r>
              <a:rPr lang="en-US" sz="2200" dirty="0" smtClean="0">
                <a:solidFill>
                  <a:schemeClr val="bg1"/>
                </a:solidFill>
              </a:rPr>
              <a:t>of spectral type and surface gravity</a:t>
            </a:r>
            <a:endParaRPr lang="en-US" sz="22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103919" y="4884372"/>
            <a:ext cx="4183773" cy="3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67811" indent="-467811" algn="l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bg1"/>
                </a:solidFill>
              </a:rPr>
              <a:t>Similar studies for other objects</a:t>
            </a:r>
            <a:endParaRPr lang="en-US" sz="22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45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4089</TotalTime>
  <Words>564</Words>
  <Application>Microsoft Macintosh PowerPoint</Application>
  <PresentationFormat>On-screen Show (4:3)</PresentationFormat>
  <Paragraphs>91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 Unicode MS</vt:lpstr>
      <vt:lpstr>Bitstream Vera Sans</vt:lpstr>
      <vt:lpstr>Calibri</vt:lpstr>
      <vt:lpstr>Mangal</vt:lpstr>
      <vt:lpstr>ＭＳ Ｐゴシック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SCExAO    Project</vt:lpstr>
      <vt:lpstr>PSF Subtraction, Forward-Modeling, and Spectral Extraction</vt:lpstr>
      <vt:lpstr>Detections of kappa And b</vt:lpstr>
      <vt:lpstr>Near-IR Spectrum of kappa And b</vt:lpstr>
      <vt:lpstr>Near-IR Spectrum of kappa And b</vt:lpstr>
      <vt:lpstr>The Orbit of Kappa And b</vt:lpstr>
      <vt:lpstr>Future Studies with SCExAO</vt:lpstr>
      <vt:lpstr>Future Studies at Higher Resolution …</vt:lpstr>
      <vt:lpstr>… and Future Beer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Thayne Currie</dc:creator>
  <cp:lastModifiedBy>Thayne Currie</cp:lastModifiedBy>
  <cp:revision>219</cp:revision>
  <dcterms:created xsi:type="dcterms:W3CDTF">2017-09-15T20:19:31Z</dcterms:created>
  <dcterms:modified xsi:type="dcterms:W3CDTF">2018-09-17T19:46:03Z</dcterms:modified>
</cp:coreProperties>
</file>