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86" r:id="rId2"/>
    <p:sldId id="290" r:id="rId3"/>
    <p:sldId id="453" r:id="rId4"/>
    <p:sldId id="454" r:id="rId5"/>
    <p:sldId id="277" r:id="rId6"/>
    <p:sldId id="279" r:id="rId7"/>
    <p:sldId id="280" r:id="rId8"/>
    <p:sldId id="281" r:id="rId9"/>
    <p:sldId id="291" r:id="rId10"/>
    <p:sldId id="266" r:id="rId11"/>
    <p:sldId id="257" r:id="rId12"/>
    <p:sldId id="258" r:id="rId13"/>
    <p:sldId id="256" r:id="rId14"/>
    <p:sldId id="297" r:id="rId15"/>
    <p:sldId id="456" r:id="rId16"/>
    <p:sldId id="270" r:id="rId17"/>
    <p:sldId id="263" r:id="rId18"/>
    <p:sldId id="301" r:id="rId19"/>
    <p:sldId id="300" r:id="rId20"/>
    <p:sldId id="298" r:id="rId21"/>
    <p:sldId id="302" r:id="rId22"/>
    <p:sldId id="45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95A"/>
    <a:srgbClr val="B0B0B0"/>
    <a:srgbClr val="A9A9A8"/>
    <a:srgbClr val="ACACAB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85329"/>
  </p:normalViewPr>
  <p:slideViewPr>
    <p:cSldViewPr snapToGrid="0" snapToObjects="1">
      <p:cViewPr varScale="1">
        <p:scale>
          <a:sx n="98" d="100"/>
          <a:sy n="98" d="100"/>
        </p:scale>
        <p:origin x="2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900A-4EFE-DF48-BC40-BE6195E2F939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0B9DB-EF3F-7640-9D60-061974473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6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6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6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0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0B9DB-EF3F-7640-9D60-061974473B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90000"/>
              </a:schemeClr>
            </a:gs>
            <a:gs pos="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9E63E-BFB4-5541-942A-0E4FCA31B80B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2685-4C4D-1C42-8C6A-5F35B72D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60" y="150559"/>
            <a:ext cx="88522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Know Thy </a:t>
            </a:r>
            <a:r>
              <a:rPr lang="en-US" sz="3600" dirty="0" err="1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 (and not-thy-</a:t>
            </a:r>
            <a:r>
              <a:rPr lang="en-US" sz="3600" dirty="0" err="1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), Know </a:t>
            </a:r>
            <a:r>
              <a:rPr lang="en-US" sz="36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Thy 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Planet</a:t>
            </a:r>
            <a:endParaRPr lang="en-US" sz="3600" dirty="0">
              <a:solidFill>
                <a:srgbClr val="C00000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6084" y="1545399"/>
            <a:ext cx="5335743" cy="2514600"/>
            <a:chOff x="496084" y="1733289"/>
            <a:chExt cx="5335743" cy="251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6"/>
            <a:stretch/>
          </p:blipFill>
          <p:spPr>
            <a:xfrm>
              <a:off x="496084" y="1733289"/>
              <a:ext cx="2510773" cy="251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5" t="37507" r="48481" b="52479"/>
            <a:stretch/>
          </p:blipFill>
          <p:spPr>
            <a:xfrm>
              <a:off x="3312173" y="1733289"/>
              <a:ext cx="2519654" cy="25146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6260" y="6254152"/>
            <a:ext cx="9011480" cy="446276"/>
            <a:chOff x="66260" y="6386672"/>
            <a:chExt cx="9011480" cy="446276"/>
          </a:xfrm>
        </p:grpSpPr>
        <p:sp>
          <p:nvSpPr>
            <p:cNvPr id="11" name="TextBox 10"/>
            <p:cNvSpPr txBox="1"/>
            <p:nvPr/>
          </p:nvSpPr>
          <p:spPr>
            <a:xfrm>
              <a:off x="3288636" y="6386672"/>
              <a:ext cx="2566728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Calen B. Henderson</a:t>
              </a:r>
              <a:endParaRPr lang="en-US" sz="20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3877" y="6444935"/>
              <a:ext cx="1463863" cy="3754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 smtClean="0">
                  <a:latin typeface="Avenir Medium" charset="0"/>
                  <a:ea typeface="Avenir Medium" charset="0"/>
                  <a:cs typeface="Avenir Medium" charset="0"/>
                </a:rPr>
                <a:t>ExSoCal</a:t>
              </a:r>
              <a:r>
                <a:rPr lang="en-US" sz="1600" dirty="0" smtClean="0">
                  <a:latin typeface="Avenir Medium" charset="0"/>
                  <a:ea typeface="Avenir Medium" charset="0"/>
                  <a:cs typeface="Avenir Medium" charset="0"/>
                </a:rPr>
                <a:t> 2018</a:t>
              </a:r>
              <a:endParaRPr lang="en-US" sz="1600" dirty="0"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60" y="6438780"/>
              <a:ext cx="2149178" cy="3877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latin typeface="Avenir Medium" charset="0"/>
                  <a:ea typeface="Avenir Medium" charset="0"/>
                  <a:cs typeface="Avenir Medium" charset="0"/>
                </a:rPr>
                <a:t>Caltech/IPAC-</a:t>
              </a:r>
              <a:r>
                <a:rPr lang="en-US" sz="1600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endParaRPr lang="en-US" sz="1600" dirty="0"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889" y="4430553"/>
            <a:ext cx="8377644" cy="1126462"/>
            <a:chOff x="540889" y="4430553"/>
            <a:chExt cx="8377644" cy="1126462"/>
          </a:xfrm>
        </p:grpSpPr>
        <p:sp>
          <p:nvSpPr>
            <p:cNvPr id="14" name="TextBox 13"/>
            <p:cNvSpPr txBox="1"/>
            <p:nvPr/>
          </p:nvSpPr>
          <p:spPr>
            <a:xfrm>
              <a:off x="540889" y="4430553"/>
              <a:ext cx="2462917" cy="11264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latin typeface="Avenir Heavy" charset="0"/>
                  <a:ea typeface="Avenir Heavy" charset="0"/>
                  <a:cs typeface="Avenir Heavy" charset="0"/>
                </a:rPr>
                <a:t>Primary</a:t>
              </a:r>
            </a:p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latin typeface="Avenir Heavy" charset="0"/>
                  <a:ea typeface="Avenir Heavy" charset="0"/>
                  <a:cs typeface="Avenir Heavy" charset="0"/>
                </a:rPr>
                <a:t>Collaborators</a:t>
              </a:r>
              <a:endParaRPr lang="en-US" sz="2800" b="1" dirty="0"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8636" y="4449021"/>
              <a:ext cx="3404943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Chas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Beichman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Chris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Gelino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Yossi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Shvartzvald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(JPL)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1741" y="4449020"/>
              <a:ext cx="2816792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Jessica Lu (UC Berkeley)</a:t>
              </a:r>
              <a:b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JP Beaulieu (IAP)</a:t>
              </a:r>
              <a:b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David Bennett (Goddard)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6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6761" y="118750"/>
            <a:ext cx="55705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OB140124: </a:t>
            </a:r>
            <a:r>
              <a:rPr lang="en-US" sz="3600" i="1" dirty="0" smtClean="0">
                <a:latin typeface="Avenir Medium" charset="0"/>
                <a:ea typeface="Avenir Medium" charset="0"/>
                <a:cs typeface="Avenir Medium" charset="0"/>
              </a:rPr>
              <a:t>Spitzer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 Target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1" y="785168"/>
            <a:ext cx="7711239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60422"/>
            <a:ext cx="312457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Udalski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+ (2015)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ApJ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, 799, 237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078" y="118750"/>
            <a:ext cx="8287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OB140124: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5" y="805832"/>
            <a:ext cx="6470831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60422"/>
            <a:ext cx="312457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Udalski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+ (2015)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ApJ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, 799, 237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5" y="805832"/>
            <a:ext cx="647083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078" y="118750"/>
            <a:ext cx="8287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OB140124: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60422"/>
            <a:ext cx="312457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Udalski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+ (2015)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ApJ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, 799, 237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5" y="805068"/>
            <a:ext cx="647083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58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OB140124: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477338" y="6360422"/>
              <a:ext cx="466666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Beaulieu+ </a:t>
              </a:r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[incl. Henderson]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(2018) AJ, 155, 78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360422"/>
              <a:ext cx="312457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Udalski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 (2015) </a:t>
              </a:r>
              <a:r>
                <a:rPr lang="en-US" sz="1600" b="1" dirty="0" err="1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ApJ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, 799, 237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7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5" y="805832"/>
            <a:ext cx="647083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58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OB140124: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477338" y="6360422"/>
              <a:ext cx="466666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Beaulieu+ </a:t>
              </a:r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[incl. Henderson]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(2018) AJ, 155, 78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360422"/>
              <a:ext cx="312457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Udalski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 (2015) </a:t>
              </a:r>
              <a:r>
                <a:rPr lang="en-US" sz="1600" b="1" dirty="0" err="1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ApJ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, 799, 237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390898" y="4335914"/>
            <a:ext cx="3707714" cy="1179939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</a:t>
            </a:r>
            <a:r>
              <a:rPr lang="en-US" sz="24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Thy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Starrrrr</a:t>
            </a:r>
            <a:r>
              <a:rPr lang="mr-IN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…</a:t>
            </a: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Thy Planet!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39136" y="2195496"/>
            <a:ext cx="488687" cy="2140418"/>
          </a:xfrm>
          <a:prstGeom prst="downArrow">
            <a:avLst/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5" y="805832"/>
            <a:ext cx="647083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58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OB140124: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04509" y="2311406"/>
            <a:ext cx="4067536" cy="1179939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</a:t>
            </a:r>
            <a:r>
              <a:rPr lang="en-US" sz="24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*Not-Thy*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Starrrrr</a:t>
            </a:r>
            <a:r>
              <a:rPr lang="mr-IN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…</a:t>
            </a: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Thy Planet!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6613462" y="1281534"/>
            <a:ext cx="1194470" cy="783772"/>
          </a:xfrm>
          <a:prstGeom prst="bentArrow">
            <a:avLst>
              <a:gd name="adj1" fmla="val 25000"/>
              <a:gd name="adj2" fmla="val 25000"/>
              <a:gd name="adj3" fmla="val 49999"/>
              <a:gd name="adj4" fmla="val 43750"/>
            </a:avLst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477338" y="6360422"/>
              <a:ext cx="466666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Beaulieu+ </a:t>
              </a:r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[incl. Henderson]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(2018) AJ, 155, 78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360422"/>
              <a:ext cx="312457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Udalski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 (2015) </a:t>
              </a:r>
              <a:r>
                <a:rPr lang="en-US" sz="1600" b="1" dirty="0" err="1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ApJ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, 799, 237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390898" y="4335914"/>
            <a:ext cx="3707714" cy="1179939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</a:t>
            </a:r>
            <a:r>
              <a:rPr lang="en-US" sz="24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Thy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Starrrrr</a:t>
            </a:r>
            <a:r>
              <a:rPr lang="mr-IN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…</a:t>
            </a: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Thy Planet!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39136" y="2195496"/>
            <a:ext cx="488687" cy="2140418"/>
          </a:xfrm>
          <a:prstGeom prst="downArrow">
            <a:avLst/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7558" y="118750"/>
            <a:ext cx="62889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i="1" dirty="0" smtClean="0">
                <a:latin typeface="Avenir Medium" charset="0"/>
                <a:ea typeface="Avenir Medium" charset="0"/>
                <a:cs typeface="Avenir Medium" charset="0"/>
              </a:rPr>
              <a:t>Spitzer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 and </a:t>
            </a:r>
            <a:r>
              <a:rPr lang="en-US" sz="3600" i="1" dirty="0" smtClean="0">
                <a:latin typeface="Avenir Medium" charset="0"/>
                <a:ea typeface="Avenir Medium" charset="0"/>
                <a:cs typeface="Avenir Medium" charset="0"/>
              </a:rPr>
              <a:t>K2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C9</a:t>
            </a:r>
            <a:endParaRPr lang="en-US" sz="3600" i="1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55" y="709579"/>
            <a:ext cx="564709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60422"/>
            <a:ext cx="42130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Ryu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+</a:t>
            </a:r>
            <a:r>
              <a:rPr lang="en-US" sz="1600" b="1" dirty="0">
                <a:latin typeface="Avenir Black" charset="0"/>
                <a:ea typeface="Avenir Black" charset="0"/>
                <a:cs typeface="Avenir Black" charset="0"/>
              </a:rPr>
              <a:t> [incl. Henderson]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 (2018) AJ, 155, 40</a:t>
            </a:r>
            <a:endParaRPr lang="en-US" sz="16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081" y="118750"/>
            <a:ext cx="8287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3" y="773287"/>
            <a:ext cx="6434815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60422"/>
            <a:ext cx="42130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Ryu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+</a:t>
            </a:r>
            <a:r>
              <a:rPr lang="en-US" sz="1600" b="1" dirty="0">
                <a:latin typeface="Avenir Black" charset="0"/>
                <a:ea typeface="Avenir Black" charset="0"/>
                <a:cs typeface="Avenir Black" charset="0"/>
              </a:rPr>
              <a:t> [incl. Henderson]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 (2018) AJ, 155, 40</a:t>
            </a:r>
            <a:endParaRPr lang="en-US" sz="16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3" y="773287"/>
            <a:ext cx="6434815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081" y="118750"/>
            <a:ext cx="8287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60422"/>
            <a:ext cx="421301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Ryu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+</a:t>
            </a:r>
            <a:r>
              <a:rPr lang="en-US" sz="1600" b="1" dirty="0">
                <a:latin typeface="Avenir Black" charset="0"/>
                <a:ea typeface="Avenir Black" charset="0"/>
                <a:cs typeface="Avenir Black" charset="0"/>
              </a:rPr>
              <a:t> [incl. Henderson]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 (2018) AJ, 155, 40</a:t>
            </a:r>
            <a:endParaRPr lang="en-US" sz="16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3" y="773287"/>
            <a:ext cx="6434815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961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1567" y="2610196"/>
            <a:ext cx="1757549" cy="814647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m</a:t>
            </a:r>
            <a:r>
              <a:rPr lang="en-US" b="1" i="1" baseline="-25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H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= 18.3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  <a:sym typeface="Wingdings"/>
              </a:rPr>
              <a:t>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lens flux!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0" y="6360422"/>
              <a:ext cx="421301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Ryu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</a:t>
              </a:r>
              <a:r>
                <a:rPr lang="en-US" sz="1600" b="1" dirty="0">
                  <a:latin typeface="Avenir Black" charset="0"/>
                  <a:ea typeface="Avenir Black" charset="0"/>
                  <a:cs typeface="Avenir Black" charset="0"/>
                </a:rPr>
                <a:t> [incl. Henderson]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(2018) AJ, 155, 40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4435" y="6360422"/>
              <a:ext cx="285956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Henderson+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(preliminary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…)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6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6084" y="1545399"/>
            <a:ext cx="8151832" cy="2514600"/>
            <a:chOff x="496084" y="1733289"/>
            <a:chExt cx="8151832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5"/>
            <a:stretch/>
          </p:blipFill>
          <p:spPr>
            <a:xfrm>
              <a:off x="6137144" y="1733289"/>
              <a:ext cx="2510772" cy="2514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6"/>
            <a:stretch/>
          </p:blipFill>
          <p:spPr>
            <a:xfrm>
              <a:off x="496084" y="1733289"/>
              <a:ext cx="2510773" cy="251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5" t="37507" r="48481" b="52479"/>
            <a:stretch/>
          </p:blipFill>
          <p:spPr>
            <a:xfrm>
              <a:off x="3312173" y="1733289"/>
              <a:ext cx="2519654" cy="25146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40889" y="4430553"/>
            <a:ext cx="8377644" cy="1126462"/>
            <a:chOff x="540889" y="4430553"/>
            <a:chExt cx="8377644" cy="1126462"/>
          </a:xfrm>
        </p:grpSpPr>
        <p:sp>
          <p:nvSpPr>
            <p:cNvPr id="14" name="TextBox 13"/>
            <p:cNvSpPr txBox="1"/>
            <p:nvPr/>
          </p:nvSpPr>
          <p:spPr>
            <a:xfrm>
              <a:off x="540889" y="4430553"/>
              <a:ext cx="2462917" cy="11264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latin typeface="Avenir Heavy" charset="0"/>
                  <a:ea typeface="Avenir Heavy" charset="0"/>
                  <a:cs typeface="Avenir Heavy" charset="0"/>
                </a:rPr>
                <a:t>Primary</a:t>
              </a:r>
            </a:p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latin typeface="Avenir Heavy" charset="0"/>
                  <a:ea typeface="Avenir Heavy" charset="0"/>
                  <a:cs typeface="Avenir Heavy" charset="0"/>
                </a:rPr>
                <a:t>Collaborators</a:t>
              </a:r>
              <a:endParaRPr lang="en-US" sz="2800" b="1" dirty="0"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8636" y="4449021"/>
              <a:ext cx="3404943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Chas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Beichman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Chris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Gelino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Yossi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Shvartzvald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(JPL)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1741" y="4449020"/>
              <a:ext cx="2816792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Jessica Lu (UC Berkeley)</a:t>
              </a:r>
              <a:b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JP Beaulieu (IAP)</a:t>
              </a:r>
              <a:b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David Bennett (Goddard)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60" y="6254152"/>
            <a:ext cx="9011480" cy="446276"/>
            <a:chOff x="66260" y="6386672"/>
            <a:chExt cx="9011480" cy="446276"/>
          </a:xfrm>
        </p:grpSpPr>
        <p:sp>
          <p:nvSpPr>
            <p:cNvPr id="19" name="TextBox 18"/>
            <p:cNvSpPr txBox="1"/>
            <p:nvPr/>
          </p:nvSpPr>
          <p:spPr>
            <a:xfrm>
              <a:off x="3288636" y="6386672"/>
              <a:ext cx="2566728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Calen B. Henderson</a:t>
              </a:r>
              <a:endParaRPr lang="en-US" sz="20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13877" y="6444935"/>
              <a:ext cx="1463863" cy="3754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 smtClean="0">
                  <a:latin typeface="Avenir Medium" charset="0"/>
                  <a:ea typeface="Avenir Medium" charset="0"/>
                  <a:cs typeface="Avenir Medium" charset="0"/>
                </a:rPr>
                <a:t>ExSoCal</a:t>
              </a:r>
              <a:r>
                <a:rPr lang="en-US" sz="1600" dirty="0" smtClean="0">
                  <a:latin typeface="Avenir Medium" charset="0"/>
                  <a:ea typeface="Avenir Medium" charset="0"/>
                  <a:cs typeface="Avenir Medium" charset="0"/>
                </a:rPr>
                <a:t> 2018</a:t>
              </a:r>
              <a:endParaRPr lang="en-US" sz="1600" dirty="0"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60" y="6438780"/>
              <a:ext cx="2149178" cy="3877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latin typeface="Avenir Medium" charset="0"/>
                  <a:ea typeface="Avenir Medium" charset="0"/>
                  <a:cs typeface="Avenir Medium" charset="0"/>
                </a:rPr>
                <a:t>Caltech/IPAC-</a:t>
              </a:r>
              <a:r>
                <a:rPr lang="en-US" sz="1600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endParaRPr lang="en-US" sz="1600" dirty="0"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260" y="150559"/>
            <a:ext cx="88522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Know Thy </a:t>
            </a:r>
            <a:r>
              <a:rPr lang="en-US" sz="3600" dirty="0" err="1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 (and not-thy-</a:t>
            </a:r>
            <a:r>
              <a:rPr lang="en-US" sz="3600" dirty="0" err="1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), Know </a:t>
            </a:r>
            <a:r>
              <a:rPr lang="en-US" sz="36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Thy 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Planet</a:t>
            </a:r>
            <a:endParaRPr lang="en-US" sz="3600" dirty="0">
              <a:solidFill>
                <a:srgbClr val="C00000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961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3" y="785521"/>
            <a:ext cx="6434815" cy="5486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14946" y="2598318"/>
            <a:ext cx="2306188" cy="926278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+ 0.5 M</a:t>
            </a:r>
            <a:r>
              <a:rPr lang="en-US" b="1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☉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M-dwarf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@ 5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kpc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(disk)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0" y="6360422"/>
              <a:ext cx="421301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Ryu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</a:t>
              </a:r>
              <a:r>
                <a:rPr lang="en-US" sz="1600" b="1" dirty="0">
                  <a:latin typeface="Avenir Black" charset="0"/>
                  <a:ea typeface="Avenir Black" charset="0"/>
                  <a:cs typeface="Avenir Black" charset="0"/>
                </a:rPr>
                <a:t> [incl. Henderson]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(2018) AJ, 155, 40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84435" y="6360422"/>
              <a:ext cx="285956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Henderson+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(preliminary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…)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7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961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3" y="785522"/>
            <a:ext cx="6434815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14946" y="2598318"/>
            <a:ext cx="2306188" cy="926278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+ 0.8 M</a:t>
            </a:r>
            <a:r>
              <a:rPr lang="en-US" sz="20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☉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K-dwarf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@ 8.3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kpc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(bulge)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0" y="6360422"/>
              <a:ext cx="421301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Ryu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</a:t>
              </a:r>
              <a:r>
                <a:rPr lang="en-US" sz="1600" b="1" dirty="0">
                  <a:latin typeface="Avenir Black" charset="0"/>
                  <a:ea typeface="Avenir Black" charset="0"/>
                  <a:cs typeface="Avenir Black" charset="0"/>
                </a:rPr>
                <a:t> [incl. Henderson]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(2018) AJ, 155, 40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4435" y="6360422"/>
              <a:ext cx="285956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Henderson+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(preliminary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…)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961" y="118750"/>
            <a:ext cx="84160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OB161190: 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Mass-distance 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elations (III)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3" y="785522"/>
            <a:ext cx="6434815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14946" y="2598318"/>
            <a:ext cx="2306188" cy="926278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+ 0.8 M</a:t>
            </a:r>
            <a:r>
              <a:rPr lang="en-US" sz="20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☉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K-dwarf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@ 8.3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kpc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(bulge)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21135" y="3861144"/>
            <a:ext cx="4073236" cy="1784573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</a:t>
            </a:r>
            <a:r>
              <a:rPr lang="en-US" sz="24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Not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-Thy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Starrrrr</a:t>
            </a:r>
            <a:r>
              <a:rPr lang="en-US" sz="2400" b="1" dirty="0" err="1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s</a:t>
            </a:r>
            <a:r>
              <a:rPr lang="mr-IN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…</a:t>
            </a: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Thy Planet!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3567797" y="3540754"/>
            <a:ext cx="1353338" cy="1379197"/>
          </a:xfrm>
          <a:prstGeom prst="bentArrow">
            <a:avLst>
              <a:gd name="adj1" fmla="val 14581"/>
              <a:gd name="adj2" fmla="val 14449"/>
              <a:gd name="adj3" fmla="val 35793"/>
              <a:gd name="adj4" fmla="val 43750"/>
            </a:avLst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360422"/>
            <a:ext cx="9144000" cy="338554"/>
            <a:chOff x="0" y="6360422"/>
            <a:chExt cx="9144000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0" y="6360422"/>
              <a:ext cx="421301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Ryu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+</a:t>
              </a:r>
              <a:r>
                <a:rPr lang="en-US" sz="1600" b="1" dirty="0">
                  <a:latin typeface="Avenir Black" charset="0"/>
                  <a:ea typeface="Avenir Black" charset="0"/>
                  <a:cs typeface="Avenir Black" charset="0"/>
                </a:rPr>
                <a:t> [incl. Henderson]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(2018) AJ, 155, 40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4435" y="6360422"/>
              <a:ext cx="285956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venir Black" charset="0"/>
                  <a:ea typeface="Avenir Black" charset="0"/>
                  <a:cs typeface="Avenir Black" charset="0"/>
                </a:rPr>
                <a:t>Henderson+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 (preliminary</a:t>
              </a:r>
              <a:r>
                <a:rPr lang="is-IS" sz="1600" b="1" dirty="0" smtClean="0">
                  <a:solidFill>
                    <a:schemeClr val="bg2">
                      <a:lumMod val="50000"/>
                    </a:schemeClr>
                  </a:solidFill>
                  <a:latin typeface="Avenir Black" charset="0"/>
                  <a:ea typeface="Avenir Black" charset="0"/>
                  <a:cs typeface="Avenir Black" charset="0"/>
                </a:rPr>
                <a:t>…)</a:t>
              </a:r>
              <a:endParaRPr lang="en-US" sz="1600" b="1" dirty="0"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9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646" y="125260"/>
            <a:ext cx="6360716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Using Stellar Properties to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Understand Planet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64824"/>
            <a:ext cx="148470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mr-IN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…</a:t>
            </a:r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but: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2270" y="2488775"/>
            <a:ext cx="7351537" cy="3862114"/>
            <a:chOff x="571958" y="2426145"/>
            <a:chExt cx="7351537" cy="3862114"/>
          </a:xfrm>
        </p:grpSpPr>
        <p:grpSp>
          <p:nvGrpSpPr>
            <p:cNvPr id="8" name="Group 7"/>
            <p:cNvGrpSpPr/>
            <p:nvPr/>
          </p:nvGrpSpPr>
          <p:grpSpPr>
            <a:xfrm>
              <a:off x="571958" y="2426145"/>
              <a:ext cx="6675069" cy="438993"/>
              <a:chOff x="1640909" y="2615561"/>
              <a:chExt cx="6675069" cy="43899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655518" y="2650391"/>
                <a:ext cx="5660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Isochrones versus empirical mass-luminosity relations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71958" y="2995288"/>
              <a:ext cx="4540446" cy="438993"/>
              <a:chOff x="1640909" y="2615561"/>
              <a:chExt cx="4540446" cy="43899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655518" y="2650391"/>
                <a:ext cx="3525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Stellar age is generally unknown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1958" y="3569289"/>
              <a:ext cx="5842405" cy="438993"/>
              <a:chOff x="1640909" y="2615561"/>
              <a:chExt cx="5842405" cy="43899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655518" y="2650391"/>
                <a:ext cx="4827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Direct measure of NIR extinction toward lens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1958" y="4143290"/>
              <a:ext cx="7236953" cy="438993"/>
              <a:chOff x="1640909" y="2615561"/>
              <a:chExt cx="7236953" cy="43899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655518" y="2650391"/>
                <a:ext cx="6222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Systematic uncertainty in absolute photometric calibration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1958" y="4721574"/>
              <a:ext cx="5577974" cy="438993"/>
              <a:chOff x="1640909" y="2615561"/>
              <a:chExt cx="5577974" cy="43899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655518" y="2650391"/>
                <a:ext cx="4563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Blend flux contribution from ambient stars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71958" y="5291683"/>
              <a:ext cx="7351537" cy="438993"/>
              <a:chOff x="1640909" y="2615561"/>
              <a:chExt cx="7351537" cy="43899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655518" y="2650391"/>
                <a:ext cx="6336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Blend flux contribution from companion(s) to lens or source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1958" y="5849266"/>
              <a:ext cx="6395762" cy="438993"/>
              <a:chOff x="1640909" y="2615561"/>
              <a:chExt cx="6395762" cy="438993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3" t="33059" r="17809" b="27306"/>
              <a:stretch/>
            </p:blipFill>
            <p:spPr>
              <a:xfrm>
                <a:off x="1640909" y="2615561"/>
                <a:ext cx="914400" cy="438993"/>
              </a:xfrm>
              <a:prstGeom prst="ellipse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655518" y="2650391"/>
                <a:ext cx="5381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How to reconcile with </a:t>
                </a:r>
                <a:r>
                  <a:rPr lang="en-US" dirty="0" err="1" smtClean="0">
                    <a:latin typeface="Avenir Roman" charset="0"/>
                    <a:ea typeface="Avenir Roman" charset="0"/>
                    <a:cs typeface="Avenir Roman" charset="0"/>
                  </a:rPr>
                  <a:t>θ</a:t>
                </a:r>
                <a:r>
                  <a:rPr lang="en-US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and π</a:t>
                </a:r>
                <a:r>
                  <a:rPr lang="en-US" baseline="-25000" dirty="0" smtClean="0"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methodologies?!?</a:t>
                </a:r>
                <a:endParaRPr lang="en-US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6260" y="150559"/>
            <a:ext cx="88522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Know Thy </a:t>
            </a:r>
            <a:r>
              <a:rPr lang="en-US" sz="3600" dirty="0" err="1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 (and not-thy-</a:t>
            </a:r>
            <a:r>
              <a:rPr lang="en-US" sz="3600" dirty="0" err="1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), Know </a:t>
            </a:r>
            <a:r>
              <a:rPr lang="en-US" sz="3600" dirty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Thy </a:t>
            </a: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Planet</a:t>
            </a:r>
            <a:endParaRPr lang="en-US" sz="3600" dirty="0">
              <a:solidFill>
                <a:srgbClr val="C00000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260" y="6254152"/>
            <a:ext cx="9011480" cy="446276"/>
            <a:chOff x="66260" y="6386672"/>
            <a:chExt cx="9011480" cy="446276"/>
          </a:xfrm>
        </p:grpSpPr>
        <p:sp>
          <p:nvSpPr>
            <p:cNvPr id="19" name="TextBox 18"/>
            <p:cNvSpPr txBox="1"/>
            <p:nvPr/>
          </p:nvSpPr>
          <p:spPr>
            <a:xfrm>
              <a:off x="3288636" y="6386672"/>
              <a:ext cx="2566728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Calen B. Henderson</a:t>
              </a:r>
              <a:endParaRPr lang="en-US" sz="20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13877" y="6444935"/>
              <a:ext cx="1463863" cy="3754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 smtClean="0">
                  <a:latin typeface="Avenir Medium" charset="0"/>
                  <a:ea typeface="Avenir Medium" charset="0"/>
                  <a:cs typeface="Avenir Medium" charset="0"/>
                </a:rPr>
                <a:t>ExSoCal</a:t>
              </a:r>
              <a:r>
                <a:rPr lang="en-US" sz="1600" dirty="0" smtClean="0">
                  <a:latin typeface="Avenir Medium" charset="0"/>
                  <a:ea typeface="Avenir Medium" charset="0"/>
                  <a:cs typeface="Avenir Medium" charset="0"/>
                </a:rPr>
                <a:t> 2018</a:t>
              </a:r>
              <a:endParaRPr lang="en-US" sz="1600" dirty="0"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60" y="6438780"/>
              <a:ext cx="2149178" cy="3877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latin typeface="Avenir Medium" charset="0"/>
                  <a:ea typeface="Avenir Medium" charset="0"/>
                  <a:cs typeface="Avenir Medium" charset="0"/>
                </a:rPr>
                <a:t>Caltech/IPAC-</a:t>
              </a:r>
              <a:r>
                <a:rPr lang="en-US" sz="1600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endParaRPr lang="en-US" sz="1600" dirty="0"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6084" y="1545399"/>
            <a:ext cx="8151832" cy="2514600"/>
            <a:chOff x="496084" y="1733289"/>
            <a:chExt cx="8151832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5"/>
            <a:stretch/>
          </p:blipFill>
          <p:spPr>
            <a:xfrm>
              <a:off x="6137144" y="1733289"/>
              <a:ext cx="2510772" cy="2514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6"/>
            <a:stretch/>
          </p:blipFill>
          <p:spPr>
            <a:xfrm>
              <a:off x="496084" y="1733289"/>
              <a:ext cx="2510773" cy="251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5" t="37507" r="48481" b="52479"/>
            <a:stretch/>
          </p:blipFill>
          <p:spPr>
            <a:xfrm>
              <a:off x="3312173" y="1733289"/>
              <a:ext cx="2519654" cy="2514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288636" y="6386672"/>
            <a:ext cx="2566728" cy="4462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Calen B. Henderson</a:t>
            </a:r>
            <a:endParaRPr lang="en-US" sz="20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0889" y="4430553"/>
            <a:ext cx="8377644" cy="1126462"/>
            <a:chOff x="540889" y="4430553"/>
            <a:chExt cx="8377644" cy="1126462"/>
          </a:xfrm>
        </p:grpSpPr>
        <p:sp>
          <p:nvSpPr>
            <p:cNvPr id="14" name="TextBox 13"/>
            <p:cNvSpPr txBox="1"/>
            <p:nvPr/>
          </p:nvSpPr>
          <p:spPr>
            <a:xfrm>
              <a:off x="540889" y="4430553"/>
              <a:ext cx="2462917" cy="11264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latin typeface="Avenir Heavy" charset="0"/>
                  <a:ea typeface="Avenir Heavy" charset="0"/>
                  <a:cs typeface="Avenir Heavy" charset="0"/>
                </a:rPr>
                <a:t>Primary</a:t>
              </a:r>
            </a:p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latin typeface="Avenir Heavy" charset="0"/>
                  <a:ea typeface="Avenir Heavy" charset="0"/>
                  <a:cs typeface="Avenir Heavy" charset="0"/>
                </a:rPr>
                <a:t>Collaborators</a:t>
              </a:r>
              <a:endParaRPr lang="en-US" sz="2800" b="1" dirty="0"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8636" y="4449021"/>
              <a:ext cx="3404943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Chas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Beichman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Chris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Gelino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Yossi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Shvartzvald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(JPL)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1741" y="4449020"/>
              <a:ext cx="2816792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Jessica Lu (UC Berkeley)</a:t>
              </a:r>
              <a:b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JP Beaulieu (IAP)</a:t>
              </a:r>
              <a:b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David Bennett (Goddard)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64" y="0"/>
            <a:ext cx="457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60" y="150559"/>
            <a:ext cx="88522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BD595A"/>
                </a:solidFill>
                <a:latin typeface="Avenir Medium" charset="0"/>
                <a:ea typeface="Avenir Medium" charset="0"/>
                <a:cs typeface="Avenir Medium" charset="0"/>
              </a:rPr>
              <a:t>Know Thy </a:t>
            </a:r>
            <a:r>
              <a:rPr lang="en-US" sz="3600" dirty="0" err="1">
                <a:solidFill>
                  <a:srgbClr val="BD595A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>
                <a:solidFill>
                  <a:srgbClr val="BD595A"/>
                </a:solidFill>
                <a:latin typeface="Avenir Medium" charset="0"/>
                <a:ea typeface="Avenir Medium" charset="0"/>
                <a:cs typeface="Avenir Medium" charset="0"/>
              </a:rPr>
              <a:t> (and not-thy-</a:t>
            </a:r>
            <a:r>
              <a:rPr lang="en-US" sz="3600" dirty="0" err="1">
                <a:solidFill>
                  <a:srgbClr val="BD595A"/>
                </a:solidFill>
                <a:latin typeface="Avenir Medium" charset="0"/>
                <a:ea typeface="Avenir Medium" charset="0"/>
                <a:cs typeface="Avenir Medium" charset="0"/>
              </a:rPr>
              <a:t>starrrrr</a:t>
            </a:r>
            <a:r>
              <a:rPr lang="en-US" sz="3600" dirty="0">
                <a:solidFill>
                  <a:srgbClr val="BD595A"/>
                </a:solidFill>
                <a:latin typeface="Avenir Medium" charset="0"/>
                <a:ea typeface="Avenir Medium" charset="0"/>
                <a:cs typeface="Avenir Medium" charset="0"/>
              </a:rPr>
              <a:t>), Know Thy Planet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260" y="6254152"/>
            <a:ext cx="9011479" cy="446276"/>
            <a:chOff x="66260" y="6386672"/>
            <a:chExt cx="9011479" cy="446276"/>
          </a:xfrm>
        </p:grpSpPr>
        <p:sp>
          <p:nvSpPr>
            <p:cNvPr id="23" name="TextBox 22"/>
            <p:cNvSpPr txBox="1"/>
            <p:nvPr/>
          </p:nvSpPr>
          <p:spPr>
            <a:xfrm>
              <a:off x="3288636" y="6386672"/>
              <a:ext cx="2566728" cy="4462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Calen B. Henderson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13877" y="6438780"/>
              <a:ext cx="1463862" cy="3877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ExSoCal</a:t>
              </a: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 2018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60" y="6438780"/>
              <a:ext cx="2149178" cy="3877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Caltech/IPAC-</a:t>
              </a:r>
              <a:r>
                <a:rPr lang="en-US" sz="1600" dirty="0" err="1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6084" y="1545399"/>
            <a:ext cx="8151832" cy="2514600"/>
            <a:chOff x="496084" y="1733289"/>
            <a:chExt cx="8151832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5"/>
            <a:stretch/>
          </p:blipFill>
          <p:spPr>
            <a:xfrm>
              <a:off x="6137144" y="1733289"/>
              <a:ext cx="2510772" cy="2514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0" r="21926"/>
            <a:stretch/>
          </p:blipFill>
          <p:spPr>
            <a:xfrm>
              <a:off x="496084" y="1733289"/>
              <a:ext cx="2510773" cy="2514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5" t="37507" r="48481" b="52479"/>
            <a:stretch/>
          </p:blipFill>
          <p:spPr>
            <a:xfrm>
              <a:off x="3312173" y="1733289"/>
              <a:ext cx="2519654" cy="2514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288636" y="6386672"/>
            <a:ext cx="2566728" cy="4462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Calen B. Henderson</a:t>
            </a:r>
            <a:endParaRPr lang="en-US" sz="20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0889" y="4430553"/>
            <a:ext cx="8377644" cy="1126462"/>
            <a:chOff x="540889" y="4430553"/>
            <a:chExt cx="8377644" cy="1126462"/>
          </a:xfrm>
        </p:grpSpPr>
        <p:sp>
          <p:nvSpPr>
            <p:cNvPr id="14" name="TextBox 13"/>
            <p:cNvSpPr txBox="1"/>
            <p:nvPr/>
          </p:nvSpPr>
          <p:spPr>
            <a:xfrm>
              <a:off x="540889" y="4430553"/>
              <a:ext cx="2462917" cy="11264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Primary</a:t>
              </a:r>
            </a:p>
            <a:p>
              <a:pPr algn="r">
                <a:lnSpc>
                  <a:spcPct val="120000"/>
                </a:lnSpc>
              </a:pPr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Collaborators</a:t>
              </a:r>
              <a:endParaRPr lang="en-US" sz="2800" b="1" dirty="0">
                <a:solidFill>
                  <a:schemeClr val="bg2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8636" y="4449021"/>
              <a:ext cx="3404943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Chas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Beichman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Chris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Gelino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NExScI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Yossi </a:t>
              </a:r>
              <a:r>
                <a:rPr lang="en-US" dirty="0" err="1" smtClean="0">
                  <a:latin typeface="Avenir Medium" charset="0"/>
                  <a:ea typeface="Avenir Medium" charset="0"/>
                  <a:cs typeface="Avenir Medium" charset="0"/>
                </a:rPr>
                <a:t>Shvartzvald</a:t>
              </a:r>
              <a:r>
                <a:rPr lang="en-US" dirty="0" smtClean="0">
                  <a:latin typeface="Avenir Medium" charset="0"/>
                  <a:ea typeface="Avenir Medium" charset="0"/>
                  <a:cs typeface="Avenir Medium" charset="0"/>
                </a:rPr>
                <a:t> (JPL)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1741" y="4449020"/>
              <a:ext cx="2816792" cy="1089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Jessica Lu (UC Berkeley)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JP Beaulieu (IAP)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David Bennett (Goddard)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64" y="0"/>
            <a:ext cx="4577672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3367" y="1624426"/>
            <a:ext cx="4102873" cy="1505142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Anyone who dislikes pirate puns</a:t>
            </a:r>
            <a:endParaRPr lang="en-US" sz="32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81916" y="3754168"/>
            <a:ext cx="1032543" cy="754648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(me)</a:t>
            </a: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397779" y="3144215"/>
            <a:ext cx="2798930" cy="1288180"/>
          </a:xfrm>
          <a:prstGeom prst="bentArrow">
            <a:avLst>
              <a:gd name="adj1" fmla="val 14581"/>
              <a:gd name="adj2" fmla="val 14449"/>
              <a:gd name="adj3" fmla="val 31705"/>
              <a:gd name="adj4" fmla="val 43750"/>
            </a:avLst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6550429" y="4521879"/>
            <a:ext cx="1889776" cy="1306390"/>
          </a:xfrm>
          <a:prstGeom prst="bentArrow">
            <a:avLst>
              <a:gd name="adj1" fmla="val 20459"/>
              <a:gd name="adj2" fmla="val 25041"/>
              <a:gd name="adj3" fmla="val 31705"/>
              <a:gd name="adj4" fmla="val 43750"/>
            </a:avLst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523" y="125260"/>
            <a:ext cx="751295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Microlensing Exoplanet Properties: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Mass and Distance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6569" y="1504504"/>
            <a:ext cx="6418581" cy="1779585"/>
            <a:chOff x="576569" y="1604712"/>
            <a:chExt cx="6418581" cy="1779585"/>
          </a:xfrm>
        </p:grpSpPr>
        <p:grpSp>
          <p:nvGrpSpPr>
            <p:cNvPr id="16" name="Group 15"/>
            <p:cNvGrpSpPr/>
            <p:nvPr/>
          </p:nvGrpSpPr>
          <p:grpSpPr>
            <a:xfrm>
              <a:off x="4378478" y="1604712"/>
              <a:ext cx="2616672" cy="1285157"/>
              <a:chOff x="2631734" y="3130887"/>
              <a:chExt cx="2616672" cy="128515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295" y="3130887"/>
                <a:ext cx="992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θ</a:t>
                </a:r>
                <a:r>
                  <a:rPr lang="en-US" sz="3600" baseline="-25000" dirty="0" err="1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22886" y="3769713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3600" b="1" i="1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76569" y="2066563"/>
              <a:ext cx="290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(1) Einstein Radius: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3829" y="2528227"/>
              <a:ext cx="2815025" cy="856070"/>
              <a:chOff x="802997" y="2440545"/>
              <a:chExt cx="2815025" cy="85607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2997" y="2440545"/>
                <a:ext cx="457200" cy="693050"/>
                <a:chOff x="802997" y="2440545"/>
                <a:chExt cx="457200" cy="693050"/>
              </a:xfrm>
            </p:grpSpPr>
            <p:cxnSp>
              <p:nvCxnSpPr>
                <p:cNvPr id="34" name="Straight Connector 33"/>
                <p:cNvCxnSpPr>
                  <a:cxnSpLocks/>
                </p:cNvCxnSpPr>
                <p:nvPr/>
              </p:nvCxnSpPr>
              <p:spPr>
                <a:xfrm>
                  <a:off x="815523" y="2440545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02997" y="2743200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02997" y="3133595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260197" y="2489242"/>
                <a:ext cx="235782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f</a:t>
                </a:r>
                <a:r>
                  <a:rPr lang="en-US" dirty="0" smtClean="0"/>
                  <a:t>inite-source effects (</a:t>
                </a:r>
                <a:r>
                  <a:rPr lang="en-US" dirty="0" err="1" smtClean="0"/>
                  <a:t>ρ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60197" y="2873294"/>
                <a:ext cx="121847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astrometry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4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523" y="125260"/>
            <a:ext cx="751295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Microlensing Exoplanet Properties: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Mass and Distance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6569" y="1504504"/>
            <a:ext cx="6418581" cy="1779585"/>
            <a:chOff x="576569" y="1604712"/>
            <a:chExt cx="6418581" cy="1779585"/>
          </a:xfrm>
        </p:grpSpPr>
        <p:grpSp>
          <p:nvGrpSpPr>
            <p:cNvPr id="16" name="Group 15"/>
            <p:cNvGrpSpPr/>
            <p:nvPr/>
          </p:nvGrpSpPr>
          <p:grpSpPr>
            <a:xfrm>
              <a:off x="4378478" y="1604712"/>
              <a:ext cx="2616672" cy="1285157"/>
              <a:chOff x="2631734" y="3130887"/>
              <a:chExt cx="2616672" cy="128515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295" y="3130887"/>
                <a:ext cx="992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θ</a:t>
                </a:r>
                <a:r>
                  <a:rPr lang="en-US" sz="3600" baseline="-25000" dirty="0" err="1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22886" y="3769713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3600" b="1" i="1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76569" y="2066563"/>
              <a:ext cx="290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(1) Einstein Radius: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3829" y="2528227"/>
              <a:ext cx="2815025" cy="856070"/>
              <a:chOff x="802997" y="2440545"/>
              <a:chExt cx="2815025" cy="85607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2997" y="2440545"/>
                <a:ext cx="457200" cy="693050"/>
                <a:chOff x="802997" y="2440545"/>
                <a:chExt cx="457200" cy="693050"/>
              </a:xfrm>
            </p:grpSpPr>
            <p:cxnSp>
              <p:nvCxnSpPr>
                <p:cNvPr id="34" name="Straight Connector 33"/>
                <p:cNvCxnSpPr>
                  <a:cxnSpLocks/>
                </p:cNvCxnSpPr>
                <p:nvPr/>
              </p:nvCxnSpPr>
              <p:spPr>
                <a:xfrm>
                  <a:off x="815523" y="2440545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02997" y="2743200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02997" y="3133595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260197" y="2489242"/>
                <a:ext cx="235782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f</a:t>
                </a:r>
                <a:r>
                  <a:rPr lang="en-US" dirty="0" smtClean="0"/>
                  <a:t>inite-source effects (</a:t>
                </a:r>
                <a:r>
                  <a:rPr lang="en-US" dirty="0" err="1" smtClean="0"/>
                  <a:t>ρ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60197" y="2873294"/>
                <a:ext cx="121847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astrometry</a:t>
                </a:r>
                <a:endParaRPr lang="en-US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76569" y="3158900"/>
            <a:ext cx="6418581" cy="1806213"/>
            <a:chOff x="576569" y="3434472"/>
            <a:chExt cx="6418581" cy="1806213"/>
          </a:xfrm>
        </p:grpSpPr>
        <p:grpSp>
          <p:nvGrpSpPr>
            <p:cNvPr id="17" name="Group 16"/>
            <p:cNvGrpSpPr/>
            <p:nvPr/>
          </p:nvGrpSpPr>
          <p:grpSpPr>
            <a:xfrm>
              <a:off x="4378478" y="3434472"/>
              <a:ext cx="2616672" cy="1347787"/>
              <a:chOff x="2631734" y="3130887"/>
              <a:chExt cx="2616672" cy="134778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295" y="3130887"/>
                <a:ext cx="793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2800" b="1" i="1" baseline="70000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10152" y="3832343"/>
                <a:ext cx="1290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(π</a:t>
                </a:r>
                <a:r>
                  <a:rPr lang="en-US" sz="3600" baseline="-25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rgbClr val="C00000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76569" y="3877534"/>
              <a:ext cx="333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(2)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Microlens</a:t>
              </a:r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 Parallax: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03829" y="4384615"/>
              <a:ext cx="2517829" cy="856070"/>
              <a:chOff x="1203829" y="4334511"/>
              <a:chExt cx="2517829" cy="856070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661029" y="4368653"/>
                <a:ext cx="1531638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o</a:t>
                </a:r>
                <a:r>
                  <a:rPr lang="en-US" dirty="0" smtClean="0"/>
                  <a:t>rbital motion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61029" y="4767260"/>
                <a:ext cx="2060629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observer separation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38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523" y="125260"/>
            <a:ext cx="751295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Microlensing Exoplanet Properties: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Mass and Distance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6569" y="1504504"/>
            <a:ext cx="6418581" cy="1779585"/>
            <a:chOff x="576569" y="1604712"/>
            <a:chExt cx="6418581" cy="1779585"/>
          </a:xfrm>
        </p:grpSpPr>
        <p:grpSp>
          <p:nvGrpSpPr>
            <p:cNvPr id="16" name="Group 15"/>
            <p:cNvGrpSpPr/>
            <p:nvPr/>
          </p:nvGrpSpPr>
          <p:grpSpPr>
            <a:xfrm>
              <a:off x="4378478" y="1604712"/>
              <a:ext cx="2616672" cy="1285157"/>
              <a:chOff x="2631734" y="3130887"/>
              <a:chExt cx="2616672" cy="128515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295" y="3130887"/>
                <a:ext cx="992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θ</a:t>
                </a:r>
                <a:r>
                  <a:rPr lang="en-US" sz="3600" baseline="-25000" dirty="0" err="1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22886" y="3769713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3600" b="1" i="1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76569" y="2066563"/>
              <a:ext cx="290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(1) Einstein Radius: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3829" y="2528227"/>
              <a:ext cx="2815025" cy="856070"/>
              <a:chOff x="802997" y="2440545"/>
              <a:chExt cx="2815025" cy="85607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2997" y="2440545"/>
                <a:ext cx="457200" cy="693050"/>
                <a:chOff x="802997" y="2440545"/>
                <a:chExt cx="457200" cy="693050"/>
              </a:xfrm>
            </p:grpSpPr>
            <p:cxnSp>
              <p:nvCxnSpPr>
                <p:cNvPr id="34" name="Straight Connector 33"/>
                <p:cNvCxnSpPr>
                  <a:cxnSpLocks/>
                </p:cNvCxnSpPr>
                <p:nvPr/>
              </p:nvCxnSpPr>
              <p:spPr>
                <a:xfrm>
                  <a:off x="815523" y="2440545"/>
                  <a:ext cx="0" cy="685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02997" y="2743200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02997" y="3133595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260197" y="2489242"/>
                <a:ext cx="235782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f</a:t>
                </a:r>
                <a:r>
                  <a:rPr lang="en-US" dirty="0" smtClean="0"/>
                  <a:t>inite-source effects (</a:t>
                </a:r>
                <a:r>
                  <a:rPr lang="en-US" dirty="0" err="1" smtClean="0"/>
                  <a:t>ρ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60197" y="2873294"/>
                <a:ext cx="121847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astrometry</a:t>
                </a:r>
                <a:endParaRPr lang="en-US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76569" y="3158900"/>
            <a:ext cx="6418581" cy="1806213"/>
            <a:chOff x="576569" y="3434472"/>
            <a:chExt cx="6418581" cy="1806213"/>
          </a:xfrm>
        </p:grpSpPr>
        <p:grpSp>
          <p:nvGrpSpPr>
            <p:cNvPr id="17" name="Group 16"/>
            <p:cNvGrpSpPr/>
            <p:nvPr/>
          </p:nvGrpSpPr>
          <p:grpSpPr>
            <a:xfrm>
              <a:off x="4378478" y="3434472"/>
              <a:ext cx="2616672" cy="1347787"/>
              <a:chOff x="2631734" y="3130887"/>
              <a:chExt cx="2616672" cy="134778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295" y="3130887"/>
                <a:ext cx="793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2800" b="1" i="1" baseline="70000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10152" y="3832343"/>
                <a:ext cx="1290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(π</a:t>
                </a:r>
                <a:r>
                  <a:rPr lang="en-US" sz="3600" baseline="-25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rgbClr val="C00000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76569" y="3877534"/>
              <a:ext cx="333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(2)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Microlens</a:t>
              </a:r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 Parallax: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03829" y="4384615"/>
              <a:ext cx="2517829" cy="856070"/>
              <a:chOff x="1203829" y="4334511"/>
              <a:chExt cx="2517829" cy="856070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661029" y="4368653"/>
                <a:ext cx="1531638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o</a:t>
                </a:r>
                <a:r>
                  <a:rPr lang="en-US" dirty="0" smtClean="0"/>
                  <a:t>rbital motion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61029" y="4767260"/>
                <a:ext cx="2060629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observer separation</a:t>
                </a:r>
                <a:endParaRPr lang="en-US" dirty="0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576569" y="4965113"/>
            <a:ext cx="8231032" cy="1646558"/>
            <a:chOff x="576569" y="5165529"/>
            <a:chExt cx="8231032" cy="1646558"/>
          </a:xfrm>
        </p:grpSpPr>
        <p:grpSp>
          <p:nvGrpSpPr>
            <p:cNvPr id="22" name="Group 21"/>
            <p:cNvGrpSpPr/>
            <p:nvPr/>
          </p:nvGrpSpPr>
          <p:grpSpPr>
            <a:xfrm>
              <a:off x="4377862" y="5165529"/>
              <a:ext cx="4429739" cy="830997"/>
              <a:chOff x="2631118" y="3255142"/>
              <a:chExt cx="4429739" cy="83099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631118" y="3255142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/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22470" y="3389852"/>
                <a:ext cx="32383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f(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H</a:t>
                </a:r>
                <a:r>
                  <a:rPr lang="en-US" sz="3600" i="1" baseline="-25000" dirty="0" smtClean="0">
                    <a:solidFill>
                      <a:srgbClr val="C00000"/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l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, </a:t>
                </a:r>
                <a:r>
                  <a:rPr lang="en-US" sz="3600" i="1" dirty="0" err="1" smtClean="0">
                    <a:latin typeface="Avenir Roman" charset="0"/>
                    <a:ea typeface="Avenir Roman" charset="0"/>
                    <a:cs typeface="Avenir Roman" charset="0"/>
                  </a:rPr>
                  <a:t>A</a:t>
                </a:r>
                <a:r>
                  <a:rPr lang="en-US" sz="3600" i="1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H,l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, </a:t>
                </a:r>
                <a:r>
                  <a:rPr lang="en-US" sz="3600" i="1" dirty="0" smtClean="0">
                    <a:latin typeface="Avenir Roman" charset="0"/>
                    <a:ea typeface="Avenir Roman" charset="0"/>
                    <a:cs typeface="Avenir Roman" charset="0"/>
                  </a:rPr>
                  <a:t>M</a:t>
                </a:r>
                <a:r>
                  <a:rPr lang="en-US" sz="3600" i="1" baseline="-25000" dirty="0" smtClean="0">
                    <a:latin typeface="Avenir Roman" charset="0"/>
                    <a:ea typeface="Avenir Roman" charset="0"/>
                    <a:cs typeface="Avenir Roman" charset="0"/>
                  </a:rPr>
                  <a:t>l</a:t>
                </a:r>
                <a:r>
                  <a:rPr lang="en-US" sz="3600" i="1" dirty="0" smtClean="0">
                    <a:latin typeface="Avenir Roman" charset="0"/>
                    <a:ea typeface="Avenir Roman" charset="0"/>
                    <a:cs typeface="Avenir Roman" charset="0"/>
                  </a:rPr>
                  <a:t>-</a:t>
                </a:r>
                <a:r>
                  <a:rPr lang="en-US" sz="3600" i="1" dirty="0" err="1" smtClean="0">
                    <a:latin typeface="Avenir Roman" charset="0"/>
                    <a:ea typeface="Avenir Roman" charset="0"/>
                    <a:cs typeface="Avenir Roman" charset="0"/>
                  </a:rPr>
                  <a:t>L</a:t>
                </a:r>
                <a:r>
                  <a:rPr lang="en-US" sz="3600" i="1" baseline="-25000" dirty="0" err="1" smtClean="0">
                    <a:latin typeface="Avenir Roman" charset="0"/>
                    <a:ea typeface="Avenir Roman" charset="0"/>
                    <a:cs typeface="Avenir Roman" charset="0"/>
                  </a:rPr>
                  <a:t>l</a:t>
                </a:r>
                <a:r>
                  <a:rPr lang="en-US" sz="3600" dirty="0" smtClean="0"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endParaRPr lang="en-US" sz="2800" b="1" i="1" baseline="70000" dirty="0">
                  <a:solidFill>
                    <a:schemeClr val="bg1"/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76569" y="5457187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(3) Lens Flux: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03829" y="5941461"/>
              <a:ext cx="2572779" cy="870626"/>
              <a:chOff x="1203829" y="4334511"/>
              <a:chExt cx="2572779" cy="870626"/>
            </a:xfrm>
          </p:grpSpPr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661029" y="4368653"/>
                <a:ext cx="2029402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“prompt” follow-up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1029" y="4752705"/>
                <a:ext cx="2115579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s</a:t>
                </a:r>
                <a:r>
                  <a:rPr lang="en-US" dirty="0" smtClean="0"/>
                  <a:t>patially resolve lens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4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523" y="125260"/>
            <a:ext cx="751295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Microlensing Exoplanet Properties: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Mass and Distance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6569" y="1504504"/>
            <a:ext cx="6418581" cy="1779585"/>
            <a:chOff x="576569" y="1604712"/>
            <a:chExt cx="6418581" cy="1779585"/>
          </a:xfrm>
        </p:grpSpPr>
        <p:grpSp>
          <p:nvGrpSpPr>
            <p:cNvPr id="16" name="Group 15"/>
            <p:cNvGrpSpPr/>
            <p:nvPr/>
          </p:nvGrpSpPr>
          <p:grpSpPr>
            <a:xfrm>
              <a:off x="4378478" y="1604712"/>
              <a:ext cx="2616672" cy="1285157"/>
              <a:chOff x="2631734" y="3130887"/>
              <a:chExt cx="2616672" cy="128515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solidFill>
                    <a:schemeClr val="bg1">
                      <a:lumMod val="50000"/>
                    </a:schemeClr>
                  </a:solidFill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295" y="3130887"/>
                <a:ext cx="992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</a:t>
                </a:r>
                <a:r>
                  <a:rPr lang="en-US" sz="36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θ</a:t>
                </a:r>
                <a:r>
                  <a:rPr lang="en-US" sz="3600" baseline="-250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22886" y="3769713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3600" b="1" i="1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76569" y="2066563"/>
              <a:ext cx="290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(1) Einstein Radius: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3829" y="2528227"/>
              <a:ext cx="2815025" cy="856070"/>
              <a:chOff x="802997" y="2440545"/>
              <a:chExt cx="2815025" cy="85607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2997" y="2440545"/>
                <a:ext cx="457200" cy="693050"/>
                <a:chOff x="802997" y="2440545"/>
                <a:chExt cx="457200" cy="693050"/>
              </a:xfrm>
            </p:grpSpPr>
            <p:cxnSp>
              <p:nvCxnSpPr>
                <p:cNvPr id="34" name="Straight Connector 33"/>
                <p:cNvCxnSpPr>
                  <a:cxnSpLocks/>
                </p:cNvCxnSpPr>
                <p:nvPr/>
              </p:nvCxnSpPr>
              <p:spPr>
                <a:xfrm>
                  <a:off x="815523" y="2440545"/>
                  <a:ext cx="0" cy="68580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02997" y="2743200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02997" y="3133595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260197" y="2489242"/>
                <a:ext cx="235782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inite-source effects (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ρ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60197" y="2873294"/>
                <a:ext cx="121847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astrometry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76569" y="3158900"/>
            <a:ext cx="6418581" cy="1806213"/>
            <a:chOff x="576569" y="3434472"/>
            <a:chExt cx="6418581" cy="1806213"/>
          </a:xfrm>
        </p:grpSpPr>
        <p:grpSp>
          <p:nvGrpSpPr>
            <p:cNvPr id="17" name="Group 16"/>
            <p:cNvGrpSpPr/>
            <p:nvPr/>
          </p:nvGrpSpPr>
          <p:grpSpPr>
            <a:xfrm>
              <a:off x="4378478" y="3434472"/>
              <a:ext cx="2616672" cy="1347787"/>
              <a:chOff x="2631734" y="3130887"/>
              <a:chExt cx="2616672" cy="134778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solidFill>
                    <a:schemeClr val="bg1">
                      <a:lumMod val="50000"/>
                    </a:schemeClr>
                  </a:solidFill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295" y="3130887"/>
                <a:ext cx="793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2800" b="1" i="1" baseline="70000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10152" y="3832343"/>
                <a:ext cx="1290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(π</a:t>
                </a:r>
                <a:r>
                  <a:rPr lang="en-US" sz="36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76569" y="3877534"/>
              <a:ext cx="333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(2) </a:t>
              </a:r>
              <a:r>
                <a:rPr lang="en-US" sz="2400" b="1" dirty="0" err="1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Microlens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Parallax: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03829" y="4384615"/>
              <a:ext cx="2517829" cy="856070"/>
              <a:chOff x="1203829" y="4334511"/>
              <a:chExt cx="2517829" cy="856070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661029" y="4383208"/>
                <a:ext cx="1531638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o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rbital motion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61029" y="4767260"/>
                <a:ext cx="2060629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observer separation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576569" y="5256771"/>
            <a:ext cx="3200039" cy="1354900"/>
            <a:chOff x="576569" y="5457187"/>
            <a:chExt cx="3200039" cy="1354900"/>
          </a:xfrm>
        </p:grpSpPr>
        <p:sp>
          <p:nvSpPr>
            <p:cNvPr id="29" name="TextBox 28"/>
            <p:cNvSpPr txBox="1"/>
            <p:nvPr/>
          </p:nvSpPr>
          <p:spPr>
            <a:xfrm>
              <a:off x="576569" y="5457187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(3) Lens Flux: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03829" y="5941461"/>
              <a:ext cx="2572779" cy="870626"/>
              <a:chOff x="1203829" y="4334511"/>
              <a:chExt cx="2572779" cy="870626"/>
            </a:xfrm>
          </p:grpSpPr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661029" y="4368653"/>
                <a:ext cx="2029402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“prompt” follow-up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1029" y="4752705"/>
                <a:ext cx="2115579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s</a:t>
                </a:r>
                <a:r>
                  <a:rPr lang="en-US" dirty="0" smtClean="0"/>
                  <a:t>patially resolve lens</a:t>
                </a:r>
                <a:endParaRPr lang="en-US" dirty="0"/>
              </a:p>
            </p:txBody>
          </p:sp>
        </p:grpSp>
      </p:grpSp>
      <p:sp>
        <p:nvSpPr>
          <p:cNvPr id="2" name="Right Arrow 1"/>
          <p:cNvSpPr/>
          <p:nvPr/>
        </p:nvSpPr>
        <p:spPr>
          <a:xfrm>
            <a:off x="4146115" y="6006122"/>
            <a:ext cx="701458" cy="390395"/>
          </a:xfrm>
          <a:prstGeom prst="rightArrow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973527" y="5877509"/>
            <a:ext cx="2988319" cy="5724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After</a:t>
            </a:r>
            <a:r>
              <a:rPr lang="en-US" sz="2400" b="1" dirty="0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 event </a:t>
            </a:r>
            <a:r>
              <a:rPr lang="en-US" sz="2400" b="1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is over!</a:t>
            </a:r>
            <a:endParaRPr lang="en-US" sz="24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77862" y="4965113"/>
            <a:ext cx="119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M</a:t>
            </a:r>
            <a:r>
              <a:rPr lang="en-US" sz="3600" b="1" i="1" baseline="-25000" dirty="0" smtClean="0">
                <a:solidFill>
                  <a:schemeClr val="bg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</a:t>
            </a:r>
            <a:r>
              <a:rPr lang="en-US" sz="4800" b="1" i="1" dirty="0" smtClean="0">
                <a:solidFill>
                  <a:schemeClr val="bg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=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69214" y="5099823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f(</a:t>
            </a:r>
            <a:r>
              <a:rPr lang="en-US" sz="3600" i="1" dirty="0" smtClean="0">
                <a:solidFill>
                  <a:srgbClr val="C00000"/>
                </a:solidFill>
                <a:latin typeface="Avenir Roman" charset="0"/>
                <a:ea typeface="Avenir Roman" charset="0"/>
                <a:cs typeface="Avenir Roman" charset="0"/>
              </a:rPr>
              <a:t>H</a:t>
            </a:r>
            <a:r>
              <a:rPr lang="en-US" sz="3600" i="1" baseline="-25000" dirty="0" smtClean="0">
                <a:solidFill>
                  <a:srgbClr val="C00000"/>
                </a:solidFill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3600" i="1" dirty="0" err="1" smtClean="0">
                <a:latin typeface="Avenir Roman" charset="0"/>
                <a:ea typeface="Avenir Roman" charset="0"/>
                <a:cs typeface="Avenir Roman" charset="0"/>
              </a:rPr>
              <a:t>A</a:t>
            </a:r>
            <a:r>
              <a:rPr lang="en-US" sz="3600" i="1" baseline="-25000" dirty="0" err="1" smtClean="0">
                <a:latin typeface="Avenir Roman" charset="0"/>
                <a:ea typeface="Avenir Roman" charset="0"/>
                <a:cs typeface="Avenir Roman" charset="0"/>
              </a:rPr>
              <a:t>H,l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3600" i="1" dirty="0" smtClean="0">
                <a:latin typeface="Avenir Roman" charset="0"/>
                <a:ea typeface="Avenir Roman" charset="0"/>
                <a:cs typeface="Avenir Roman" charset="0"/>
              </a:rPr>
              <a:t>M</a:t>
            </a:r>
            <a:r>
              <a:rPr lang="en-US" sz="3600" i="1" baseline="-25000" dirty="0" smtClean="0"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i="1" dirty="0" smtClean="0">
                <a:latin typeface="Avenir Roman" charset="0"/>
                <a:ea typeface="Avenir Roman" charset="0"/>
                <a:cs typeface="Avenir Roman" charset="0"/>
              </a:rPr>
              <a:t>-</a:t>
            </a:r>
            <a:r>
              <a:rPr lang="en-US" sz="3600" i="1" dirty="0" err="1" smtClean="0"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i="1" baseline="-25000" dirty="0" err="1" smtClean="0"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)</a:t>
            </a:r>
            <a:endParaRPr lang="en-US" sz="2800" b="1" i="1" baseline="70000" dirty="0">
              <a:solidFill>
                <a:schemeClr val="bg1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523" y="125260"/>
            <a:ext cx="751295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Microlensing Exoplanet Properties: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Mass and Distance</a:t>
            </a:r>
            <a:endParaRPr lang="en-US" sz="36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6569" y="1504504"/>
            <a:ext cx="6418581" cy="1779585"/>
            <a:chOff x="576569" y="1604712"/>
            <a:chExt cx="6418581" cy="1779585"/>
          </a:xfrm>
        </p:grpSpPr>
        <p:grpSp>
          <p:nvGrpSpPr>
            <p:cNvPr id="16" name="Group 15"/>
            <p:cNvGrpSpPr/>
            <p:nvPr/>
          </p:nvGrpSpPr>
          <p:grpSpPr>
            <a:xfrm>
              <a:off x="4378478" y="1604712"/>
              <a:ext cx="2616672" cy="1285157"/>
              <a:chOff x="2631734" y="3130887"/>
              <a:chExt cx="2616672" cy="128515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solidFill>
                    <a:schemeClr val="bg1">
                      <a:lumMod val="50000"/>
                    </a:schemeClr>
                  </a:solidFill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295" y="3130887"/>
                <a:ext cx="992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</a:t>
                </a:r>
                <a:r>
                  <a:rPr lang="en-US" sz="36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θ</a:t>
                </a:r>
                <a:r>
                  <a:rPr lang="en-US" sz="3600" baseline="-250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22886" y="3769713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3600" b="1" i="1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76569" y="2066563"/>
              <a:ext cx="290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(1) Einstein Radius: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3829" y="2528227"/>
              <a:ext cx="2815025" cy="856070"/>
              <a:chOff x="802997" y="2440545"/>
              <a:chExt cx="2815025" cy="85607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2997" y="2440545"/>
                <a:ext cx="457200" cy="693050"/>
                <a:chOff x="802997" y="2440545"/>
                <a:chExt cx="457200" cy="693050"/>
              </a:xfrm>
            </p:grpSpPr>
            <p:cxnSp>
              <p:nvCxnSpPr>
                <p:cNvPr id="34" name="Straight Connector 33"/>
                <p:cNvCxnSpPr>
                  <a:cxnSpLocks/>
                </p:cNvCxnSpPr>
                <p:nvPr/>
              </p:nvCxnSpPr>
              <p:spPr>
                <a:xfrm>
                  <a:off x="815523" y="2440545"/>
                  <a:ext cx="0" cy="68580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02997" y="2743200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02997" y="3133595"/>
                  <a:ext cx="4572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260197" y="2489242"/>
                <a:ext cx="235782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inite-source effects (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ρ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60197" y="2873294"/>
                <a:ext cx="1218475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astrometry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76569" y="3158900"/>
            <a:ext cx="6418581" cy="1806213"/>
            <a:chOff x="576569" y="3434472"/>
            <a:chExt cx="6418581" cy="1806213"/>
          </a:xfrm>
        </p:grpSpPr>
        <p:grpSp>
          <p:nvGrpSpPr>
            <p:cNvPr id="17" name="Group 16"/>
            <p:cNvGrpSpPr/>
            <p:nvPr/>
          </p:nvGrpSpPr>
          <p:grpSpPr>
            <a:xfrm>
              <a:off x="4378478" y="3434472"/>
              <a:ext cx="2616672" cy="1347787"/>
              <a:chOff x="2631734" y="3130887"/>
              <a:chExt cx="2616672" cy="134778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31734" y="3361719"/>
                <a:ext cx="11913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M</a:t>
                </a:r>
                <a:r>
                  <a:rPr lang="en-US" sz="3600" b="1" i="1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l</a:t>
                </a:r>
                <a:r>
                  <a:rPr lang="en-US" sz="4800" b="1" i="1" dirty="0" smtClean="0">
                    <a:solidFill>
                      <a:schemeClr val="bg1">
                        <a:lumMod val="50000"/>
                      </a:schemeClr>
                    </a:solidFill>
                    <a:latin typeface="Avenir Black Oblique" charset="0"/>
                    <a:ea typeface="Avenir Black Oblique" charset="0"/>
                    <a:cs typeface="Avenir Black Oblique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=</a:t>
                </a:r>
                <a:endParaRPr lang="en-US" sz="3600" dirty="0">
                  <a:solidFill>
                    <a:schemeClr val="bg1">
                      <a:lumMod val="50000"/>
                    </a:schemeClr>
                  </a:solidFill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295" y="3130887"/>
                <a:ext cx="793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π</a:t>
                </a:r>
                <a:r>
                  <a:rPr lang="en-US" sz="3600" baseline="-250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rel</a:t>
                </a:r>
                <a:endParaRPr lang="en-US" sz="2800" b="1" i="1" baseline="70000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10152" y="3832343"/>
                <a:ext cx="1290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κ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 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(π</a:t>
                </a:r>
                <a:r>
                  <a:rPr lang="en-US" sz="3600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E</a:t>
                </a:r>
                <a:r>
                  <a:rPr lang="en-US" sz="36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)</a:t>
                </a:r>
                <a:r>
                  <a:rPr lang="en-US" sz="2800" baseline="70000" dirty="0" smtClean="0">
                    <a:solidFill>
                      <a:schemeClr val="bg1">
                        <a:lumMod val="50000"/>
                      </a:schemeClr>
                    </a:solidFill>
                    <a:latin typeface="Avenir Roman" charset="0"/>
                    <a:ea typeface="Avenir Roman" charset="0"/>
                    <a:cs typeface="Avenir Roman" charset="0"/>
                  </a:rPr>
                  <a:t>2</a:t>
                </a:r>
                <a:endParaRPr lang="en-US" sz="2800" b="1" i="1" baseline="70000" dirty="0">
                  <a:solidFill>
                    <a:schemeClr val="bg1">
                      <a:lumMod val="50000"/>
                    </a:schemeClr>
                  </a:solidFill>
                  <a:latin typeface="Avenir Black Oblique" charset="0"/>
                  <a:ea typeface="Avenir Black Oblique" charset="0"/>
                  <a:cs typeface="Avenir Black Oblique" charset="0"/>
                </a:endParaRPr>
              </a:p>
            </p:txBody>
          </p:sp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>
                <a:off x="3895595" y="3804780"/>
                <a:ext cx="1352811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76569" y="3877534"/>
              <a:ext cx="333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(2) </a:t>
              </a:r>
              <a:r>
                <a:rPr lang="en-US" sz="2400" b="1" dirty="0" err="1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Microlens</a:t>
              </a: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Parallax: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03829" y="4384615"/>
              <a:ext cx="2517829" cy="856070"/>
              <a:chOff x="1203829" y="4334511"/>
              <a:chExt cx="2517829" cy="856070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661029" y="4383208"/>
                <a:ext cx="1531638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o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rbital motion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61029" y="4767260"/>
                <a:ext cx="2060629" cy="42332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observer separation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576569" y="5256771"/>
            <a:ext cx="3200039" cy="1354900"/>
            <a:chOff x="576569" y="5457187"/>
            <a:chExt cx="3200039" cy="1354900"/>
          </a:xfrm>
        </p:grpSpPr>
        <p:sp>
          <p:nvSpPr>
            <p:cNvPr id="29" name="TextBox 28"/>
            <p:cNvSpPr txBox="1"/>
            <p:nvPr/>
          </p:nvSpPr>
          <p:spPr>
            <a:xfrm>
              <a:off x="576569" y="5457187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venir Heavy" charset="0"/>
                  <a:ea typeface="Avenir Heavy" charset="0"/>
                  <a:cs typeface="Avenir Heavy" charset="0"/>
                </a:rPr>
                <a:t>(3) Lens Flux:</a:t>
              </a:r>
              <a:endParaRPr lang="en-US" sz="2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03829" y="5941461"/>
              <a:ext cx="2572779" cy="870626"/>
              <a:chOff x="1203829" y="4334511"/>
              <a:chExt cx="2572779" cy="870626"/>
            </a:xfrm>
          </p:grpSpPr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>
                <a:off x="1216355" y="4334511"/>
                <a:ext cx="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203829" y="4637166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203829" y="5027561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661029" y="4368653"/>
                <a:ext cx="2029402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“prompt” follow-up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1029" y="4752705"/>
                <a:ext cx="2115579" cy="4524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s</a:t>
                </a:r>
                <a:r>
                  <a:rPr lang="en-US" dirty="0" smtClean="0"/>
                  <a:t>patially resolve lens</a:t>
                </a:r>
                <a:endParaRPr lang="en-US" dirty="0"/>
              </a:p>
            </p:txBody>
          </p:sp>
        </p:grpSp>
      </p:grpSp>
      <p:sp>
        <p:nvSpPr>
          <p:cNvPr id="2" name="Right Arrow 1"/>
          <p:cNvSpPr/>
          <p:nvPr/>
        </p:nvSpPr>
        <p:spPr>
          <a:xfrm>
            <a:off x="4146115" y="6006122"/>
            <a:ext cx="701458" cy="390395"/>
          </a:xfrm>
          <a:prstGeom prst="rightArrow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973527" y="5877509"/>
            <a:ext cx="2988319" cy="5724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After</a:t>
            </a:r>
            <a:r>
              <a:rPr lang="en-US" sz="2400" b="1" dirty="0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 event </a:t>
            </a:r>
            <a:r>
              <a:rPr lang="en-US" sz="2400" b="1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is over!</a:t>
            </a:r>
            <a:endParaRPr lang="en-US" sz="24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77862" y="4965113"/>
            <a:ext cx="119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M</a:t>
            </a:r>
            <a:r>
              <a:rPr lang="en-US" sz="3600" b="1" i="1" baseline="-25000" dirty="0" smtClean="0">
                <a:solidFill>
                  <a:schemeClr val="bg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l</a:t>
            </a:r>
            <a:r>
              <a:rPr lang="en-US" sz="4800" b="1" i="1" dirty="0" smtClean="0">
                <a:solidFill>
                  <a:schemeClr val="bg1"/>
                </a:solidFill>
                <a:latin typeface="Avenir Black Oblique" charset="0"/>
                <a:ea typeface="Avenir Black Oblique" charset="0"/>
                <a:cs typeface="Avenir Black Oblique" charset="0"/>
              </a:rPr>
              <a:t>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=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69214" y="5099823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f(</a:t>
            </a:r>
            <a:r>
              <a:rPr lang="en-US" sz="3600" i="1" dirty="0" smtClean="0">
                <a:solidFill>
                  <a:srgbClr val="C00000"/>
                </a:solidFill>
                <a:latin typeface="Avenir Roman" charset="0"/>
                <a:ea typeface="Avenir Roman" charset="0"/>
                <a:cs typeface="Avenir Roman" charset="0"/>
              </a:rPr>
              <a:t>H</a:t>
            </a:r>
            <a:r>
              <a:rPr lang="en-US" sz="3600" i="1" baseline="-25000" dirty="0" smtClean="0">
                <a:solidFill>
                  <a:srgbClr val="C00000"/>
                </a:solidFill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3600" i="1" dirty="0" err="1" smtClean="0">
                <a:latin typeface="Avenir Roman" charset="0"/>
                <a:ea typeface="Avenir Roman" charset="0"/>
                <a:cs typeface="Avenir Roman" charset="0"/>
              </a:rPr>
              <a:t>A</a:t>
            </a:r>
            <a:r>
              <a:rPr lang="en-US" sz="3600" i="1" baseline="-25000" dirty="0" err="1" smtClean="0">
                <a:latin typeface="Avenir Roman" charset="0"/>
                <a:ea typeface="Avenir Roman" charset="0"/>
                <a:cs typeface="Avenir Roman" charset="0"/>
              </a:rPr>
              <a:t>H,l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3600" i="1" dirty="0" smtClean="0">
                <a:latin typeface="Avenir Roman" charset="0"/>
                <a:ea typeface="Avenir Roman" charset="0"/>
                <a:cs typeface="Avenir Roman" charset="0"/>
              </a:rPr>
              <a:t>M</a:t>
            </a:r>
            <a:r>
              <a:rPr lang="en-US" sz="3600" i="1" baseline="-25000" dirty="0" smtClean="0"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i="1" dirty="0" smtClean="0">
                <a:latin typeface="Avenir Roman" charset="0"/>
                <a:ea typeface="Avenir Roman" charset="0"/>
                <a:cs typeface="Avenir Roman" charset="0"/>
              </a:rPr>
              <a:t>-</a:t>
            </a:r>
            <a:r>
              <a:rPr lang="en-US" sz="3600" i="1" dirty="0" err="1" smtClean="0"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i="1" baseline="-25000" dirty="0" err="1" smtClean="0">
                <a:latin typeface="Avenir Roman" charset="0"/>
                <a:ea typeface="Avenir Roman" charset="0"/>
                <a:cs typeface="Avenir Roman" charset="0"/>
              </a:rPr>
              <a:t>l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)</a:t>
            </a:r>
            <a:endParaRPr lang="en-US" sz="2800" b="1" i="1" baseline="70000" dirty="0">
              <a:solidFill>
                <a:schemeClr val="bg1"/>
              </a:solidFill>
              <a:latin typeface="Avenir Black Oblique" charset="0"/>
              <a:ea typeface="Avenir Black Oblique" charset="0"/>
              <a:cs typeface="Avenir Black Oblique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22559" y="3204205"/>
            <a:ext cx="3513908" cy="1784573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Thy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Starrrrr</a:t>
            </a:r>
            <a:r>
              <a:rPr lang="mr-IN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…</a:t>
            </a: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Know Thy Planet!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686608">
            <a:off x="2408258" y="4479377"/>
            <a:ext cx="2732907" cy="488165"/>
          </a:xfrm>
          <a:prstGeom prst="rightArrow">
            <a:avLst>
              <a:gd name="adj1" fmla="val 50000"/>
              <a:gd name="adj2" fmla="val 107557"/>
            </a:avLst>
          </a:prstGeom>
          <a:solidFill>
            <a:schemeClr val="bg2">
              <a:lumMod val="50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</TotalTime>
  <Words>917</Words>
  <Application>Microsoft Macintosh PowerPoint</Application>
  <PresentationFormat>On-screen Show (4:3)</PresentationFormat>
  <Paragraphs>209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Black</vt:lpstr>
      <vt:lpstr>Avenir Black Oblique</vt:lpstr>
      <vt:lpstr>Avenir Heavy</vt:lpstr>
      <vt:lpstr>Avenir Medium</vt:lpstr>
      <vt:lpstr>Avenir Roman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163</cp:revision>
  <cp:lastPrinted>2017-09-15T23:31:44Z</cp:lastPrinted>
  <dcterms:created xsi:type="dcterms:W3CDTF">2017-09-15T05:37:14Z</dcterms:created>
  <dcterms:modified xsi:type="dcterms:W3CDTF">2018-09-24T20:46:27Z</dcterms:modified>
</cp:coreProperties>
</file>