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0" r:id="rId2"/>
    <p:sldId id="318" r:id="rId3"/>
    <p:sldId id="271" r:id="rId4"/>
    <p:sldId id="273" r:id="rId5"/>
    <p:sldId id="274" r:id="rId6"/>
    <p:sldId id="319" r:id="rId7"/>
    <p:sldId id="321" r:id="rId8"/>
    <p:sldId id="320" r:id="rId9"/>
    <p:sldId id="322" r:id="rId10"/>
    <p:sldId id="323" r:id="rId11"/>
    <p:sldId id="324" r:id="rId12"/>
    <p:sldId id="326" r:id="rId13"/>
    <p:sldId id="327" r:id="rId14"/>
    <p:sldId id="328" r:id="rId15"/>
    <p:sldId id="329" r:id="rId16"/>
    <p:sldId id="330" r:id="rId17"/>
    <p:sldId id="31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09" autoAdjust="0"/>
    <p:restoredTop sz="83628" autoAdjust="0"/>
  </p:normalViewPr>
  <p:slideViewPr>
    <p:cSldViewPr snapToGrid="0">
      <p:cViewPr varScale="1">
        <p:scale>
          <a:sx n="97" d="100"/>
          <a:sy n="97" d="100"/>
        </p:scale>
        <p:origin x="91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6" d="100"/>
        <a:sy n="2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2CDF3-85E5-D349-9380-D1472A3510EB}" type="datetimeFigureOut">
              <a:rPr lang="en-US" smtClean="0"/>
              <a:t>9/16/18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1F1F8-EC69-BD4B-B0D2-C8702898E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31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E9A4A-F58D-F141-9CE8-1BC7261C6C62}" type="datetimeFigureOut">
              <a:rPr lang="en-US" smtClean="0"/>
              <a:t>9/16/18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C39A4-35BF-6F4F-921A-3319E3AB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81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</a:t>
            </a:r>
            <a:r>
              <a:rPr lang="en-US" baseline="0" dirty="0"/>
              <a:t> programs I know of (in astronomy) can claim subsets of this list, but none I know of hit all of them</a:t>
            </a:r>
            <a:r>
              <a:rPr lang="en-US" baseline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3A99B3-E91C-F54A-BA3F-768B73F516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16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ABBA-657F-3B41-B158-91FD2413CCC8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85B8-2FC5-C843-A68D-532E8E43E91F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9744-2E93-A948-B38F-7EC4DA0A4745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A390-EFF0-D447-B7C9-B5C11B3CA460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2A8F-858C-A843-9C81-FE5C7EEEC894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4C0F-1C2A-3847-8928-5A421AA21BEE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E46F5-AF82-444B-8190-4D3AD858D567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F4-EF8F-CE44-8D34-AB1AC2B4C228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9B07-8764-B443-9FB8-18BBF8B97362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DFF1-AE8F-6B43-97F7-78ED1E25569E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3F17-782D-D744-AE22-EE4ADDC48ED9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D16D-AFC2-404C-967C-6488E4A1F7EF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8170-8D7D-4747-931D-5B993D84C972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3D7C-D7EC-484E-AADE-CDA610FADB9D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9-9D33-C645-A144-339260A0EDE2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8C68-BF5F-B64A-9555-C69B6EDCFD39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11FB6-5F3A-FE4D-86AB-F7ACA36E3E5B}" type="datetime1">
              <a:rPr lang="en-US" smtClean="0"/>
              <a:t>9/16/18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 descr="NITARP_250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573" y="38571"/>
            <a:ext cx="1693333" cy="7315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NASA/IPAC Teacher Archive Research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L. M. </a:t>
            </a:r>
            <a:r>
              <a:rPr lang="en-US" dirty="0" err="1"/>
              <a:t>Rebull</a:t>
            </a:r>
            <a:endParaRPr lang="en-US" dirty="0"/>
          </a:p>
          <a:p>
            <a:r>
              <a:rPr lang="en-US" dirty="0"/>
              <a:t>17 Sep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pic>
        <p:nvPicPr>
          <p:cNvPr id="5" name="Picture 4" descr="NITARP_4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963" y="196616"/>
            <a:ext cx="50800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338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Feedback: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/>
              <a:t>Students, teachers</a:t>
            </a:r>
            <a:r>
              <a:rPr lang="en-US" sz="2400" dirty="0"/>
              <a:t>: they are thinking about sharing with others – </a:t>
            </a:r>
            <a:r>
              <a:rPr lang="en-US" sz="2400" dirty="0">
                <a:solidFill>
                  <a:srgbClr val="FF0000"/>
                </a:solidFill>
              </a:rPr>
              <a:t>outward focused</a:t>
            </a:r>
            <a:r>
              <a:rPr lang="en-US" sz="2400" dirty="0"/>
              <a:t>.</a:t>
            </a:r>
          </a:p>
          <a:p>
            <a:r>
              <a:rPr lang="en-US" sz="2400" i="1" dirty="0"/>
              <a:t>Colleagues, self</a:t>
            </a:r>
            <a:r>
              <a:rPr lang="en-US" sz="2400" dirty="0"/>
              <a:t>: they are thinking about their personal learning goals and opportunities – </a:t>
            </a:r>
            <a:r>
              <a:rPr lang="en-US" sz="2400" dirty="0">
                <a:solidFill>
                  <a:srgbClr val="FF0000"/>
                </a:solidFill>
              </a:rPr>
              <a:t>inward focused</a:t>
            </a:r>
            <a:r>
              <a:rPr lang="en-US" sz="2400" dirty="0"/>
              <a:t>.</a:t>
            </a:r>
          </a:p>
          <a:p>
            <a:r>
              <a:rPr lang="en-US" sz="2400" i="1" dirty="0"/>
              <a:t>Team</a:t>
            </a:r>
            <a:r>
              <a:rPr lang="en-US" sz="2400" dirty="0"/>
              <a:t>: both inward (my team, my project) and outward (working with others on team).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162" y="5547716"/>
            <a:ext cx="242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(</a:t>
            </a:r>
            <a:r>
              <a:rPr lang="fi-FI" i="1" dirty="0" err="1"/>
              <a:t>Rebull</a:t>
            </a:r>
            <a:r>
              <a:rPr lang="fi-FI" i="1" dirty="0"/>
              <a:t>+ </a:t>
            </a:r>
            <a:r>
              <a:rPr lang="is-IS" i="1" dirty="0"/>
              <a:t>1805.01381)</a:t>
            </a:r>
          </a:p>
        </p:txBody>
      </p:sp>
    </p:spTree>
    <p:extLst>
      <p:ext uri="{BB962C8B-B14F-4D97-AF65-F5344CB8AC3E}">
        <p14:creationId xmlns:p14="http://schemas.microsoft.com/office/powerpoint/2010/main" val="2077386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52" y="0"/>
            <a:ext cx="7198066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01819" y="1696184"/>
            <a:ext cx="2915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42% - students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28% - team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88668"/>
            <a:ext cx="242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(</a:t>
            </a:r>
            <a:r>
              <a:rPr lang="fi-FI" i="1" dirty="0" err="1"/>
              <a:t>Rebull</a:t>
            </a:r>
            <a:r>
              <a:rPr lang="fi-FI" i="1" dirty="0"/>
              <a:t>+ </a:t>
            </a:r>
            <a:r>
              <a:rPr lang="is-IS" i="1" dirty="0"/>
              <a:t>1805.01381)</a:t>
            </a:r>
          </a:p>
        </p:txBody>
      </p:sp>
    </p:spTree>
    <p:extLst>
      <p:ext uri="{BB962C8B-B14F-4D97-AF65-F5344CB8AC3E}">
        <p14:creationId xmlns:p14="http://schemas.microsoft.com/office/powerpoint/2010/main" val="901188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things about interpreting that plot </a:t>
            </a:r>
            <a:r>
              <a:rPr lang="is-IS" dirty="0"/>
              <a:t>…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(1) These are people for whom being a teacher is more of a calling than a job. They draw strength and motivation from watching their students learn.</a:t>
            </a:r>
          </a:p>
          <a:p>
            <a:r>
              <a:rPr lang="en-US" sz="2400" dirty="0"/>
              <a:t>(2) These are people who largely work in isolation. They don’t share things regularly with other teachers, and they rarely have an opportunity to work with like-minded colleagues (certainly not across state lines).</a:t>
            </a:r>
          </a:p>
          <a:p>
            <a:r>
              <a:rPr lang="en-US" sz="2400" dirty="0"/>
              <a:t>(3) Motivation (and how we can help them) may come mostly from their own progress, or from watching students learn.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6774" y="6488668"/>
            <a:ext cx="242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(</a:t>
            </a:r>
            <a:r>
              <a:rPr lang="fi-FI" i="1" dirty="0" err="1"/>
              <a:t>Rebull</a:t>
            </a:r>
            <a:r>
              <a:rPr lang="fi-FI" i="1" dirty="0"/>
              <a:t>+ </a:t>
            </a:r>
            <a:r>
              <a:rPr lang="is-IS" i="1" dirty="0"/>
              <a:t>1805.01381)</a:t>
            </a:r>
          </a:p>
        </p:txBody>
      </p:sp>
    </p:spTree>
    <p:extLst>
      <p:ext uri="{BB962C8B-B14F-4D97-AF65-F5344CB8AC3E}">
        <p14:creationId xmlns:p14="http://schemas.microsoft.com/office/powerpoint/2010/main" val="1929310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Teamwork &amp;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000" dirty="0"/>
              <a:t>Astronomers collaborate on teams and share results easily and often.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This is not common for teachers.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Teamwork and sharing skills are an important ‘product’ that NITARP gives these teachers.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Sharing happens among team, class, alumni, wider community.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30% of educators list having learned that </a:t>
            </a:r>
            <a:r>
              <a:rPr lang="en-US" sz="2000" dirty="0">
                <a:solidFill>
                  <a:srgbClr val="FF0000"/>
                </a:solidFill>
              </a:rPr>
              <a:t>collaboration is important for being a scientist</a:t>
            </a:r>
            <a:r>
              <a:rPr lang="is-IS" sz="2000" dirty="0"/>
              <a:t>… and </a:t>
            </a:r>
            <a:r>
              <a:rPr lang="is-IS" sz="2000" dirty="0">
                <a:solidFill>
                  <a:srgbClr val="FF0000"/>
                </a:solidFill>
              </a:rPr>
              <a:t>now it is part of their toolkit.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spcBef>
                <a:spcPts val="800"/>
              </a:spcBef>
            </a:pPr>
            <a:r>
              <a:rPr lang="en-US" sz="2000" i="1" dirty="0"/>
              <a:t>“I now seek out other teachers and opportunities outside of my own school.”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162" y="5547716"/>
            <a:ext cx="242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(</a:t>
            </a:r>
            <a:r>
              <a:rPr lang="fi-FI" i="1" dirty="0" err="1"/>
              <a:t>Rebull</a:t>
            </a:r>
            <a:r>
              <a:rPr lang="fi-FI" i="1" dirty="0"/>
              <a:t>+ </a:t>
            </a:r>
            <a:r>
              <a:rPr lang="is-IS" i="1" dirty="0"/>
              <a:t>1805.01387)</a:t>
            </a:r>
          </a:p>
        </p:txBody>
      </p:sp>
    </p:spTree>
    <p:extLst>
      <p:ext uri="{BB962C8B-B14F-4D97-AF65-F5344CB8AC3E}">
        <p14:creationId xmlns:p14="http://schemas.microsoft.com/office/powerpoint/2010/main" val="3112234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Nature of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74% (+/-13%) of educators report some or a major </a:t>
            </a:r>
            <a:r>
              <a:rPr lang="en-US" sz="2400" dirty="0">
                <a:solidFill>
                  <a:srgbClr val="FF0000"/>
                </a:solidFill>
              </a:rPr>
              <a:t>change in their understanding of the nature of science</a:t>
            </a:r>
            <a:r>
              <a:rPr lang="en-US" sz="2400" dirty="0"/>
              <a:t>.</a:t>
            </a:r>
          </a:p>
          <a:p>
            <a:pPr lvl="1"/>
            <a:r>
              <a:rPr lang="en-US" sz="2000" i="1" dirty="0"/>
              <a:t>“This experience has completely changed my once shallow view of astronomy and astronomers.”</a:t>
            </a:r>
          </a:p>
          <a:p>
            <a:pPr lvl="1"/>
            <a:r>
              <a:rPr lang="en-US" sz="2000" dirty="0"/>
              <a:t>My understanding didn’t really change, but </a:t>
            </a:r>
            <a:r>
              <a:rPr lang="is-IS" sz="2000" dirty="0"/>
              <a:t>…</a:t>
            </a:r>
          </a:p>
          <a:p>
            <a:pPr lvl="2"/>
            <a:r>
              <a:rPr lang="en-US" sz="1800" dirty="0"/>
              <a:t>M</a:t>
            </a:r>
            <a:r>
              <a:rPr lang="is-IS" sz="1800" dirty="0"/>
              <a:t>ore programming than I thought</a:t>
            </a:r>
          </a:p>
          <a:p>
            <a:pPr lvl="2"/>
            <a:r>
              <a:rPr lang="en-US" sz="1800" dirty="0"/>
              <a:t>Y</a:t>
            </a:r>
            <a:r>
              <a:rPr lang="is-IS" sz="1800" dirty="0"/>
              <a:t>ounger people than I thought</a:t>
            </a:r>
          </a:p>
          <a:p>
            <a:pPr lvl="2"/>
            <a:r>
              <a:rPr lang="is-IS" sz="1800" dirty="0"/>
              <a:t>More backgrounds than I thought  (...etc.)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162" y="5547716"/>
            <a:ext cx="242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(</a:t>
            </a:r>
            <a:r>
              <a:rPr lang="fi-FI" i="1" dirty="0" err="1"/>
              <a:t>Rebull</a:t>
            </a:r>
            <a:r>
              <a:rPr lang="fi-FI" i="1" dirty="0"/>
              <a:t>+ </a:t>
            </a:r>
            <a:r>
              <a:rPr lang="is-IS" i="1" dirty="0"/>
              <a:t>1805.01387)</a:t>
            </a:r>
          </a:p>
        </p:txBody>
      </p:sp>
    </p:spTree>
    <p:extLst>
      <p:ext uri="{BB962C8B-B14F-4D97-AF65-F5344CB8AC3E}">
        <p14:creationId xmlns:p14="http://schemas.microsoft.com/office/powerpoint/2010/main" val="36394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Products: Comfort with the Unknown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/>
              <a:t>Astronomers feel stupid all the time. It’s (literally) part of our job description. (And, is also why some people leave science.) </a:t>
            </a:r>
          </a:p>
          <a:p>
            <a:pPr>
              <a:spcBef>
                <a:spcPts val="800"/>
              </a:spcBef>
            </a:pPr>
            <a:r>
              <a:rPr lang="en-US" dirty="0"/>
              <a:t>Teachers are the smartest one in (their class) room, and are not used to learning stuff like this, rapidly, in tandem with their students.</a:t>
            </a:r>
          </a:p>
          <a:p>
            <a:pPr>
              <a:spcBef>
                <a:spcPts val="800"/>
              </a:spcBef>
            </a:pPr>
            <a:r>
              <a:rPr lang="en-US" dirty="0"/>
              <a:t>NITARP teachers learn how to learn in a new way, provides ‘materials to grow with.’</a:t>
            </a:r>
          </a:p>
          <a:p>
            <a:pPr>
              <a:spcBef>
                <a:spcPts val="800"/>
              </a:spcBef>
            </a:pPr>
            <a:r>
              <a:rPr lang="en-US" dirty="0"/>
              <a:t>‘Comfortable frustration level.’</a:t>
            </a:r>
          </a:p>
          <a:p>
            <a:pPr>
              <a:spcBef>
                <a:spcPts val="800"/>
              </a:spcBef>
            </a:pPr>
            <a:r>
              <a:rPr lang="en-US" dirty="0">
                <a:solidFill>
                  <a:srgbClr val="FF0000"/>
                </a:solidFill>
              </a:rPr>
              <a:t>At least 42% </a:t>
            </a:r>
            <a:r>
              <a:rPr lang="en-US" dirty="0"/>
              <a:t>explicitly express this in their answers, unprompted.</a:t>
            </a:r>
          </a:p>
          <a:p>
            <a:pPr>
              <a:spcBef>
                <a:spcPts val="800"/>
              </a:spcBef>
            </a:pPr>
            <a:r>
              <a:rPr lang="en-US" i="1" dirty="0"/>
              <a:t>“I now have the tools to begin seeking out ways to expand this work on my own.” </a:t>
            </a:r>
          </a:p>
          <a:p>
            <a:pPr>
              <a:spcBef>
                <a:spcPts val="800"/>
              </a:spcBef>
            </a:pPr>
            <a:r>
              <a:rPr lang="en-US" dirty="0"/>
              <a:t>Want higher quality PD, more like NITARP afterwards!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2178" y="6379873"/>
            <a:ext cx="242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(</a:t>
            </a:r>
            <a:r>
              <a:rPr lang="fi-FI" i="1" dirty="0" err="1"/>
              <a:t>Rebull</a:t>
            </a:r>
            <a:r>
              <a:rPr lang="fi-FI" i="1" dirty="0"/>
              <a:t>+ </a:t>
            </a:r>
            <a:r>
              <a:rPr lang="is-IS" i="1" dirty="0"/>
              <a:t>1805.01387)</a:t>
            </a:r>
          </a:p>
        </p:txBody>
      </p:sp>
    </p:spTree>
    <p:extLst>
      <p:ext uri="{BB962C8B-B14F-4D97-AF65-F5344CB8AC3E}">
        <p14:creationId xmlns:p14="http://schemas.microsoft.com/office/powerpoint/2010/main" val="2116060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Products: Life changing!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Unprompted, 11% used the words “life changing” in describing NITARP impact.</a:t>
            </a:r>
          </a:p>
          <a:p>
            <a:r>
              <a:rPr lang="en-US" sz="2400" dirty="0"/>
              <a:t>“</a:t>
            </a:r>
            <a:r>
              <a:rPr lang="en-US" sz="2400" i="1" dirty="0"/>
              <a:t>My NITARP experience has made me rethink my entire approach to science education</a:t>
            </a:r>
            <a:r>
              <a:rPr lang="en-US" sz="2400" dirty="0"/>
              <a:t>.”</a:t>
            </a:r>
          </a:p>
          <a:p>
            <a:r>
              <a:rPr lang="en-US" sz="2400" dirty="0"/>
              <a:t>“</a:t>
            </a:r>
            <a:r>
              <a:rPr lang="en-US" sz="2400" i="1" dirty="0"/>
              <a:t>I know that ‘life-changing experience’ was not one of the outcomes that you hoped for when you planned the program, but it is what happened with me</a:t>
            </a:r>
            <a:r>
              <a:rPr lang="en-US" sz="2400" dirty="0"/>
              <a:t>.”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162" y="5547716"/>
            <a:ext cx="242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(</a:t>
            </a:r>
            <a:r>
              <a:rPr lang="fi-FI" i="1" dirty="0" err="1"/>
              <a:t>Rebull</a:t>
            </a:r>
            <a:r>
              <a:rPr lang="fi-FI" i="1" dirty="0"/>
              <a:t>+ </a:t>
            </a:r>
            <a:r>
              <a:rPr lang="is-IS" i="1" dirty="0"/>
              <a:t>1805.01387)</a:t>
            </a:r>
          </a:p>
        </p:txBody>
      </p:sp>
    </p:spTree>
    <p:extLst>
      <p:ext uri="{BB962C8B-B14F-4D97-AF65-F5344CB8AC3E}">
        <p14:creationId xmlns:p14="http://schemas.microsoft.com/office/powerpoint/2010/main" val="668557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NITARP partners small groups of educators with a research astronomer for a year-long authentic research project in astronomy.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We model the entire research process: </a:t>
            </a:r>
            <a:r>
              <a:rPr lang="en-US" sz="2400" dirty="0" err="1">
                <a:solidFill>
                  <a:srgbClr val="000000"/>
                </a:solidFill>
              </a:rPr>
              <a:t>proposal</a:t>
            </a:r>
            <a:r>
              <a:rPr lang="en-US" sz="2400" dirty="0" err="1">
                <a:solidFill>
                  <a:srgbClr val="000000"/>
                </a:solidFill>
                <a:sym typeface="Wingdings"/>
              </a:rPr>
              <a:t>poster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We work with teachers, and through them, students.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We don’t have a big footprint, but we do change lives.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We have been operating since 2005 (so we’ve shaken the bugs out).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(Look for them at the AAS! Ask them good questions!)</a:t>
            </a:r>
          </a:p>
          <a:p>
            <a:r>
              <a:rPr lang="en-US" sz="2400" dirty="0">
                <a:solidFill>
                  <a:srgbClr val="000000"/>
                </a:solidFill>
              </a:rPr>
              <a:t>Want to work with us on E/PO for your project? Talk to me! </a:t>
            </a:r>
            <a:r>
              <a:rPr lang="en-US" sz="2400" dirty="0" err="1">
                <a:solidFill>
                  <a:srgbClr val="000000"/>
                </a:solidFill>
              </a:rPr>
              <a:t>rebull@ipac.caltech.edu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0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NITARP: NASA/IPAC Teacher Archive Research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C42F1A"/>
                </a:solidFill>
              </a:rPr>
              <a:t>Teachers get an authentic research experience using real data and tools.</a:t>
            </a:r>
          </a:p>
          <a:p>
            <a:r>
              <a:rPr lang="en-US" dirty="0"/>
              <a:t>A small group of educators are paired with mentor astronomer;</a:t>
            </a:r>
          </a:p>
          <a:p>
            <a:r>
              <a:rPr lang="en-US" dirty="0"/>
              <a:t>Write a proposal (peer reviewed!); </a:t>
            </a:r>
          </a:p>
          <a:p>
            <a:r>
              <a:rPr lang="en-US" dirty="0"/>
              <a:t>Do research; </a:t>
            </a:r>
          </a:p>
          <a:p>
            <a:r>
              <a:rPr lang="en-US" dirty="0"/>
              <a:t>Write up results; </a:t>
            </a:r>
          </a:p>
          <a:p>
            <a:r>
              <a:rPr lang="en-US" dirty="0"/>
              <a:t>Take it to AAS, present in science sessions. </a:t>
            </a:r>
          </a:p>
          <a:p>
            <a:r>
              <a:rPr lang="en-US" dirty="0">
                <a:sym typeface="Wingdings"/>
              </a:rPr>
              <a:t> </a:t>
            </a:r>
            <a:r>
              <a:rPr lang="en-US" dirty="0">
                <a:solidFill>
                  <a:schemeClr val="tx2"/>
                </a:solidFill>
              </a:rPr>
              <a:t>Model entire research process (in 13 </a:t>
            </a:r>
            <a:r>
              <a:rPr lang="en-US" dirty="0" err="1">
                <a:solidFill>
                  <a:schemeClr val="tx2"/>
                </a:solidFill>
              </a:rPr>
              <a:t>mo</a:t>
            </a:r>
            <a:r>
              <a:rPr lang="en-US" dirty="0">
                <a:solidFill>
                  <a:schemeClr val="tx2"/>
                </a:solidFill>
              </a:rPr>
              <a:t>!).</a:t>
            </a:r>
          </a:p>
          <a:p>
            <a:r>
              <a:rPr lang="en-US" dirty="0"/>
              <a:t>Operating since 2005.</a:t>
            </a:r>
          </a:p>
          <a:p>
            <a:r>
              <a:rPr lang="en-US" dirty="0">
                <a:solidFill>
                  <a:schemeClr val="tx2"/>
                </a:solidFill>
              </a:rPr>
              <a:t>Application for 2019 due last Wednesday!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28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NITARP trips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00"/>
              </a:spcBef>
            </a:pPr>
            <a:r>
              <a:rPr lang="en-US" sz="2800" dirty="0">
                <a:solidFill>
                  <a:schemeClr val="accent5"/>
                </a:solidFill>
                <a:ea typeface="ＭＳ Ｐゴシック" charset="-128"/>
                <a:cs typeface="ＭＳ Ｐゴシック" charset="-128"/>
              </a:rPr>
              <a:t>Three trips</a:t>
            </a:r>
            <a:r>
              <a:rPr lang="en-US" sz="2800" dirty="0">
                <a:ea typeface="ＭＳ Ｐゴシック" charset="-128"/>
                <a:cs typeface="ＭＳ Ｐゴシック" charset="-128"/>
              </a:rPr>
              <a:t>: </a:t>
            </a:r>
          </a:p>
          <a:p>
            <a:pPr lvl="1">
              <a:spcBef>
                <a:spcPts val="500"/>
              </a:spcBef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(1) Jan AAS to start (kickoff workshop), </a:t>
            </a:r>
          </a:p>
          <a:p>
            <a:pPr lvl="1">
              <a:spcBef>
                <a:spcPts val="500"/>
              </a:spcBef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(2) visit Caltech/JPL for 4 days in Summer, </a:t>
            </a:r>
          </a:p>
          <a:p>
            <a:pPr lvl="1">
              <a:spcBef>
                <a:spcPts val="500"/>
              </a:spcBef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(3) Jan AAS to present results</a:t>
            </a:r>
          </a:p>
          <a:p>
            <a:pPr>
              <a:spcBef>
                <a:spcPts val="500"/>
              </a:spcBef>
            </a:pPr>
            <a:r>
              <a:rPr lang="en-US" sz="2800" dirty="0">
                <a:ea typeface="ＭＳ Ｐゴシック" charset="-128"/>
                <a:cs typeface="ＭＳ Ｐゴシック" charset="-128"/>
              </a:rPr>
              <a:t>Can bring up to two students per educator on the second 2 trips.</a:t>
            </a:r>
          </a:p>
          <a:p>
            <a:pPr lvl="1">
              <a:spcBef>
                <a:spcPts val="500"/>
              </a:spcBef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Raise money for additional 2 students</a:t>
            </a:r>
            <a:r>
              <a:rPr lang="en-US" sz="28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>
              <a:spcBef>
                <a:spcPts val="500"/>
              </a:spcBef>
            </a:pPr>
            <a:r>
              <a:rPr lang="en-US" sz="2800" dirty="0">
                <a:ea typeface="ＭＳ Ｐゴシック" charset="-128"/>
                <a:cs typeface="ＭＳ Ｐゴシック" charset="-128"/>
              </a:rPr>
              <a:t>Work remotely on project between trips.</a:t>
            </a:r>
          </a:p>
          <a:p>
            <a:pPr>
              <a:spcBef>
                <a:spcPts val="500"/>
              </a:spcBef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881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Educators first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a typeface="ＭＳ Ｐゴシック" charset="-128"/>
                <a:cs typeface="ＭＳ Ｐゴシック" charset="-128"/>
              </a:rPr>
              <a:t>Aimed primarily at </a:t>
            </a:r>
            <a:r>
              <a:rPr lang="en-US" sz="2800" dirty="0">
                <a:solidFill>
                  <a:srgbClr val="C42F1A"/>
                </a:solidFill>
                <a:ea typeface="ＭＳ Ｐゴシック" charset="-128"/>
                <a:cs typeface="ＭＳ Ｐゴシック" charset="-128"/>
              </a:rPr>
              <a:t>high school teachers</a:t>
            </a:r>
            <a:r>
              <a:rPr lang="en-US" sz="28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lvl="1"/>
            <a:r>
              <a:rPr lang="en-US" sz="2500" dirty="0">
                <a:ea typeface="ＭＳ Ｐゴシック" charset="-128"/>
                <a:cs typeface="ＭＳ Ｐゴシック" charset="-128"/>
              </a:rPr>
              <a:t>Have also had middle school, community college, informal educators benefit. </a:t>
            </a:r>
          </a:p>
          <a:p>
            <a:r>
              <a:rPr lang="en-US" sz="2800" dirty="0"/>
              <a:t>We work with educators for the leveraging potential and long-term impact.</a:t>
            </a:r>
          </a:p>
          <a:p>
            <a:r>
              <a:rPr lang="en-US" sz="2800" dirty="0"/>
              <a:t>(We only work with students through their teachers.)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950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are Unique (as far as we know)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en-US" sz="2000" dirty="0"/>
              <a:t>Our program is aimed at </a:t>
            </a:r>
            <a:r>
              <a:rPr lang="en-US" sz="2000" b="1" dirty="0"/>
              <a:t>educators</a:t>
            </a:r>
            <a:r>
              <a:rPr lang="en-US" sz="2000" dirty="0"/>
              <a:t>.</a:t>
            </a:r>
          </a:p>
          <a:p>
            <a:pPr>
              <a:spcBef>
                <a:spcPts val="500"/>
              </a:spcBef>
            </a:pPr>
            <a:r>
              <a:rPr lang="en-US" sz="2000" dirty="0"/>
              <a:t>We select participants from a </a:t>
            </a:r>
            <a:r>
              <a:rPr lang="en-US" sz="2000" b="1" dirty="0"/>
              <a:t>nation-wide </a:t>
            </a:r>
            <a:r>
              <a:rPr lang="en-US" sz="2000" dirty="0"/>
              <a:t>application process.</a:t>
            </a:r>
          </a:p>
          <a:p>
            <a:pPr>
              <a:spcBef>
                <a:spcPts val="500"/>
              </a:spcBef>
            </a:pPr>
            <a:r>
              <a:rPr lang="en-US" sz="2000" dirty="0"/>
              <a:t>Our program involves educators for at least </a:t>
            </a:r>
            <a:r>
              <a:rPr lang="en-US" sz="2000" b="1" dirty="0"/>
              <a:t>13 months</a:t>
            </a:r>
            <a:r>
              <a:rPr lang="en-US" sz="2000" dirty="0"/>
              <a:t> (Jan</a:t>
            </a:r>
            <a:r>
              <a:rPr lang="en-US" sz="2000" dirty="0">
                <a:sym typeface="Wingdings"/>
              </a:rPr>
              <a:t> Jan).</a:t>
            </a:r>
            <a:endParaRPr lang="en-US" sz="2000" dirty="0"/>
          </a:p>
          <a:p>
            <a:pPr>
              <a:spcBef>
                <a:spcPts val="500"/>
              </a:spcBef>
            </a:pPr>
            <a:r>
              <a:rPr lang="en-US" sz="2000" dirty="0"/>
              <a:t>Our participants do </a:t>
            </a:r>
            <a:r>
              <a:rPr lang="en-US" sz="2000" b="1" i="1" dirty="0">
                <a:solidFill>
                  <a:srgbClr val="C42F1A"/>
                </a:solidFill>
              </a:rPr>
              <a:t>real research</a:t>
            </a:r>
            <a:r>
              <a:rPr lang="en-US" sz="2000" dirty="0"/>
              <a:t>. No cookbooks.</a:t>
            </a:r>
          </a:p>
          <a:p>
            <a:pPr>
              <a:spcBef>
                <a:spcPts val="500"/>
              </a:spcBef>
            </a:pPr>
            <a:r>
              <a:rPr lang="en-US" sz="2000" dirty="0"/>
              <a:t>Our participants present their </a:t>
            </a:r>
            <a:r>
              <a:rPr lang="en-US" sz="2000" b="1" dirty="0"/>
              <a:t>results</a:t>
            </a:r>
            <a:r>
              <a:rPr lang="en-US" sz="2000" dirty="0"/>
              <a:t> in the </a:t>
            </a:r>
            <a:r>
              <a:rPr lang="en-US" sz="2000" b="1" dirty="0"/>
              <a:t>same sessions </a:t>
            </a:r>
            <a:r>
              <a:rPr lang="en-US" sz="2000" dirty="0"/>
              <a:t>as professional astronomers, and they must ‘hold their own’ in that domain.</a:t>
            </a:r>
          </a:p>
          <a:p>
            <a:pPr>
              <a:spcBef>
                <a:spcPts val="500"/>
              </a:spcBef>
            </a:pPr>
            <a:r>
              <a:rPr lang="en-US" sz="2000" dirty="0"/>
              <a:t>Our participants are encouraged (but not required) to involve </a:t>
            </a:r>
            <a:r>
              <a:rPr lang="en-US" sz="2000" b="1" dirty="0"/>
              <a:t>students</a:t>
            </a:r>
            <a:r>
              <a:rPr lang="en-US" sz="2000" dirty="0"/>
              <a:t> in the entire process.</a:t>
            </a:r>
          </a:p>
          <a:p>
            <a:pPr>
              <a:spcBef>
                <a:spcPts val="500"/>
              </a:spcBef>
            </a:pPr>
            <a:r>
              <a:rPr lang="en-US" sz="2000" dirty="0"/>
              <a:t>(Each team has a mentor astronomer, a mentor educator, and 3-4 new educators.)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32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FOUR</a:t>
            </a:r>
            <a:r>
              <a:rPr lang="en-US" sz="2400" dirty="0"/>
              <a:t> refereed articles in education research in 2018! </a:t>
            </a:r>
          </a:p>
          <a:p>
            <a:r>
              <a:rPr lang="en-US" sz="2400" dirty="0"/>
              <a:t>One: Overview of NITARP, including lessons learned. (</a:t>
            </a:r>
            <a:r>
              <a:rPr lang="fi-FI" sz="2400" dirty="0"/>
              <a:t>1804.08743)</a:t>
            </a:r>
          </a:p>
          <a:p>
            <a:r>
              <a:rPr lang="fi-FI" sz="2400" dirty="0" err="1"/>
              <a:t>Two</a:t>
            </a:r>
            <a:r>
              <a:rPr lang="fi-FI" sz="2400" dirty="0"/>
              <a:t>: </a:t>
            </a:r>
            <a:r>
              <a:rPr lang="fi-FI" sz="2400" dirty="0" err="1"/>
              <a:t>Overview</a:t>
            </a:r>
            <a:r>
              <a:rPr lang="fi-FI" sz="2400" dirty="0"/>
              <a:t> of </a:t>
            </a:r>
            <a:r>
              <a:rPr lang="fi-FI" sz="2400" dirty="0" err="1"/>
              <a:t>programs</a:t>
            </a:r>
            <a:r>
              <a:rPr lang="fi-FI" sz="2400" dirty="0"/>
              <a:t> </a:t>
            </a:r>
            <a:r>
              <a:rPr lang="fi-FI" sz="2400" dirty="0" err="1"/>
              <a:t>that</a:t>
            </a:r>
            <a:r>
              <a:rPr lang="fi-FI" sz="2400" dirty="0"/>
              <a:t> </a:t>
            </a:r>
            <a:r>
              <a:rPr lang="fi-FI" sz="2400" dirty="0" err="1"/>
              <a:t>get</a:t>
            </a:r>
            <a:r>
              <a:rPr lang="fi-FI" sz="2400" dirty="0"/>
              <a:t> </a:t>
            </a:r>
            <a:r>
              <a:rPr lang="fi-FI" sz="2400" dirty="0" err="1"/>
              <a:t>real</a:t>
            </a:r>
            <a:r>
              <a:rPr lang="fi-FI" sz="2400" dirty="0"/>
              <a:t> data &amp; </a:t>
            </a:r>
            <a:r>
              <a:rPr lang="fi-FI" sz="2400" dirty="0" err="1"/>
              <a:t>research</a:t>
            </a:r>
            <a:r>
              <a:rPr lang="fi-FI" sz="2400" dirty="0"/>
              <a:t> into the </a:t>
            </a:r>
            <a:r>
              <a:rPr lang="fi-FI" sz="2400" dirty="0" err="1"/>
              <a:t>classroom</a:t>
            </a:r>
            <a:r>
              <a:rPr lang="fi-FI" sz="2400" dirty="0"/>
              <a:t>. (</a:t>
            </a:r>
            <a:r>
              <a:rPr lang="is-IS" sz="2400" dirty="0"/>
              <a:t>1804.08747)</a:t>
            </a:r>
          </a:p>
          <a:p>
            <a:r>
              <a:rPr lang="is-IS" sz="2400" dirty="0"/>
              <a:t>Three: </a:t>
            </a:r>
            <a:r>
              <a:rPr lang="en-US" sz="2400" dirty="0"/>
              <a:t>Motivations of Educators for Participating in NITARP. (</a:t>
            </a:r>
            <a:r>
              <a:rPr lang="is-IS" sz="2400" dirty="0"/>
              <a:t>1805.01381)</a:t>
            </a:r>
          </a:p>
          <a:p>
            <a:r>
              <a:rPr lang="is-IS" sz="2400" dirty="0"/>
              <a:t>Four: </a:t>
            </a:r>
            <a:r>
              <a:rPr lang="en-US" sz="2400" dirty="0"/>
              <a:t>Major Outcomes of NITARP. (</a:t>
            </a:r>
            <a:r>
              <a:rPr lang="is-IS" sz="2400" dirty="0"/>
              <a:t>1805.01387)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95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577" y="1219201"/>
            <a:ext cx="4775200" cy="9233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Simplest citizen science </a:t>
            </a:r>
            <a:r>
              <a:rPr lang="en-US" dirty="0"/>
              <a:t>– reaches many people; hints of bigger picture, but don’t need programming or astrophysics.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3339" y="2667001"/>
            <a:ext cx="5146261" cy="9233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Working with real data </a:t>
            </a:r>
            <a:r>
              <a:rPr lang="en-US" dirty="0"/>
              <a:t>– reaches fewer people; starting to need deeper technical/programming or astrophysics understanding.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735" y="3996265"/>
            <a:ext cx="5260107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Contributing real data </a:t>
            </a:r>
            <a:r>
              <a:rPr lang="en-US" dirty="0"/>
              <a:t>– reaches even fewer people; need to understand what you are doing at least with your own data and how your data fit in.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1200" y="5426614"/>
            <a:ext cx="5486400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Original research </a:t>
            </a:r>
            <a:r>
              <a:rPr lang="en-US" dirty="0"/>
              <a:t>– very few people; need deep understanding of what you’re doing and why.</a:t>
            </a:r>
          </a:p>
        </p:txBody>
      </p:sp>
      <p:cxnSp>
        <p:nvCxnSpPr>
          <p:cNvPr id="16" name="Straight Arrow Connector 15"/>
          <p:cNvCxnSpPr>
            <a:stCxn id="17" idx="1"/>
          </p:cNvCxnSpPr>
          <p:nvPr/>
        </p:nvCxnSpPr>
        <p:spPr>
          <a:xfrm flipH="1">
            <a:off x="8229602" y="6080814"/>
            <a:ext cx="1159824" cy="151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389426" y="5896148"/>
            <a:ext cx="1835533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(Grad school)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181600" y="1524000"/>
            <a:ext cx="6908800" cy="4572000"/>
            <a:chOff x="5181600" y="1524000"/>
            <a:chExt cx="6908800" cy="4572000"/>
          </a:xfrm>
        </p:grpSpPr>
        <p:sp>
          <p:nvSpPr>
            <p:cNvPr id="4" name="Isosceles Triangle 3"/>
            <p:cNvSpPr/>
            <p:nvPr/>
          </p:nvSpPr>
          <p:spPr>
            <a:xfrm flipV="1">
              <a:off x="5181600" y="1524000"/>
              <a:ext cx="6096000" cy="45720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940800" y="1600200"/>
              <a:ext cx="314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Least interested</a:t>
              </a:r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9855200" y="1981200"/>
              <a:ext cx="1625600" cy="33528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940800" y="5334000"/>
              <a:ext cx="314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Most interested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63266" y="1811866"/>
              <a:ext cx="314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“Funnel” of interest</a:t>
              </a:r>
            </a:p>
          </p:txBody>
        </p:sp>
      </p:grpSp>
      <p:cxnSp>
        <p:nvCxnSpPr>
          <p:cNvPr id="6" name="Straight Arrow Connector 5"/>
          <p:cNvCxnSpPr/>
          <p:nvPr/>
        </p:nvCxnSpPr>
        <p:spPr>
          <a:xfrm flipV="1">
            <a:off x="4267200" y="1752600"/>
            <a:ext cx="13208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5532531" y="3048001"/>
            <a:ext cx="1071470" cy="133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860743" y="4191000"/>
            <a:ext cx="2556057" cy="719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181639" y="5486400"/>
            <a:ext cx="946361" cy="2219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8146" y="6248481"/>
            <a:ext cx="242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(</a:t>
            </a:r>
            <a:r>
              <a:rPr lang="fi-FI" i="1" dirty="0" err="1"/>
              <a:t>Rebull</a:t>
            </a:r>
            <a:r>
              <a:rPr lang="fi-FI" i="1" dirty="0"/>
              <a:t>+ </a:t>
            </a:r>
            <a:r>
              <a:rPr lang="is-IS" i="1" dirty="0"/>
              <a:t>1804.08747)</a:t>
            </a:r>
          </a:p>
        </p:txBody>
      </p:sp>
    </p:spTree>
    <p:extLst>
      <p:ext uri="{BB962C8B-B14F-4D97-AF65-F5344CB8AC3E}">
        <p14:creationId xmlns:p14="http://schemas.microsoft.com/office/powerpoint/2010/main" val="4091473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Feedback: Making It Better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dirty="0"/>
              <a:t>We get a LOT of good ideas from the participants. We have a big discussion at the AAS where people make suggestions.</a:t>
            </a:r>
          </a:p>
          <a:p>
            <a:pPr>
              <a:spcBef>
                <a:spcPts val="600"/>
              </a:spcBef>
            </a:pPr>
            <a:r>
              <a:rPr lang="en-US" dirty="0"/>
              <a:t>We also collect individual surveys (feedback forms) at 4 waypoints (which are also very useful):</a:t>
            </a:r>
          </a:p>
          <a:p>
            <a:pPr lvl="1"/>
            <a:r>
              <a:rPr lang="en-US" dirty="0"/>
              <a:t>Before first AAS</a:t>
            </a:r>
          </a:p>
          <a:p>
            <a:pPr lvl="1"/>
            <a:r>
              <a:rPr lang="en-US" dirty="0"/>
              <a:t>After first AAS</a:t>
            </a:r>
          </a:p>
          <a:p>
            <a:pPr lvl="1"/>
            <a:r>
              <a:rPr lang="en-US" dirty="0"/>
              <a:t>After Summer visit</a:t>
            </a:r>
          </a:p>
          <a:p>
            <a:pPr lvl="1"/>
            <a:r>
              <a:rPr lang="en-US" dirty="0"/>
              <a:t>After second AAS</a:t>
            </a:r>
          </a:p>
          <a:p>
            <a:pPr>
              <a:spcBef>
                <a:spcPts val="600"/>
              </a:spcBef>
            </a:pPr>
            <a:r>
              <a:rPr lang="en-US" dirty="0"/>
              <a:t>(Because of $) have 51 educators from 2010-2013, but only 33 from 2014-2018.</a:t>
            </a:r>
          </a:p>
          <a:p>
            <a:pPr>
              <a:spcBef>
                <a:spcPts val="600"/>
              </a:spcBef>
            </a:pPr>
            <a:r>
              <a:rPr lang="en-US" dirty="0"/>
              <a:t>OTOH, have weak surveys 2010-2013, and have much better surveys 2014-2018.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09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Feedback: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Word choice is everything</a:t>
            </a:r>
            <a:r>
              <a:rPr lang="en-US" sz="2000" dirty="0"/>
              <a:t>.</a:t>
            </a:r>
          </a:p>
          <a:p>
            <a:r>
              <a:rPr lang="en-US" sz="2000" dirty="0"/>
              <a:t>Look at the words people use to answer our open-ended questions.</a:t>
            </a:r>
          </a:p>
          <a:p>
            <a:r>
              <a:rPr lang="en-US" sz="2000" dirty="0"/>
              <a:t>Are they mostly talking about:</a:t>
            </a:r>
          </a:p>
          <a:p>
            <a:pPr lvl="1"/>
            <a:r>
              <a:rPr lang="en-US" sz="1800" i="1" dirty="0"/>
              <a:t>Students</a:t>
            </a:r>
            <a:r>
              <a:rPr lang="en-US" sz="1800" dirty="0"/>
              <a:t> (theirs or others on their team)?</a:t>
            </a:r>
          </a:p>
          <a:p>
            <a:pPr lvl="1"/>
            <a:r>
              <a:rPr lang="en-US" sz="1800" i="1" dirty="0"/>
              <a:t>Teachers</a:t>
            </a:r>
            <a:r>
              <a:rPr lang="en-US" sz="1800" dirty="0"/>
              <a:t> (that they will share with @home)?</a:t>
            </a:r>
          </a:p>
          <a:p>
            <a:pPr lvl="1"/>
            <a:r>
              <a:rPr lang="en-US" sz="1800" dirty="0"/>
              <a:t>Their </a:t>
            </a:r>
            <a:r>
              <a:rPr lang="en-US" sz="1800" i="1" dirty="0"/>
              <a:t>team</a:t>
            </a:r>
            <a:r>
              <a:rPr lang="en-US" sz="1800" dirty="0"/>
              <a:t>?</a:t>
            </a:r>
          </a:p>
          <a:p>
            <a:pPr lvl="1"/>
            <a:r>
              <a:rPr lang="en-US" sz="1800" i="1" dirty="0"/>
              <a:t>Colleagues</a:t>
            </a:r>
            <a:r>
              <a:rPr lang="en-US" sz="1800" dirty="0"/>
              <a:t> (like-minded teachers)?</a:t>
            </a:r>
          </a:p>
          <a:p>
            <a:pPr lvl="1"/>
            <a:r>
              <a:rPr lang="en-US" sz="1800" i="1" dirty="0"/>
              <a:t>Themselves</a:t>
            </a:r>
            <a:r>
              <a:rPr lang="en-US" sz="1800" dirty="0"/>
              <a:t>?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http://nitarp.ipac.caltech.edu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162" y="5547716"/>
            <a:ext cx="242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/>
              <a:t>(</a:t>
            </a:r>
            <a:r>
              <a:rPr lang="fi-FI" i="1" dirty="0" err="1"/>
              <a:t>Rebull</a:t>
            </a:r>
            <a:r>
              <a:rPr lang="fi-FI" i="1" dirty="0"/>
              <a:t>+ </a:t>
            </a:r>
            <a:r>
              <a:rPr lang="is-IS" i="1" dirty="0"/>
              <a:t>1805.01381)</a:t>
            </a:r>
          </a:p>
        </p:txBody>
      </p:sp>
    </p:spTree>
    <p:extLst>
      <p:ext uri="{BB962C8B-B14F-4D97-AF65-F5344CB8AC3E}">
        <p14:creationId xmlns:p14="http://schemas.microsoft.com/office/powerpoint/2010/main" val="38710509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1462</Words>
  <Application>Microsoft Macintosh PowerPoint</Application>
  <PresentationFormat>Widescreen</PresentationFormat>
  <Paragraphs>137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Trebuchet MS</vt:lpstr>
      <vt:lpstr>Wingdings</vt:lpstr>
      <vt:lpstr>Wingdings 3</vt:lpstr>
      <vt:lpstr>Facet</vt:lpstr>
      <vt:lpstr>The NASA/IPAC Teacher Archive Research Program</vt:lpstr>
      <vt:lpstr>NITARP: NASA/IPAC Teacher Archive Research Program</vt:lpstr>
      <vt:lpstr>NITARP trips</vt:lpstr>
      <vt:lpstr>Educators first</vt:lpstr>
      <vt:lpstr>We are Unique (as far as we know)</vt:lpstr>
      <vt:lpstr>Education Research</vt:lpstr>
      <vt:lpstr>PowerPoint Presentation</vt:lpstr>
      <vt:lpstr>Feedback: Making It Better</vt:lpstr>
      <vt:lpstr>Feedback: Interpretation</vt:lpstr>
      <vt:lpstr>Feedback: Interpretation</vt:lpstr>
      <vt:lpstr>PowerPoint Presentation</vt:lpstr>
      <vt:lpstr>Important things about interpreting that plot … </vt:lpstr>
      <vt:lpstr>Teamwork &amp; Sharing</vt:lpstr>
      <vt:lpstr>Nature of Science</vt:lpstr>
      <vt:lpstr>Products: Comfort with the Unknown</vt:lpstr>
      <vt:lpstr>Products: Life changing!</vt:lpstr>
      <vt:lpstr>Take-Away Messages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Microsoft Office User</cp:lastModifiedBy>
  <cp:revision>47</cp:revision>
  <dcterms:created xsi:type="dcterms:W3CDTF">2014-09-12T02:18:09Z</dcterms:created>
  <dcterms:modified xsi:type="dcterms:W3CDTF">2018-09-16T23:06:41Z</dcterms:modified>
</cp:coreProperties>
</file>