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68" r:id="rId3"/>
    <p:sldId id="270" r:id="rId4"/>
    <p:sldId id="274" r:id="rId5"/>
    <p:sldId id="275" r:id="rId6"/>
    <p:sldId id="276" r:id="rId7"/>
    <p:sldId id="277" r:id="rId8"/>
    <p:sldId id="297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2" r:id="rId17"/>
    <p:sldId id="334" r:id="rId18"/>
    <p:sldId id="338" r:id="rId19"/>
    <p:sldId id="335" r:id="rId20"/>
    <p:sldId id="336" r:id="rId21"/>
    <p:sldId id="337" r:id="rId22"/>
    <p:sldId id="305" r:id="rId23"/>
    <p:sldId id="278" r:id="rId24"/>
    <p:sldId id="290" r:id="rId25"/>
    <p:sldId id="349" r:id="rId26"/>
    <p:sldId id="280" r:id="rId27"/>
    <p:sldId id="346" r:id="rId28"/>
    <p:sldId id="287" r:id="rId29"/>
    <p:sldId id="284" r:id="rId30"/>
    <p:sldId id="286" r:id="rId31"/>
    <p:sldId id="285" r:id="rId32"/>
    <p:sldId id="283" r:id="rId33"/>
    <p:sldId id="295" r:id="rId34"/>
    <p:sldId id="293" r:id="rId35"/>
    <p:sldId id="282" r:id="rId36"/>
    <p:sldId id="342" r:id="rId37"/>
    <p:sldId id="343" r:id="rId38"/>
    <p:sldId id="345" r:id="rId39"/>
    <p:sldId id="344" r:id="rId40"/>
    <p:sldId id="307" r:id="rId41"/>
    <p:sldId id="309" r:id="rId42"/>
    <p:sldId id="310" r:id="rId43"/>
    <p:sldId id="347" r:id="rId44"/>
    <p:sldId id="348" r:id="rId45"/>
    <p:sldId id="350" r:id="rId46"/>
    <p:sldId id="311" r:id="rId47"/>
    <p:sldId id="308" r:id="rId48"/>
    <p:sldId id="340" r:id="rId49"/>
    <p:sldId id="303" r:id="rId50"/>
    <p:sldId id="30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rese C" initials="TC" lastIdx="0" clrIdx="0">
    <p:extLst>
      <p:ext uri="{19B8F6BF-5375-455C-9EA6-DF929625EA0E}">
        <p15:presenceInfo xmlns:p15="http://schemas.microsoft.com/office/powerpoint/2012/main" userId="3812c10ebfbf822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3D1"/>
    <a:srgbClr val="C32C20"/>
    <a:srgbClr val="EF8534"/>
    <a:srgbClr val="4D9C39"/>
    <a:srgbClr val="A191D8"/>
    <a:srgbClr val="74D872"/>
    <a:srgbClr val="D891C1"/>
    <a:srgbClr val="F64E51"/>
    <a:srgbClr val="BCA8F5"/>
    <a:srgbClr val="EAB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4"/>
    <p:restoredTop sz="69580"/>
  </p:normalViewPr>
  <p:slideViewPr>
    <p:cSldViewPr snapToGrid="0" snapToObjects="1">
      <p:cViewPr>
        <p:scale>
          <a:sx n="90" d="100"/>
          <a:sy n="90" d="100"/>
        </p:scale>
        <p:origin x="-144" y="-736"/>
      </p:cViewPr>
      <p:guideLst/>
    </p:cSldViewPr>
  </p:slideViewPr>
  <p:notesTextViewPr>
    <p:cViewPr>
      <p:scale>
        <a:sx n="215" d="100"/>
        <a:sy n="21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0E550-6BC9-EA43-8825-0B66CC435048}" type="datetimeFigureOut">
              <a:rPr lang="en-US" smtClean="0"/>
              <a:t>9/15/18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C7B1F-1185-F340-8316-9F7C4155B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15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17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 makes use of the fact that as the Earth turns, the sky appears to rotate.</a:t>
            </a:r>
          </a:p>
          <a:p>
            <a:r>
              <a:rPr lang="en-US" dirty="0"/>
              <a:t>[LASER] Let’s say this is the star you want to observe, and this is a planet around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65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 targets like this star are observed over a couple hours…</a:t>
            </a:r>
            <a:b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5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they get higher…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6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…then lower in the sky.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09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over the course of the night, from a camera mounted on an alt-</a:t>
            </a:r>
            <a:r>
              <a:rPr lang="en-US" dirty="0" err="1"/>
              <a:t>az</a:t>
            </a:r>
            <a:r>
              <a:rPr lang="en-US" dirty="0"/>
              <a:t> telescope….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8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…anything near the star will appear to rotate around it.</a:t>
            </a:r>
          </a:p>
          <a:p>
            <a:r>
              <a:rPr lang="en-US" dirty="0"/>
              <a:t>ADI takes advantage of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98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we collect the data, we perform ADI to subtract the speckle PSF.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9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all the data we got over the night. *click*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02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speckle pattern remains constant, while anything real, like a planet, will rotate from frame to frame.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01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general ADI algorithm works like this:</a:t>
            </a:r>
          </a:p>
          <a:p>
            <a:r>
              <a:rPr lang="en-US" dirty="0"/>
              <a:t>It first combines the speckle noise data from your science frames to create a model PSF.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6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we do HCI using Keck</a:t>
            </a:r>
          </a:p>
          <a:p>
            <a:endParaRPr lang="en-US" dirty="0"/>
          </a:p>
          <a:p>
            <a:r>
              <a:rPr lang="en-US" dirty="0"/>
              <a:t>---</a:t>
            </a:r>
          </a:p>
          <a:p>
            <a:endParaRPr lang="en-US" dirty="0"/>
          </a:p>
          <a:p>
            <a:r>
              <a:rPr lang="en-US" dirty="0"/>
              <a:t>The Vortex team does high contrast imaging using one of the Keck </a:t>
            </a:r>
            <a:r>
              <a:rPr lang="en-US" dirty="0" err="1"/>
              <a:t>telesopes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77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then subtracts this model from each of the frames. Now, theoretically, only the planet should remain.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21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you de-rotate these frames to align the planet….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50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stack everything to get a stronger planet signal!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2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tested some variations of ADI.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(example reductions shown here…warning: image scaling not the same!)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82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two ways the general steps can be changed.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58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you can choose how images are broken up during post-processing.</a:t>
            </a:r>
          </a:p>
          <a:p>
            <a:r>
              <a:rPr lang="en-US" dirty="0"/>
              <a:t>You can either use the full-frame, or start by cutting the images into circular annuli and do separate post-processing on those.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37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Secondly, you can pick how to statistically model the PSF.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take the median of all pixels, or do PCA.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92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PCA takes longer but is powerful since it customizes the PSF you’re subtracting for each frame, resulting in a better fit.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88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combining each of these settings, you can create 4 different types of ADI….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46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Full-frame with median subtraction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4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obs</a:t>
            </a:r>
            <a:r>
              <a:rPr lang="en-US" dirty="0"/>
              <a:t> in mid-IR using NIRC2 camera</a:t>
            </a:r>
          </a:p>
          <a:p>
            <a:r>
              <a:rPr lang="en-US" dirty="0"/>
              <a:t>-use vortex coronagraph</a:t>
            </a:r>
          </a:p>
          <a:p>
            <a:r>
              <a:rPr lang="en-US" dirty="0"/>
              <a:t>-which blocks enough of a star’s light so we can detect the much fainter planets going around it</a:t>
            </a:r>
          </a:p>
          <a:p>
            <a:endParaRPr lang="en-US" dirty="0"/>
          </a:p>
          <a:p>
            <a:r>
              <a:rPr lang="en-US" dirty="0"/>
              <a:t>---</a:t>
            </a:r>
          </a:p>
          <a:p>
            <a:endParaRPr lang="en-US" dirty="0"/>
          </a:p>
          <a:p>
            <a:r>
              <a:rPr lang="en-US" dirty="0"/>
              <a:t>Our observations are made in the mid-infrared using the NIRC2 camera.</a:t>
            </a:r>
          </a:p>
          <a:p>
            <a:r>
              <a:rPr lang="en-US" dirty="0"/>
              <a:t>We use the vortex coronagraph, shown here, which blocks enough of a star’s light so we can detect the much fainter planets going around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1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Full-frame with PCA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53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Annular with median subtraction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29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annular with PCA.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79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pipeline uses full-frame with PCA, so we understand it pretty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19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were interested in comparing this to the performance of newer, annular methods during testing.</a:t>
            </a:r>
          </a:p>
          <a:p>
            <a:endParaRPr lang="en-US" dirty="0"/>
          </a:p>
          <a:p>
            <a:r>
              <a:rPr lang="en-US" dirty="0"/>
              <a:t>(3 min mark!)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286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do ADI, we use functions from the VIP python library.</a:t>
            </a:r>
          </a:p>
          <a:p>
            <a:r>
              <a:rPr lang="en-US" b="1" dirty="0"/>
              <a:t>The goal was to optimize the parameters taken by the annular ADI functions.</a:t>
            </a:r>
          </a:p>
          <a:p>
            <a:endParaRPr lang="en-US" dirty="0"/>
          </a:p>
          <a:p>
            <a:r>
              <a:rPr lang="en-US" dirty="0"/>
              <a:t>[CIRCLE EM W/ LASER]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10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parameter is delta rotation.</a:t>
            </a:r>
          </a:p>
          <a:p>
            <a:r>
              <a:rPr lang="en-US" dirty="0"/>
              <a:t>It sets a minimum amount the sky needs to rotate between adjacent frames </a:t>
            </a:r>
            <a:r>
              <a:rPr lang="en-US" b="1" dirty="0"/>
              <a:t>when creating the model PSF.</a:t>
            </a:r>
          </a:p>
          <a:p>
            <a:endParaRPr lang="en-US" dirty="0"/>
          </a:p>
          <a:p>
            <a:r>
              <a:rPr lang="en-US" dirty="0"/>
              <a:t>If necessary, frames will be discarded to meet this threshold, resulting in fewer frames being used during the modelling process.</a:t>
            </a:r>
          </a:p>
          <a:p>
            <a:endParaRPr lang="en-US" dirty="0"/>
          </a:p>
          <a:p>
            <a:r>
              <a:rPr lang="en-US" dirty="0"/>
              <a:t>🙅🏻‍♀️ “Not enough rotation. Discard!”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485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asize sets the annulus width.</a:t>
            </a:r>
          </a:p>
          <a:p>
            <a:r>
              <a:rPr lang="en-US" dirty="0"/>
              <a:t>You can see how adjusting this value changes the annuli.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247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there’s radius_int, which specifies how much of the image centers to mask off and ignore.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912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for PCA methods, ncomp sets the # of principal components to be used.</a:t>
            </a:r>
          </a:p>
          <a:p>
            <a:r>
              <a:rPr lang="en-US" dirty="0"/>
              <a:t>You can how increasing the number helps make the planets more visible.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69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vortex is cool and all….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015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test case, the HR8799 dataset was used,</a:t>
            </a:r>
          </a:p>
          <a:p>
            <a:r>
              <a:rPr lang="en-US" dirty="0"/>
              <a:t>because it has four planets at various separations and our observation had lots of science frames + sky rotation.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During testing, the SNR of each planet was maximized by tuning the VIP parameters.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(4 min mark!)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760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here are the annular ADI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166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First, here’s the performance of annular ADI with median subtraction.</a:t>
            </a:r>
          </a:p>
          <a:p>
            <a:endParaRPr lang="en-US" dirty="0"/>
          </a:p>
          <a:p>
            <a:r>
              <a:rPr lang="en-US" dirty="0"/>
              <a:t>These heatmaps show the impact of different variables on the SNR of each planet.</a:t>
            </a:r>
          </a:p>
          <a:p>
            <a:endParaRPr lang="en-US" dirty="0"/>
          </a:p>
          <a:p>
            <a:r>
              <a:rPr lang="en-US" dirty="0"/>
              <a:t>[indicate w/ laser]</a:t>
            </a:r>
          </a:p>
          <a:p>
            <a:r>
              <a:rPr lang="en-US" dirty="0"/>
              <a:t>This is delta rotation, with higher values meaning more frames are discarded when modelling the PSF.</a:t>
            </a:r>
          </a:p>
          <a:p>
            <a:endParaRPr lang="en-US" dirty="0"/>
          </a:p>
          <a:p>
            <a:r>
              <a:rPr lang="en-US" dirty="0"/>
              <a:t>This is asize, with higher values meaning larger annuli.</a:t>
            </a:r>
          </a:p>
          <a:p>
            <a:endParaRPr lang="en-US" dirty="0"/>
          </a:p>
          <a:p>
            <a:r>
              <a:rPr lang="en-US" dirty="0"/>
              <a:t>And, each frame is set to a different </a:t>
            </a:r>
            <a:r>
              <a:rPr lang="en-US" dirty="0" err="1"/>
              <a:t>radius_int</a:t>
            </a:r>
            <a:r>
              <a:rPr lang="en-US" dirty="0"/>
              <a:t>, with higher values meaning more was masked off from the center of each image during ADI.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each planet, notice there are columns where the SNR is pretty good.</a:t>
            </a:r>
          </a:p>
          <a:p>
            <a:r>
              <a:rPr lang="en-US" dirty="0"/>
              <a:t>This shows that delta_rot has a big effect on the SNR of a planet, while asize and radius_int don’t.</a:t>
            </a:r>
          </a:p>
          <a:p>
            <a:endParaRPr lang="en-US" dirty="0"/>
          </a:p>
          <a:p>
            <a:r>
              <a:rPr lang="en-US" dirty="0"/>
              <a:t>(note: the FWHM for Keck NIRC2 is about 8 pixels)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513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what a typical SNR vs. delta_rot graph would look like for each planet to illustrate this point.</a:t>
            </a:r>
          </a:p>
          <a:p>
            <a:endParaRPr lang="en-US" dirty="0"/>
          </a:p>
          <a:p>
            <a:r>
              <a:rPr lang="en-US" dirty="0"/>
              <a:t>Add max SNR markers 📍</a:t>
            </a:r>
          </a:p>
          <a:p>
            <a:r>
              <a:rPr lang="en-US" dirty="0"/>
              <a:t>Get rid of legend, re-do it nicely</a:t>
            </a:r>
          </a:p>
          <a:p>
            <a:r>
              <a:rPr lang="en-US" dirty="0"/>
              <a:t>Literally highlight fact that low delta_rot is ideal (on duplicated slide maybe)</a:t>
            </a:r>
          </a:p>
          <a:p>
            <a:r>
              <a:rPr lang="en-US" dirty="0"/>
              <a:t>Note: test delta_rot = 0 </a:t>
            </a:r>
            <a:r>
              <a:rPr lang="en-US" dirty="0">
                <a:sym typeface="Wingdings" pitchFamily="2" charset="2"/>
              </a:rPr>
              <a:t> someday not now lmao.. Also go out to like 5???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67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SNR tends to be best for low delta_rot values (0.1-0.5).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max SNR markers 📍</a:t>
            </a:r>
          </a:p>
          <a:p>
            <a:r>
              <a:rPr lang="en-US" dirty="0"/>
              <a:t>Get rid of legend, re-do it nicely</a:t>
            </a:r>
          </a:p>
          <a:p>
            <a:r>
              <a:rPr lang="en-US" dirty="0"/>
              <a:t>Literally highlight fact that low delta_rot is ideal (on duplicated slide maybe)</a:t>
            </a:r>
          </a:p>
          <a:p>
            <a:r>
              <a:rPr lang="en-US" dirty="0"/>
              <a:t>Note: test delta_rot = 0 </a:t>
            </a:r>
            <a:r>
              <a:rPr lang="en-US" dirty="0">
                <a:sym typeface="Wingdings" pitchFamily="2" charset="2"/>
              </a:rPr>
              <a:t> someday not now lmao.. Also go out to like 5???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491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Next, here is the performance of annular ADI with PCA.</a:t>
            </a:r>
          </a:p>
          <a:p>
            <a:endParaRPr lang="en-US" dirty="0"/>
          </a:p>
          <a:p>
            <a:r>
              <a:rPr lang="en-US" dirty="0"/>
              <a:t>Note delta_rot is still along the bottom axis, but now asize is held at a constant 3.</a:t>
            </a:r>
          </a:p>
          <a:p>
            <a:r>
              <a:rPr lang="en-US" dirty="0"/>
              <a:t>The vertical axis is the # of components used in PCA.</a:t>
            </a:r>
          </a:p>
          <a:p>
            <a:r>
              <a:rPr lang="en-US" dirty="0"/>
              <a:t>Each frame still represents a new radius_int size.</a:t>
            </a:r>
          </a:p>
          <a:p>
            <a:endParaRPr lang="en-US" dirty="0"/>
          </a:p>
          <a:p>
            <a:r>
              <a:rPr lang="en-US" dirty="0"/>
              <a:t>Here, it turns out both the number of components and delta_rot have a big effect on the SNR for annular ADI with PCA.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867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it shows how big an of an impact ncomp has on the SNR of each planet. [indicate w/ laser]</a:t>
            </a:r>
          </a:p>
          <a:p>
            <a:endParaRPr lang="en-US" dirty="0"/>
          </a:p>
          <a:p>
            <a:r>
              <a:rPr lang="en-US" dirty="0"/>
              <a:t>Note that </a:t>
            </a:r>
            <a:r>
              <a:rPr lang="en-US" dirty="0" err="1"/>
              <a:t>delta_rot</a:t>
            </a:r>
            <a:r>
              <a:rPr lang="en-US" dirty="0"/>
              <a:t> is held constant at 0, meaning all science frames were used to model the PSF, as this value was ideal for most cases.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63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some optimized planet SNRs measured for each ADI method.</a:t>
            </a:r>
          </a:p>
          <a:p>
            <a:endParaRPr lang="en-US" dirty="0"/>
          </a:p>
          <a:p>
            <a:r>
              <a:rPr lang="en-US" dirty="0"/>
              <a:t>Annular PCA was the best for all of the planets! It beat full-frame PCA (which our pipeline currently uses) by quite a bit. However, it takes about twice as long to run.</a:t>
            </a:r>
          </a:p>
          <a:p>
            <a:endParaRPr lang="en-US" dirty="0"/>
          </a:p>
          <a:p>
            <a:r>
              <a:rPr lang="en-US" dirty="0"/>
              <a:t>(6:15ish mark!)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8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Annular ADI can be added to our data reduction pipeline, so it can be used not only for future observations, but for the hundreds we already have from the past 3 years of NIRC2 vortex observing.</a:t>
            </a:r>
          </a:p>
          <a:p>
            <a:pPr marL="0" indent="0">
              <a:buNone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may find planets that the full-frame methods missed!</a:t>
            </a:r>
          </a:p>
          <a:p>
            <a:pPr marL="0" indent="0">
              <a:buNone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---</a:t>
            </a: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 annular smiley omg</a:t>
            </a: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 IT BLINK</a:t>
            </a: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PLANETS WOW</a:t>
            </a: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vortex too just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chillin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:o)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99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very grateful to the vortex team and the SURF program for giving me the opportunity to be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50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….but it isn’t 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370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very much.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80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get our photos back, we don’t immediately see any planets.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that’s because some speckles of starlight manage to make it through the vortex, and we see something like the pic on the right instead.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42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isn’t what we want!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:(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to get rid of them, we need to perform post-processing on our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29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number of different algorithms for this.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 min mark!)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27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focuses on ADI, which stands for angular differential imaging.</a:t>
            </a:r>
          </a:p>
          <a:p>
            <a:r>
              <a:rPr lang="en-US" dirty="0"/>
              <a:t>Here’s how we collect ADI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C7B1F-1185-F340-8316-9F7C4155BC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8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59FE-B25F-754A-9985-DACB8F26B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C4C478-CAD6-C145-8F8C-BE8C6D97C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506A8-0DE8-C143-97C5-8CEFEA56A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D8563-63AF-BA48-B10B-7B4DADB7D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D4F24-60D8-5D4E-864A-92680B58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0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D22D-D9EB-2541-9B31-5F9D72B8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8DEBB-FB15-2948-A0C9-5F5213EE4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93385-4B47-AC46-9B15-B930BD5B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24650-3DD7-BD4B-A330-D6C0B60E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F6B5-F5C7-5B48-A839-B3D5894B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0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1D7C2-2C2B-604F-B0AF-1C64883BB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D5EED-956F-A24F-8662-AA6036048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2D8A1-60F1-8F41-9B72-689FAD6DF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B037D-8C02-1749-85B5-AA3FA4FC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AACF6-4F8D-D94E-819F-CC830781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CDC8-4407-9A40-ACC9-8123FA0B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5B4B0-BDBE-F747-ACD4-41905E04A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DAF43-1ED1-664A-84C9-11D68DBF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B16E4-2931-1945-B595-B0B4B2F8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138C0-BDBB-544F-9C48-622B1113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9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1271-DD82-C341-9A13-F9B1E0C1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8E632-DAB9-794C-98B5-F79622247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DC85B-DC04-AE48-9189-29447963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65C39-61FE-C941-9279-FB13C8617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3AF85-BF4F-A441-AC21-DB9A20BA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1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38C7-243D-AB46-AC80-91072F51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4BA8B-F239-9A41-AEDD-2E0AB042E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F68EB-EBD0-424B-A94F-E7617A69B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FB3B5-B688-B348-BBC7-473158DB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8C489-7BC3-BB42-9E4B-46308FF1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C0FE2-44DC-FD4F-811F-9B6E2DF4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7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7F2A-52F5-0E4D-86FB-686F4B581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82DF5-A510-DA4C-992A-1018519C6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02A37-3B96-F742-9CFE-8D9629138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65382B-8E6E-9247-B926-1DEF19F16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2ADA9-E450-9B4E-AF84-238FE6935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324147-14D5-C940-B525-45E73A882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41F114-9E94-2F48-B9D8-3A33E07D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B29032-71FF-C346-9465-8571A4D5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4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4DBE-793E-4D4C-90EE-2E302EE3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19EE4-472F-134D-A4A9-68E9292C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B0C44-B942-6C4F-87AC-A4390913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B6AAB-A9D3-274F-BE6A-38A55488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19E12E-1A02-F844-A19E-82A22E190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F7481-0984-5741-9EC7-073910C1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06791-879E-B846-B81E-F40EA07E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8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20B2-0296-8843-B57E-A579CABA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7D39D-5CC2-7C48-9F34-9D7112818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2CDF7-7935-1F43-9149-1353EC6D9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85A46-4FAA-F14B-B642-2E922E2A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98D7C-722E-4D43-B2E1-582FBCE8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C17BD-565A-F946-A824-9A4BA8A9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7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A7DA-40D3-9846-845C-3291BA30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F505F-9191-824B-B8C4-F4CECB469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F1469-5B83-1D49-B0EA-6C8FA1F5F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4966B-B4E4-0A44-81D9-EAB1B596F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30E47-82D0-5042-B5DE-F7442AD3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D5CC0-B9CD-9344-89C9-253EBD44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9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DF27A5-262F-5948-B702-04168851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8C175-0333-9743-9A79-B93DEEB1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A4383-792C-8745-8AED-CBF98A269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9EF59-AECF-7B49-9408-4BA248C0FC43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76576-AF23-A345-A432-12FB7E4A6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5F4A-38E0-4C4A-844A-94F832276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3AFA1-CB14-0F48-BE54-8EB496723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8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60A7-61EF-1640-A55C-2FB82C3E5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2664" y="115109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Optimizing </a:t>
            </a:r>
            <a:br>
              <a:rPr lang="en-US" sz="4800" dirty="0"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4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PSF Subtraction Techniques </a:t>
            </a:r>
            <a:br>
              <a:rPr lang="en-US" sz="4800" dirty="0"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4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Exoplanet Imaging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3E2A8-FF23-7F41-8C3A-09208EA2C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2664" y="4098597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Therese Cook</a:t>
            </a:r>
            <a:endParaRPr lang="en-US" sz="3600" dirty="0"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Mentors: Dr. Dimitri Mawet, Dr. Garreth Ruane</a:t>
            </a:r>
            <a:endParaRPr lang="en-US" sz="2800" dirty="0"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3D7EB-D796-AD47-80D1-3F60D438C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77785" y="3242407"/>
            <a:ext cx="2569463" cy="30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52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D6B07-4BFE-5F48-8D32-3995E9C43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772F6F-886F-C744-B009-FB62D4503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</p:spPr>
      </p:pic>
    </p:spTree>
    <p:extLst>
      <p:ext uri="{BB962C8B-B14F-4D97-AF65-F5344CB8AC3E}">
        <p14:creationId xmlns:p14="http://schemas.microsoft.com/office/powerpoint/2010/main" val="2154959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389C-076B-7840-83EE-846BA2F2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C358CD-0B12-8C40-9641-2FBBCA370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</p:spPr>
      </p:pic>
    </p:spTree>
    <p:extLst>
      <p:ext uri="{BB962C8B-B14F-4D97-AF65-F5344CB8AC3E}">
        <p14:creationId xmlns:p14="http://schemas.microsoft.com/office/powerpoint/2010/main" val="4256481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FDC73-9904-2043-A12C-D076F42B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A52FF8-E239-A14E-8ECB-AF33CAC67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</p:spPr>
      </p:pic>
    </p:spTree>
    <p:extLst>
      <p:ext uri="{BB962C8B-B14F-4D97-AF65-F5344CB8AC3E}">
        <p14:creationId xmlns:p14="http://schemas.microsoft.com/office/powerpoint/2010/main" val="220431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7AB2-002E-4E40-AAD7-BA294CC9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965856-AAEB-3846-983C-F3634546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</p:spPr>
      </p:pic>
    </p:spTree>
    <p:extLst>
      <p:ext uri="{BB962C8B-B14F-4D97-AF65-F5344CB8AC3E}">
        <p14:creationId xmlns:p14="http://schemas.microsoft.com/office/powerpoint/2010/main" val="329681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965856-AAEB-3846-983C-F3634546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600" t="31406" r="62398" b="38964"/>
          <a:stretch/>
        </p:blipFill>
        <p:spPr>
          <a:xfrm>
            <a:off x="2509283" y="2153919"/>
            <a:ext cx="2070881" cy="2031999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9AB5F3F-EA30-D545-B859-407929A7E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74" t="7407" r="40443" b="64740"/>
          <a:stretch/>
        </p:blipFill>
        <p:spPr>
          <a:xfrm>
            <a:off x="5222240" y="508000"/>
            <a:ext cx="2032000" cy="191008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3AF2CBC-3A89-4D4B-A001-B46A81749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97" t="32625" r="17306" b="38963"/>
          <a:stretch/>
        </p:blipFill>
        <p:spPr>
          <a:xfrm>
            <a:off x="8026400" y="2237508"/>
            <a:ext cx="2045855" cy="1948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712B9-D2E6-B449-8840-029FF4017DC6}"/>
              </a:ext>
            </a:extLst>
          </p:cNvPr>
          <p:cNvSpPr txBox="1"/>
          <p:nvPr/>
        </p:nvSpPr>
        <p:spPr>
          <a:xfrm>
            <a:off x="4450080" y="4912242"/>
            <a:ext cx="4438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 our camera sees</a:t>
            </a:r>
          </a:p>
        </p:txBody>
      </p:sp>
    </p:spTree>
    <p:extLst>
      <p:ext uri="{BB962C8B-B14F-4D97-AF65-F5344CB8AC3E}">
        <p14:creationId xmlns:p14="http://schemas.microsoft.com/office/powerpoint/2010/main" val="1474494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CD2A6D-189B-BB42-8EE2-809C4F7BF05E}"/>
              </a:ext>
            </a:extLst>
          </p:cNvPr>
          <p:cNvSpPr txBox="1"/>
          <p:nvPr/>
        </p:nvSpPr>
        <p:spPr>
          <a:xfrm>
            <a:off x="0" y="1349820"/>
            <a:ext cx="121920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</a:t>
            </a:r>
          </a:p>
          <a:p>
            <a:pPr algn="ctr"/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Post-processing steps</a:t>
            </a:r>
          </a:p>
        </p:txBody>
      </p:sp>
    </p:spTree>
    <p:extLst>
      <p:ext uri="{BB962C8B-B14F-4D97-AF65-F5344CB8AC3E}">
        <p14:creationId xmlns:p14="http://schemas.microsoft.com/office/powerpoint/2010/main" val="93641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E7FF6983-94CF-B743-9FE7-5EF3024D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7" y="0"/>
            <a:ext cx="10944820" cy="61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7494E-2324-4B40-8709-10CADC9D42E9}"/>
              </a:ext>
            </a:extLst>
          </p:cNvPr>
          <p:cNvSpPr txBox="1"/>
          <p:nvPr/>
        </p:nvSpPr>
        <p:spPr>
          <a:xfrm>
            <a:off x="3044455" y="3642345"/>
            <a:ext cx="193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 model </a:t>
            </a:r>
            <a:br>
              <a:rPr lang="en-US" dirty="0"/>
            </a:br>
            <a:r>
              <a:rPr lang="en-US" dirty="0"/>
              <a:t>of the PSF </a:t>
            </a:r>
            <a:br>
              <a:rPr lang="en-US" dirty="0"/>
            </a:br>
            <a:r>
              <a:rPr lang="en-US" dirty="0"/>
              <a:t>(speckle pattern)</a:t>
            </a:r>
            <a:endParaRPr lang="en-US" b="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F5F97-AFED-3E4F-AB2B-3493CC09F4F4}"/>
              </a:ext>
            </a:extLst>
          </p:cNvPr>
          <p:cNvSpPr txBox="1"/>
          <p:nvPr/>
        </p:nvSpPr>
        <p:spPr>
          <a:xfrm>
            <a:off x="4637567" y="5510130"/>
            <a:ext cx="193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subtract PSF from all frames</a:t>
            </a:r>
            <a:endParaRPr lang="en-US" b="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CA371-EB05-254B-B394-A0E4FE275B9E}"/>
              </a:ext>
            </a:extLst>
          </p:cNvPr>
          <p:cNvSpPr txBox="1"/>
          <p:nvPr/>
        </p:nvSpPr>
        <p:spPr>
          <a:xfrm>
            <a:off x="6572693" y="5750699"/>
            <a:ext cx="193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de-rotate to align planet</a:t>
            </a:r>
            <a:endParaRPr lang="en-US" b="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0B6DA-8150-464E-9817-88EFBDC6DA19}"/>
              </a:ext>
            </a:extLst>
          </p:cNvPr>
          <p:cNvSpPr txBox="1"/>
          <p:nvPr/>
        </p:nvSpPr>
        <p:spPr>
          <a:xfrm>
            <a:off x="8404151" y="3919344"/>
            <a:ext cx="193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stack all post-processed frames to get stronger planet signal!</a:t>
            </a:r>
            <a:endParaRPr lang="en-US" b="0" dirty="0"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5EE19-7271-874F-9528-924B04D2409E}"/>
              </a:ext>
            </a:extLst>
          </p:cNvPr>
          <p:cNvSpPr/>
          <p:nvPr/>
        </p:nvSpPr>
        <p:spPr>
          <a:xfrm>
            <a:off x="3296093" y="340242"/>
            <a:ext cx="7527851" cy="625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E609D-8826-9E4A-B5DF-BA0EB35683D0}"/>
              </a:ext>
            </a:extLst>
          </p:cNvPr>
          <p:cNvSpPr txBox="1"/>
          <p:nvPr/>
        </p:nvSpPr>
        <p:spPr>
          <a:xfrm>
            <a:off x="8952614" y="739549"/>
            <a:ext cx="249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</a:t>
            </a:r>
          </a:p>
          <a:p>
            <a:pPr algn="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 Algorithm Steps</a:t>
            </a:r>
            <a:endParaRPr lang="en-US" sz="1600" b="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F66F62-7E26-8E41-B0EC-E3D73EBE9422}"/>
              </a:ext>
            </a:extLst>
          </p:cNvPr>
          <p:cNvSpPr/>
          <p:nvPr/>
        </p:nvSpPr>
        <p:spPr>
          <a:xfrm>
            <a:off x="2918637" y="340242"/>
            <a:ext cx="1098698" cy="51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C13E0-55A8-9B45-B6CA-E90E9218A3A4}"/>
              </a:ext>
            </a:extLst>
          </p:cNvPr>
          <p:cNvSpPr txBox="1"/>
          <p:nvPr/>
        </p:nvSpPr>
        <p:spPr>
          <a:xfrm>
            <a:off x="915957" y="5566859"/>
            <a:ext cx="2968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science frames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target star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09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E7FF6983-94CF-B743-9FE7-5EF3024D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7" y="0"/>
            <a:ext cx="10944820" cy="61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7494E-2324-4B40-8709-10CADC9D42E9}"/>
              </a:ext>
            </a:extLst>
          </p:cNvPr>
          <p:cNvSpPr txBox="1"/>
          <p:nvPr/>
        </p:nvSpPr>
        <p:spPr>
          <a:xfrm>
            <a:off x="3044455" y="3642345"/>
            <a:ext cx="193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 model </a:t>
            </a:r>
            <a:br>
              <a:rPr lang="en-US" dirty="0"/>
            </a:br>
            <a:r>
              <a:rPr lang="en-US" dirty="0"/>
              <a:t>of the PSF </a:t>
            </a:r>
            <a:br>
              <a:rPr lang="en-US" dirty="0"/>
            </a:br>
            <a:r>
              <a:rPr lang="en-US" dirty="0"/>
              <a:t>(speckle pattern)</a:t>
            </a:r>
            <a:endParaRPr lang="en-US" b="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F5F97-AFED-3E4F-AB2B-3493CC09F4F4}"/>
              </a:ext>
            </a:extLst>
          </p:cNvPr>
          <p:cNvSpPr txBox="1"/>
          <p:nvPr/>
        </p:nvSpPr>
        <p:spPr>
          <a:xfrm>
            <a:off x="4637567" y="5510130"/>
            <a:ext cx="193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subtract PSF from all frames</a:t>
            </a:r>
            <a:endParaRPr lang="en-US" b="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CA371-EB05-254B-B394-A0E4FE275B9E}"/>
              </a:ext>
            </a:extLst>
          </p:cNvPr>
          <p:cNvSpPr txBox="1"/>
          <p:nvPr/>
        </p:nvSpPr>
        <p:spPr>
          <a:xfrm>
            <a:off x="6572693" y="5750699"/>
            <a:ext cx="193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de-rotate to align planet</a:t>
            </a:r>
            <a:endParaRPr lang="en-US" b="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0B6DA-8150-464E-9817-88EFBDC6DA19}"/>
              </a:ext>
            </a:extLst>
          </p:cNvPr>
          <p:cNvSpPr txBox="1"/>
          <p:nvPr/>
        </p:nvSpPr>
        <p:spPr>
          <a:xfrm>
            <a:off x="8404151" y="3919344"/>
            <a:ext cx="193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stack all post-processed frames to get stronger planet signal!</a:t>
            </a:r>
            <a:endParaRPr lang="en-US" b="0" dirty="0"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5EE19-7271-874F-9528-924B04D2409E}"/>
              </a:ext>
            </a:extLst>
          </p:cNvPr>
          <p:cNvSpPr/>
          <p:nvPr/>
        </p:nvSpPr>
        <p:spPr>
          <a:xfrm>
            <a:off x="3296093" y="340242"/>
            <a:ext cx="7527851" cy="625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E609D-8826-9E4A-B5DF-BA0EB35683D0}"/>
              </a:ext>
            </a:extLst>
          </p:cNvPr>
          <p:cNvSpPr txBox="1"/>
          <p:nvPr/>
        </p:nvSpPr>
        <p:spPr>
          <a:xfrm>
            <a:off x="8952614" y="739549"/>
            <a:ext cx="249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</a:t>
            </a:r>
          </a:p>
          <a:p>
            <a:pPr algn="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 Algorithm Steps</a:t>
            </a:r>
            <a:endParaRPr lang="en-US" sz="1600" b="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F66F62-7E26-8E41-B0EC-E3D73EBE9422}"/>
              </a:ext>
            </a:extLst>
          </p:cNvPr>
          <p:cNvSpPr/>
          <p:nvPr/>
        </p:nvSpPr>
        <p:spPr>
          <a:xfrm>
            <a:off x="2918637" y="340242"/>
            <a:ext cx="1098698" cy="51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F7CBBB-EAD2-B449-93A9-8118B178E7FC}"/>
              </a:ext>
            </a:extLst>
          </p:cNvPr>
          <p:cNvSpPr/>
          <p:nvPr/>
        </p:nvSpPr>
        <p:spPr>
          <a:xfrm>
            <a:off x="2529021" y="755315"/>
            <a:ext cx="309444" cy="309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445584-A3D8-AF40-A888-24D4DC21AAA9}"/>
              </a:ext>
            </a:extLst>
          </p:cNvPr>
          <p:cNvSpPr/>
          <p:nvPr/>
        </p:nvSpPr>
        <p:spPr>
          <a:xfrm>
            <a:off x="2338551" y="1601397"/>
            <a:ext cx="309444" cy="309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7BDD19-EA03-924E-A374-C6D02EC15547}"/>
              </a:ext>
            </a:extLst>
          </p:cNvPr>
          <p:cNvSpPr/>
          <p:nvPr/>
        </p:nvSpPr>
        <p:spPr>
          <a:xfrm>
            <a:off x="2121744" y="2563105"/>
            <a:ext cx="309444" cy="309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D8246A-570C-1145-9F65-44D26BC53E05}"/>
              </a:ext>
            </a:extLst>
          </p:cNvPr>
          <p:cNvSpPr/>
          <p:nvPr/>
        </p:nvSpPr>
        <p:spPr>
          <a:xfrm>
            <a:off x="1950949" y="3637792"/>
            <a:ext cx="309444" cy="309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CB5715-9701-0346-8A51-B65553792811}"/>
              </a:ext>
            </a:extLst>
          </p:cNvPr>
          <p:cNvSpPr/>
          <p:nvPr/>
        </p:nvSpPr>
        <p:spPr>
          <a:xfrm>
            <a:off x="1864237" y="4757150"/>
            <a:ext cx="309444" cy="309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EC6CB-F596-1240-9FCC-54B6994737BB}"/>
              </a:ext>
            </a:extLst>
          </p:cNvPr>
          <p:cNvSpPr txBox="1"/>
          <p:nvPr/>
        </p:nvSpPr>
        <p:spPr>
          <a:xfrm>
            <a:off x="4024093" y="1820100"/>
            <a:ext cx="2769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planet!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E4378AB-F2E7-8642-9F40-30D4AEF88323}"/>
              </a:ext>
            </a:extLst>
          </p:cNvPr>
          <p:cNvCxnSpPr>
            <a:cxnSpLocks/>
          </p:cNvCxnSpPr>
          <p:nvPr/>
        </p:nvCxnSpPr>
        <p:spPr>
          <a:xfrm flipH="1" flipV="1">
            <a:off x="3044456" y="1031875"/>
            <a:ext cx="939735" cy="8789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8FB51B6-CCD1-354F-B621-A36F06DA2FFA}"/>
              </a:ext>
            </a:extLst>
          </p:cNvPr>
          <p:cNvSpPr txBox="1"/>
          <p:nvPr/>
        </p:nvSpPr>
        <p:spPr>
          <a:xfrm>
            <a:off x="4024093" y="2267930"/>
            <a:ext cx="6696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(everything else remains constant)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850856-0624-174C-9099-22B2D5327561}"/>
              </a:ext>
            </a:extLst>
          </p:cNvPr>
          <p:cNvSpPr txBox="1"/>
          <p:nvPr/>
        </p:nvSpPr>
        <p:spPr>
          <a:xfrm>
            <a:off x="915957" y="5566859"/>
            <a:ext cx="2968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science frames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target star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12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E7FF6983-94CF-B743-9FE7-5EF3024D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7" y="0"/>
            <a:ext cx="10944820" cy="61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1F5F97-AFED-3E4F-AB2B-3493CC09F4F4}"/>
              </a:ext>
            </a:extLst>
          </p:cNvPr>
          <p:cNvSpPr txBox="1"/>
          <p:nvPr/>
        </p:nvSpPr>
        <p:spPr>
          <a:xfrm>
            <a:off x="4637567" y="5510130"/>
            <a:ext cx="193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subtract PSF from all frames</a:t>
            </a:r>
            <a:endParaRPr lang="en-US" b="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CA371-EB05-254B-B394-A0E4FE275B9E}"/>
              </a:ext>
            </a:extLst>
          </p:cNvPr>
          <p:cNvSpPr txBox="1"/>
          <p:nvPr/>
        </p:nvSpPr>
        <p:spPr>
          <a:xfrm>
            <a:off x="6572693" y="5750699"/>
            <a:ext cx="193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de-rotate to align planet</a:t>
            </a:r>
            <a:endParaRPr lang="en-US" b="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0B6DA-8150-464E-9817-88EFBDC6DA19}"/>
              </a:ext>
            </a:extLst>
          </p:cNvPr>
          <p:cNvSpPr txBox="1"/>
          <p:nvPr/>
        </p:nvSpPr>
        <p:spPr>
          <a:xfrm>
            <a:off x="8404151" y="3919344"/>
            <a:ext cx="193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stack all post-processed frames to get stronger planet signal!</a:t>
            </a:r>
            <a:endParaRPr lang="en-US" b="0" dirty="0"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5EE19-7271-874F-9528-924B04D2409E}"/>
              </a:ext>
            </a:extLst>
          </p:cNvPr>
          <p:cNvSpPr/>
          <p:nvPr/>
        </p:nvSpPr>
        <p:spPr>
          <a:xfrm>
            <a:off x="4979581" y="340242"/>
            <a:ext cx="5844363" cy="625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E609D-8826-9E4A-B5DF-BA0EB35683D0}"/>
              </a:ext>
            </a:extLst>
          </p:cNvPr>
          <p:cNvSpPr txBox="1"/>
          <p:nvPr/>
        </p:nvSpPr>
        <p:spPr>
          <a:xfrm>
            <a:off x="8952614" y="739549"/>
            <a:ext cx="249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</a:t>
            </a:r>
          </a:p>
          <a:p>
            <a:pPr algn="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 Algorithm Steps</a:t>
            </a:r>
            <a:endParaRPr lang="en-US" sz="1600" b="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84832E-DCC2-364F-A505-8185C56BEF85}"/>
              </a:ext>
            </a:extLst>
          </p:cNvPr>
          <p:cNvSpPr/>
          <p:nvPr/>
        </p:nvSpPr>
        <p:spPr>
          <a:xfrm>
            <a:off x="4457185" y="5336001"/>
            <a:ext cx="1495275" cy="106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874A34-1172-CE4F-9D9B-056E85BB6CCD}"/>
              </a:ext>
            </a:extLst>
          </p:cNvPr>
          <p:cNvSpPr txBox="1"/>
          <p:nvPr/>
        </p:nvSpPr>
        <p:spPr>
          <a:xfrm>
            <a:off x="915957" y="5566859"/>
            <a:ext cx="2968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science frames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target star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5B66D-BF3D-774C-AC2B-00078D71E17C}"/>
              </a:ext>
            </a:extLst>
          </p:cNvPr>
          <p:cNvSpPr txBox="1"/>
          <p:nvPr/>
        </p:nvSpPr>
        <p:spPr>
          <a:xfrm>
            <a:off x="3440798" y="3668103"/>
            <a:ext cx="29686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 PSF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542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E7FF6983-94CF-B743-9FE7-5EF3024D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7" y="0"/>
            <a:ext cx="10944820" cy="61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5CA371-EB05-254B-B394-A0E4FE275B9E}"/>
              </a:ext>
            </a:extLst>
          </p:cNvPr>
          <p:cNvSpPr txBox="1"/>
          <p:nvPr/>
        </p:nvSpPr>
        <p:spPr>
          <a:xfrm>
            <a:off x="6572693" y="5750699"/>
            <a:ext cx="193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de-rotate to align planet</a:t>
            </a:r>
            <a:endParaRPr lang="en-US" b="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0B6DA-8150-464E-9817-88EFBDC6DA19}"/>
              </a:ext>
            </a:extLst>
          </p:cNvPr>
          <p:cNvSpPr txBox="1"/>
          <p:nvPr/>
        </p:nvSpPr>
        <p:spPr>
          <a:xfrm>
            <a:off x="8404151" y="3919344"/>
            <a:ext cx="193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stack all post-processed frames to get stronger planet signal!</a:t>
            </a:r>
            <a:endParaRPr lang="en-US" b="0" dirty="0"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5EE19-7271-874F-9528-924B04D2409E}"/>
              </a:ext>
            </a:extLst>
          </p:cNvPr>
          <p:cNvSpPr/>
          <p:nvPr/>
        </p:nvSpPr>
        <p:spPr>
          <a:xfrm>
            <a:off x="6572692" y="340242"/>
            <a:ext cx="4251251" cy="625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E609D-8826-9E4A-B5DF-BA0EB35683D0}"/>
              </a:ext>
            </a:extLst>
          </p:cNvPr>
          <p:cNvSpPr txBox="1"/>
          <p:nvPr/>
        </p:nvSpPr>
        <p:spPr>
          <a:xfrm>
            <a:off x="8952614" y="739549"/>
            <a:ext cx="249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</a:t>
            </a:r>
          </a:p>
          <a:p>
            <a:pPr algn="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 Algorithm Steps</a:t>
            </a:r>
            <a:endParaRPr lang="en-US" sz="1600" b="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660D9-FBD8-B248-A748-6689D9253BA6}"/>
              </a:ext>
            </a:extLst>
          </p:cNvPr>
          <p:cNvSpPr txBox="1"/>
          <p:nvPr/>
        </p:nvSpPr>
        <p:spPr>
          <a:xfrm>
            <a:off x="915957" y="5566859"/>
            <a:ext cx="2968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science frames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target star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6381C-5719-824E-A638-C1418EA76663}"/>
              </a:ext>
            </a:extLst>
          </p:cNvPr>
          <p:cNvSpPr txBox="1"/>
          <p:nvPr/>
        </p:nvSpPr>
        <p:spPr>
          <a:xfrm>
            <a:off x="4057994" y="5276480"/>
            <a:ext cx="29686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subtract PSF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all frames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F3BCA-0C69-7546-89EA-C06427A5F4EB}"/>
              </a:ext>
            </a:extLst>
          </p:cNvPr>
          <p:cNvSpPr txBox="1"/>
          <p:nvPr/>
        </p:nvSpPr>
        <p:spPr>
          <a:xfrm>
            <a:off x="3440798" y="3668103"/>
            <a:ext cx="29686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 PSF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E7FF6983-94CF-B743-9FE7-5EF3024D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7" y="0"/>
            <a:ext cx="10944820" cy="61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00B6DA-8150-464E-9817-88EFBDC6DA19}"/>
              </a:ext>
            </a:extLst>
          </p:cNvPr>
          <p:cNvSpPr txBox="1"/>
          <p:nvPr/>
        </p:nvSpPr>
        <p:spPr>
          <a:xfrm>
            <a:off x="8404151" y="3919344"/>
            <a:ext cx="193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stack all post-processed frames to get stronger planet signal!</a:t>
            </a:r>
            <a:endParaRPr lang="en-US" b="0" dirty="0"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5EE19-7271-874F-9528-924B04D2409E}"/>
              </a:ext>
            </a:extLst>
          </p:cNvPr>
          <p:cNvSpPr/>
          <p:nvPr/>
        </p:nvSpPr>
        <p:spPr>
          <a:xfrm>
            <a:off x="8507819" y="340242"/>
            <a:ext cx="2316124" cy="625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E609D-8826-9E4A-B5DF-BA0EB35683D0}"/>
              </a:ext>
            </a:extLst>
          </p:cNvPr>
          <p:cNvSpPr txBox="1"/>
          <p:nvPr/>
        </p:nvSpPr>
        <p:spPr>
          <a:xfrm>
            <a:off x="8952614" y="739549"/>
            <a:ext cx="249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</a:t>
            </a:r>
          </a:p>
          <a:p>
            <a:pPr algn="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 Algorithm Steps</a:t>
            </a:r>
            <a:endParaRPr lang="en-US" sz="1600" b="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9513DD-4C10-6443-8B61-939823107D6B}"/>
              </a:ext>
            </a:extLst>
          </p:cNvPr>
          <p:cNvSpPr/>
          <p:nvPr/>
        </p:nvSpPr>
        <p:spPr>
          <a:xfrm>
            <a:off x="8023153" y="531628"/>
            <a:ext cx="929461" cy="504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03726-D76A-FE42-A960-8E2F76DE984E}"/>
              </a:ext>
            </a:extLst>
          </p:cNvPr>
          <p:cNvSpPr txBox="1"/>
          <p:nvPr/>
        </p:nvSpPr>
        <p:spPr>
          <a:xfrm>
            <a:off x="915957" y="5566859"/>
            <a:ext cx="2968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science frames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target star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E8F79-9F18-2344-987F-53588CF3C9DD}"/>
              </a:ext>
            </a:extLst>
          </p:cNvPr>
          <p:cNvSpPr txBox="1"/>
          <p:nvPr/>
        </p:nvSpPr>
        <p:spPr>
          <a:xfrm>
            <a:off x="4057994" y="5276480"/>
            <a:ext cx="29686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subtract PSF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all frames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8C697-9757-B442-9EBF-2F01DCF3C7CA}"/>
              </a:ext>
            </a:extLst>
          </p:cNvPr>
          <p:cNvSpPr txBox="1"/>
          <p:nvPr/>
        </p:nvSpPr>
        <p:spPr>
          <a:xfrm>
            <a:off x="6080915" y="5372006"/>
            <a:ext cx="26987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de-rotate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align planet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9F8E39-99CF-AD46-9923-3ECD972D4285}"/>
              </a:ext>
            </a:extLst>
          </p:cNvPr>
          <p:cNvSpPr txBox="1"/>
          <p:nvPr/>
        </p:nvSpPr>
        <p:spPr>
          <a:xfrm>
            <a:off x="3440798" y="3668103"/>
            <a:ext cx="29686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 PSF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E7FF6983-94CF-B743-9FE7-5EF3024D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7" y="0"/>
            <a:ext cx="10944820" cy="61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E609D-8826-9E4A-B5DF-BA0EB35683D0}"/>
              </a:ext>
            </a:extLst>
          </p:cNvPr>
          <p:cNvSpPr txBox="1"/>
          <p:nvPr/>
        </p:nvSpPr>
        <p:spPr>
          <a:xfrm>
            <a:off x="8952614" y="739549"/>
            <a:ext cx="249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</a:t>
            </a:r>
          </a:p>
          <a:p>
            <a:pPr algn="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 Algorithm Steps</a:t>
            </a:r>
            <a:endParaRPr lang="en-US" sz="1600" b="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4F4EF7-F944-F747-AC10-FF5830E7A67D}"/>
              </a:ext>
            </a:extLst>
          </p:cNvPr>
          <p:cNvSpPr/>
          <p:nvPr/>
        </p:nvSpPr>
        <p:spPr>
          <a:xfrm>
            <a:off x="9540294" y="2747325"/>
            <a:ext cx="87950" cy="87950"/>
          </a:xfrm>
          <a:prstGeom prst="ellipse">
            <a:avLst/>
          </a:prstGeom>
          <a:solidFill>
            <a:srgbClr val="FFFF00"/>
          </a:solidFill>
          <a:ln>
            <a:solidFill>
              <a:srgbClr val="42DB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1D66CF-E5ED-4B4D-B160-9839D5CF0B5C}"/>
              </a:ext>
            </a:extLst>
          </p:cNvPr>
          <p:cNvSpPr txBox="1"/>
          <p:nvPr/>
        </p:nvSpPr>
        <p:spPr>
          <a:xfrm>
            <a:off x="915957" y="5566859"/>
            <a:ext cx="2968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science frames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target star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53943E-37A5-2E4B-9FBA-710127537A9E}"/>
              </a:ext>
            </a:extLst>
          </p:cNvPr>
          <p:cNvSpPr txBox="1"/>
          <p:nvPr/>
        </p:nvSpPr>
        <p:spPr>
          <a:xfrm>
            <a:off x="3440798" y="3668103"/>
            <a:ext cx="29686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 PSF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ACBB0E-7C21-2B4B-97A5-BBC5A0F66076}"/>
              </a:ext>
            </a:extLst>
          </p:cNvPr>
          <p:cNvSpPr txBox="1"/>
          <p:nvPr/>
        </p:nvSpPr>
        <p:spPr>
          <a:xfrm>
            <a:off x="4057994" y="5276480"/>
            <a:ext cx="29686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subtract PSF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all frames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D2D5D-7E8A-AD45-8FF0-3F172AB0FA99}"/>
              </a:ext>
            </a:extLst>
          </p:cNvPr>
          <p:cNvSpPr txBox="1"/>
          <p:nvPr/>
        </p:nvSpPr>
        <p:spPr>
          <a:xfrm>
            <a:off x="6080915" y="5372006"/>
            <a:ext cx="26987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de-rotate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align planet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B959A2-CD8C-C549-BBDB-CF511B1E781F}"/>
              </a:ext>
            </a:extLst>
          </p:cNvPr>
          <p:cNvSpPr txBox="1"/>
          <p:nvPr/>
        </p:nvSpPr>
        <p:spPr>
          <a:xfrm>
            <a:off x="8625708" y="3593798"/>
            <a:ext cx="26987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stack frames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stronger signal!</a:t>
            </a:r>
          </a:p>
        </p:txBody>
      </p:sp>
    </p:spTree>
    <p:extLst>
      <p:ext uri="{BB962C8B-B14F-4D97-AF65-F5344CB8AC3E}">
        <p14:creationId xmlns:p14="http://schemas.microsoft.com/office/powerpoint/2010/main" val="16160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DB398-D64B-0043-A0EA-72E019DF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0778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 I Tested:</a:t>
            </a:r>
            <a:br>
              <a:rPr lang="en-US" sz="5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5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Variations of ADI</a:t>
            </a:r>
          </a:p>
        </p:txBody>
      </p:sp>
      <p:pic>
        <p:nvPicPr>
          <p:cNvPr id="10244" name="Picture 4" descr="https://lh4.googleusercontent.com/vU9Lq9LbF59z1bh6t__VY9sIfhx6ODdmsXMuMJecgko7Ab1m8jJRdiUjydBp6gZJXpCGf6CHD2h85tcpuEo9HNqL26FHtnflccphQJq_5tpJc_9QSkxFsQ-OPPhS3U6ry33c-qRAhLw">
            <a:extLst>
              <a:ext uri="{FF2B5EF4-FFF2-40B4-BE49-F238E27FC236}">
                <a16:creationId xmlns:a16="http://schemas.microsoft.com/office/drawing/2014/main" id="{BE330594-9F62-5C42-A6BB-F7F07B06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2" y="965010"/>
            <a:ext cx="2447657" cy="24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lh4.googleusercontent.com/hsmsGDC1JYk47IV16j4W8NUvKrGA6yXMihoEU6G_uDmBXmXZFlurCDDn2N67AZdIT9Iq0baqOP4eC8IBRxNot5aGEcJa8oFJGJp6ZlwdkxjDL6_siCSWSyiucRGMLn3XwD4HwcEvAKo">
            <a:extLst>
              <a:ext uri="{FF2B5EF4-FFF2-40B4-BE49-F238E27FC236}">
                <a16:creationId xmlns:a16="http://schemas.microsoft.com/office/drawing/2014/main" id="{919C79E0-0DCF-D248-8FFE-1DCCE47E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143" y="965010"/>
            <a:ext cx="2438206" cy="24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lh3.googleusercontent.com/Soy3bUihSB1GJupRybiXgMuUKqzMdsw0TOKFp9p9IektmLcimbvh3Xz65YY9yiE4BY9_V3s1iF3prlTWXBLATMptd3FTS9Ma0vagUIdZuR-_YuVMtquZPIkn-ZTF4SiSUbtUEL7unvc">
            <a:extLst>
              <a:ext uri="{FF2B5EF4-FFF2-40B4-BE49-F238E27FC236}">
                <a16:creationId xmlns:a16="http://schemas.microsoft.com/office/drawing/2014/main" id="{A5CBAFBC-916F-4F43-BA95-9B7C56C99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23" y="3512353"/>
            <a:ext cx="2438206" cy="24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lh3.googleusercontent.com/ZkRr4fvBHA7yjuwG261nBHGaFRyTXUxXpnSkiFYwWXLyWjlgihiStFIrlTiZQbV2Y6xGINcYUN8lNmEWO30oEqUSoULhtt8OzxhMiPYaWVpb-HZG9dDAD7avYOBTEOdXulp826ENBhw">
            <a:extLst>
              <a:ext uri="{FF2B5EF4-FFF2-40B4-BE49-F238E27FC236}">
                <a16:creationId xmlns:a16="http://schemas.microsoft.com/office/drawing/2014/main" id="{28C8A353-4D1D-8446-B4F8-99094691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143" y="3512353"/>
            <a:ext cx="2447657" cy="24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578F6-795A-7E4F-B5A8-579A22A1F8B0}"/>
              </a:ext>
            </a:extLst>
          </p:cNvPr>
          <p:cNvSpPr txBox="1"/>
          <p:nvPr/>
        </p:nvSpPr>
        <p:spPr>
          <a:xfrm>
            <a:off x="6337223" y="3024554"/>
            <a:ext cx="243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 median sub</a:t>
            </a:r>
            <a:endParaRPr lang="en-US" b="1" dirty="0">
              <a:solidFill>
                <a:schemeClr val="bg1"/>
              </a:solidFill>
              <a:effectLst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20BB9-9D30-B943-91D6-527F6467FE5D}"/>
              </a:ext>
            </a:extLst>
          </p:cNvPr>
          <p:cNvSpPr txBox="1"/>
          <p:nvPr/>
        </p:nvSpPr>
        <p:spPr>
          <a:xfrm>
            <a:off x="8906143" y="3024554"/>
            <a:ext cx="243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 PCA</a:t>
            </a:r>
            <a:endParaRPr lang="en-US" b="1" dirty="0">
              <a:solidFill>
                <a:schemeClr val="bg1"/>
              </a:solidFill>
              <a:effectLst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7B1C03-43D0-7141-9E1A-69AC848D55A9}"/>
              </a:ext>
            </a:extLst>
          </p:cNvPr>
          <p:cNvSpPr txBox="1"/>
          <p:nvPr/>
        </p:nvSpPr>
        <p:spPr>
          <a:xfrm>
            <a:off x="6337223" y="5581227"/>
            <a:ext cx="243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 median sub</a:t>
            </a:r>
            <a:endParaRPr lang="en-US" b="1" dirty="0">
              <a:solidFill>
                <a:schemeClr val="bg1"/>
              </a:solidFill>
              <a:effectLst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77606F-BC58-E344-B575-3BBDA176287F}"/>
              </a:ext>
            </a:extLst>
          </p:cNvPr>
          <p:cNvSpPr txBox="1"/>
          <p:nvPr/>
        </p:nvSpPr>
        <p:spPr>
          <a:xfrm>
            <a:off x="8906143" y="5581227"/>
            <a:ext cx="243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 PCA</a:t>
            </a:r>
            <a:endParaRPr lang="en-US" b="1" dirty="0">
              <a:solidFill>
                <a:schemeClr val="bg1"/>
              </a:solidFill>
              <a:effectLst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B5725-B70E-C94D-929A-B82C248BAD56}"/>
              </a:ext>
            </a:extLst>
          </p:cNvPr>
          <p:cNvSpPr txBox="1"/>
          <p:nvPr/>
        </p:nvSpPr>
        <p:spPr>
          <a:xfrm>
            <a:off x="9166785" y="5956570"/>
            <a:ext cx="243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*different scaling used</a:t>
            </a:r>
            <a:endParaRPr lang="en-US" dirty="0">
              <a:solidFill>
                <a:schemeClr val="bg2">
                  <a:lumMod val="75000"/>
                </a:schemeClr>
              </a:solidFill>
              <a:effectLst/>
              <a:latin typeface="Helvetica Neue Thin" panose="020B0403020202020204" pitchFamily="34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4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pic>
        <p:nvPicPr>
          <p:cNvPr id="17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C4ECE4E8-ECC8-774C-B347-B411CB765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29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pic>
        <p:nvPicPr>
          <p:cNvPr id="17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C4ECE4E8-ECC8-774C-B347-B411CB765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22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2C70-2A93-F348-93A5-7D8C481729DD}"/>
              </a:ext>
            </a:extLst>
          </p:cNvPr>
          <p:cNvSpPr/>
          <p:nvPr/>
        </p:nvSpPr>
        <p:spPr>
          <a:xfrm>
            <a:off x="838200" y="3670927"/>
            <a:ext cx="641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PSF (speckle pattern)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statistically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B7518-F296-7149-AB05-3CAA6526466B}"/>
              </a:ext>
            </a:extLst>
          </p:cNvPr>
          <p:cNvSpPr txBox="1"/>
          <p:nvPr/>
        </p:nvSpPr>
        <p:spPr>
          <a:xfrm>
            <a:off x="1813831" y="4567045"/>
            <a:ext cx="1880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the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all pixels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6B00-6F6A-DA48-859F-50A3D5D62DBB}"/>
              </a:ext>
            </a:extLst>
          </p:cNvPr>
          <p:cNvSpPr txBox="1"/>
          <p:nvPr/>
        </p:nvSpPr>
        <p:spPr>
          <a:xfrm>
            <a:off x="4566993" y="4344872"/>
            <a:ext cx="1880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(Principal Component Analysis)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B2CDD-18CE-E443-8BBF-F231CAF2068B}"/>
              </a:ext>
            </a:extLst>
          </p:cNvPr>
          <p:cNvSpPr txBox="1"/>
          <p:nvPr/>
        </p:nvSpPr>
        <p:spPr>
          <a:xfrm>
            <a:off x="3854421" y="48543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491D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</p:txBody>
      </p:sp>
      <p:pic>
        <p:nvPicPr>
          <p:cNvPr id="81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AC8A14DA-C94C-F744-9D1E-F3653EA7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550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2C70-2A93-F348-93A5-7D8C481729DD}"/>
              </a:ext>
            </a:extLst>
          </p:cNvPr>
          <p:cNvSpPr/>
          <p:nvPr/>
        </p:nvSpPr>
        <p:spPr>
          <a:xfrm>
            <a:off x="838200" y="3670927"/>
            <a:ext cx="641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PSF (speckle pattern)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statistically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B7518-F296-7149-AB05-3CAA6526466B}"/>
              </a:ext>
            </a:extLst>
          </p:cNvPr>
          <p:cNvSpPr txBox="1"/>
          <p:nvPr/>
        </p:nvSpPr>
        <p:spPr>
          <a:xfrm>
            <a:off x="1813831" y="4567045"/>
            <a:ext cx="1880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the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all pixels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6B00-6F6A-DA48-859F-50A3D5D62DBB}"/>
              </a:ext>
            </a:extLst>
          </p:cNvPr>
          <p:cNvSpPr txBox="1"/>
          <p:nvPr/>
        </p:nvSpPr>
        <p:spPr>
          <a:xfrm>
            <a:off x="4566993" y="4344872"/>
            <a:ext cx="1880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(Principal Component Analysis)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B2CDD-18CE-E443-8BBF-F231CAF2068B}"/>
              </a:ext>
            </a:extLst>
          </p:cNvPr>
          <p:cNvSpPr txBox="1"/>
          <p:nvPr/>
        </p:nvSpPr>
        <p:spPr>
          <a:xfrm>
            <a:off x="3854421" y="48543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491D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7DF22C-7917-6C47-AF6A-D18E2D0D3ADD}"/>
              </a:ext>
            </a:extLst>
          </p:cNvPr>
          <p:cNvSpPr txBox="1"/>
          <p:nvPr/>
        </p:nvSpPr>
        <p:spPr>
          <a:xfrm>
            <a:off x="2102825" y="5714846"/>
            <a:ext cx="130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(faster)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1F9306-CD53-6143-A1F0-F28CF4409796}"/>
              </a:ext>
            </a:extLst>
          </p:cNvPr>
          <p:cNvSpPr txBox="1"/>
          <p:nvPr/>
        </p:nvSpPr>
        <p:spPr>
          <a:xfrm>
            <a:off x="4499217" y="5883755"/>
            <a:ext cx="201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(more powerful)</a:t>
            </a:r>
          </a:p>
        </p:txBody>
      </p:sp>
      <p:pic>
        <p:nvPicPr>
          <p:cNvPr id="81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AC8A14DA-C94C-F744-9D1E-F3653EA7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735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2C70-2A93-F348-93A5-7D8C481729DD}"/>
              </a:ext>
            </a:extLst>
          </p:cNvPr>
          <p:cNvSpPr/>
          <p:nvPr/>
        </p:nvSpPr>
        <p:spPr>
          <a:xfrm>
            <a:off x="838200" y="3670927"/>
            <a:ext cx="641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PSF (speckle pattern)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statistically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B7518-F296-7149-AB05-3CAA6526466B}"/>
              </a:ext>
            </a:extLst>
          </p:cNvPr>
          <p:cNvSpPr txBox="1"/>
          <p:nvPr/>
        </p:nvSpPr>
        <p:spPr>
          <a:xfrm>
            <a:off x="1813831" y="4567045"/>
            <a:ext cx="1880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the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all pixels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6B00-6F6A-DA48-859F-50A3D5D62DBB}"/>
              </a:ext>
            </a:extLst>
          </p:cNvPr>
          <p:cNvSpPr txBox="1"/>
          <p:nvPr/>
        </p:nvSpPr>
        <p:spPr>
          <a:xfrm>
            <a:off x="4566993" y="4344872"/>
            <a:ext cx="1880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(Principal Component Analysis)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B2CDD-18CE-E443-8BBF-F231CAF2068B}"/>
              </a:ext>
            </a:extLst>
          </p:cNvPr>
          <p:cNvSpPr txBox="1"/>
          <p:nvPr/>
        </p:nvSpPr>
        <p:spPr>
          <a:xfrm>
            <a:off x="3854421" y="48543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491D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54133-673C-184C-8A29-D44E88BBB6C2}"/>
              </a:ext>
            </a:extLst>
          </p:cNvPr>
          <p:cNvSpPr/>
          <p:nvPr/>
        </p:nvSpPr>
        <p:spPr>
          <a:xfrm>
            <a:off x="8437761" y="117916"/>
            <a:ext cx="3593205" cy="6599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E1F32F5-F624-424C-8E4A-3EB7F071FBB8}"/>
              </a:ext>
            </a:extLst>
          </p:cNvPr>
          <p:cNvSpPr txBox="1">
            <a:spLocks/>
          </p:cNvSpPr>
          <p:nvPr/>
        </p:nvSpPr>
        <p:spPr>
          <a:xfrm>
            <a:off x="8704173" y="349093"/>
            <a:ext cx="3619336" cy="409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 methods I tested:</a:t>
            </a:r>
          </a:p>
        </p:txBody>
      </p:sp>
      <p:pic>
        <p:nvPicPr>
          <p:cNvPr id="31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49F7AC37-4966-594C-88D9-72841CA7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195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4194A47-A3BB-F348-83FE-23C733ED6A77}"/>
              </a:ext>
            </a:extLst>
          </p:cNvPr>
          <p:cNvSpPr/>
          <p:nvPr/>
        </p:nvSpPr>
        <p:spPr>
          <a:xfrm>
            <a:off x="2069432" y="2298032"/>
            <a:ext cx="1383631" cy="13728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CB07B2A-E743-164C-91C5-0130CCB69D9B}"/>
              </a:ext>
            </a:extLst>
          </p:cNvPr>
          <p:cNvSpPr/>
          <p:nvPr/>
        </p:nvSpPr>
        <p:spPr>
          <a:xfrm>
            <a:off x="2062173" y="4427865"/>
            <a:ext cx="1383631" cy="13728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2C70-2A93-F348-93A5-7D8C481729DD}"/>
              </a:ext>
            </a:extLst>
          </p:cNvPr>
          <p:cNvSpPr/>
          <p:nvPr/>
        </p:nvSpPr>
        <p:spPr>
          <a:xfrm>
            <a:off x="838200" y="3670927"/>
            <a:ext cx="641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PSF (speckle pattern)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statistically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B7518-F296-7149-AB05-3CAA6526466B}"/>
              </a:ext>
            </a:extLst>
          </p:cNvPr>
          <p:cNvSpPr txBox="1"/>
          <p:nvPr/>
        </p:nvSpPr>
        <p:spPr>
          <a:xfrm>
            <a:off x="1813831" y="4567045"/>
            <a:ext cx="1880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the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all pixels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6B00-6F6A-DA48-859F-50A3D5D62DBB}"/>
              </a:ext>
            </a:extLst>
          </p:cNvPr>
          <p:cNvSpPr txBox="1"/>
          <p:nvPr/>
        </p:nvSpPr>
        <p:spPr>
          <a:xfrm>
            <a:off x="4566993" y="4344872"/>
            <a:ext cx="1880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(Principal Component Analysis)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B2CDD-18CE-E443-8BBF-F231CAF2068B}"/>
              </a:ext>
            </a:extLst>
          </p:cNvPr>
          <p:cNvSpPr txBox="1"/>
          <p:nvPr/>
        </p:nvSpPr>
        <p:spPr>
          <a:xfrm>
            <a:off x="3854421" y="48543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491D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54133-673C-184C-8A29-D44E88BBB6C2}"/>
              </a:ext>
            </a:extLst>
          </p:cNvPr>
          <p:cNvSpPr/>
          <p:nvPr/>
        </p:nvSpPr>
        <p:spPr>
          <a:xfrm>
            <a:off x="8437761" y="117916"/>
            <a:ext cx="3593205" cy="6599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25C952-82C6-DB41-B525-45F871536D12}"/>
              </a:ext>
            </a:extLst>
          </p:cNvPr>
          <p:cNvSpPr/>
          <p:nvPr/>
        </p:nvSpPr>
        <p:spPr>
          <a:xfrm>
            <a:off x="8578071" y="881867"/>
            <a:ext cx="3285202" cy="12626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D14E17-103D-6A47-8964-5E421C439550}"/>
              </a:ext>
            </a:extLst>
          </p:cNvPr>
          <p:cNvSpPr txBox="1"/>
          <p:nvPr/>
        </p:nvSpPr>
        <p:spPr>
          <a:xfrm>
            <a:off x="8578071" y="1485568"/>
            <a:ext cx="32852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Full-frame median subtraction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E1F32F5-F624-424C-8E4A-3EB7F071FBB8}"/>
              </a:ext>
            </a:extLst>
          </p:cNvPr>
          <p:cNvSpPr txBox="1">
            <a:spLocks/>
          </p:cNvSpPr>
          <p:nvPr/>
        </p:nvSpPr>
        <p:spPr>
          <a:xfrm>
            <a:off x="8704173" y="349093"/>
            <a:ext cx="3619336" cy="409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 methods I tested: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8E8747-47E2-AD40-9B85-2C5858B3DC51}"/>
              </a:ext>
            </a:extLst>
          </p:cNvPr>
          <p:cNvSpPr>
            <a:spLocks noChangeAspect="1"/>
          </p:cNvSpPr>
          <p:nvPr/>
        </p:nvSpPr>
        <p:spPr>
          <a:xfrm>
            <a:off x="8996442" y="97327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64DEF2-3DBF-E842-AFCA-1F6C5CE904EF}"/>
              </a:ext>
            </a:extLst>
          </p:cNvPr>
          <p:cNvSpPr>
            <a:spLocks noChangeAspect="1"/>
          </p:cNvSpPr>
          <p:nvPr/>
        </p:nvSpPr>
        <p:spPr>
          <a:xfrm>
            <a:off x="9387438" y="96892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B183191-107A-6D4D-9C87-475EB50E9637}"/>
              </a:ext>
            </a:extLst>
          </p:cNvPr>
          <p:cNvSpPr>
            <a:spLocks noChangeAspect="1"/>
          </p:cNvSpPr>
          <p:nvPr/>
        </p:nvSpPr>
        <p:spPr>
          <a:xfrm>
            <a:off x="9376047" y="136154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DD405F8-1C12-8145-8E57-29794D9CA73D}"/>
              </a:ext>
            </a:extLst>
          </p:cNvPr>
          <p:cNvSpPr>
            <a:spLocks noChangeAspect="1"/>
          </p:cNvSpPr>
          <p:nvPr/>
        </p:nvSpPr>
        <p:spPr>
          <a:xfrm>
            <a:off x="8991662" y="135811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37F443-150D-F743-A9FB-EE0E92379FE4}"/>
              </a:ext>
            </a:extLst>
          </p:cNvPr>
          <p:cNvSpPr/>
          <p:nvPr/>
        </p:nvSpPr>
        <p:spPr>
          <a:xfrm>
            <a:off x="9045506" y="102301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88D1D6-4C1E-234B-A599-82F2A77F0C24}"/>
              </a:ext>
            </a:extLst>
          </p:cNvPr>
          <p:cNvSpPr txBox="1"/>
          <p:nvPr/>
        </p:nvSpPr>
        <p:spPr>
          <a:xfrm>
            <a:off x="9659431" y="1014378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pic>
        <p:nvPicPr>
          <p:cNvPr id="57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5639E2A0-5742-074C-AEEF-E62B75A3C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83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Z4HeQL41NbSF-j8SBUFu3XhwvqVDna1IrGAw_aeu63lr5fL1LmoGNRTVK1kQFgcPPgu_CZswaHGxqjHHduN0QKhwH4NOO-8ECK1jkbrGhYKfGQ6m91HVz3Onr67MavYLcqV2GfKIyzo">
            <a:extLst>
              <a:ext uri="{FF2B5EF4-FFF2-40B4-BE49-F238E27FC236}">
                <a16:creationId xmlns:a16="http://schemas.microsoft.com/office/drawing/2014/main" id="{82217412-B065-BF49-8B51-CAE09F4D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21" y="2914318"/>
            <a:ext cx="73152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9A3E8-6335-C949-9203-93085390B6AF}"/>
              </a:ext>
            </a:extLst>
          </p:cNvPr>
          <p:cNvSpPr txBox="1"/>
          <p:nvPr/>
        </p:nvSpPr>
        <p:spPr>
          <a:xfrm>
            <a:off x="8991265" y="3052550"/>
            <a:ext cx="308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vortex coronagraph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AF536E-F00A-5C4F-84AB-A8630B998173}"/>
              </a:ext>
            </a:extLst>
          </p:cNvPr>
          <p:cNvSpPr/>
          <p:nvPr/>
        </p:nvSpPr>
        <p:spPr>
          <a:xfrm>
            <a:off x="770022" y="2912030"/>
            <a:ext cx="3113788" cy="3113788"/>
          </a:xfrm>
          <a:prstGeom prst="rect">
            <a:avLst/>
          </a:prstGeom>
          <a:solidFill>
            <a:schemeClr val="dk1">
              <a:alpha val="75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33913F-55F8-C74C-90AD-1AE65BDA35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6000"/>
          </a:blip>
          <a:stretch>
            <a:fillRect/>
          </a:stretch>
        </p:blipFill>
        <p:spPr>
          <a:xfrm>
            <a:off x="796423" y="2914319"/>
            <a:ext cx="3100106" cy="3100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B2A69C-34C1-FC42-A727-09F84CC510F9}"/>
              </a:ext>
            </a:extLst>
          </p:cNvPr>
          <p:cNvSpPr txBox="1"/>
          <p:nvPr/>
        </p:nvSpPr>
        <p:spPr>
          <a:xfrm>
            <a:off x="770021" y="4089950"/>
            <a:ext cx="3113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A816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Mid-infrared</a:t>
            </a:r>
            <a:br>
              <a:rPr lang="en-US" sz="2400" b="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L’: 3.4 - 4.1 </a:t>
            </a:r>
            <a:r>
              <a:rPr lang="el-GR" sz="2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μ</a:t>
            </a:r>
            <a:r>
              <a:rPr lang="en-US" sz="2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</a:t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lh6.googleusercontent.com/i1iQArH7NKAkmB1hSXxayg66DYdcsWffhgNRANqy2RWwnM_11My9Id2JmVwtTwNU8yDtcY3fagdCzRe5SgPxgLAPv7hn6W64YbgTIA66QnNVuFHLnzGJopbAWovdjEi7jp4WQhT8BME">
            <a:extLst>
              <a:ext uri="{FF2B5EF4-FFF2-40B4-BE49-F238E27FC236}">
                <a16:creationId xmlns:a16="http://schemas.microsoft.com/office/drawing/2014/main" id="{E919CF80-0A50-3140-ACD6-880B932F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84" y="0"/>
            <a:ext cx="3216442" cy="32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50D6A5-C1B7-CD4E-AA87-9F85BF4F5D13}"/>
              </a:ext>
            </a:extLst>
          </p:cNvPr>
          <p:cNvCxnSpPr>
            <a:cxnSpLocks/>
          </p:cNvCxnSpPr>
          <p:nvPr/>
        </p:nvCxnSpPr>
        <p:spPr>
          <a:xfrm>
            <a:off x="6734847" y="2449163"/>
            <a:ext cx="484602" cy="972719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https://lh5.googleusercontent.com/X4Zuj562uUvkdnifnaFXYNGAkoytCIfSVlol5Nzux2-Bb62k9QqCoY5QXxZ7bvCCi-7iiR_0EQcvXs4fj6llCSkcfC1E2AIrOxq2wO6pokKEfazVFs1Ow1-f0OAi6lLgyLTxfIwN4BU">
            <a:extLst>
              <a:ext uri="{FF2B5EF4-FFF2-40B4-BE49-F238E27FC236}">
                <a16:creationId xmlns:a16="http://schemas.microsoft.com/office/drawing/2014/main" id="{A471A21C-6AF4-6748-9ABC-8D11001E0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/>
          <a:stretch/>
        </p:blipFill>
        <p:spPr bwMode="auto">
          <a:xfrm>
            <a:off x="8980364" y="988113"/>
            <a:ext cx="1994439" cy="1177857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27FA63-E045-594F-91D5-16BEA90C86FA}"/>
              </a:ext>
            </a:extLst>
          </p:cNvPr>
          <p:cNvCxnSpPr>
            <a:cxnSpLocks/>
          </p:cNvCxnSpPr>
          <p:nvPr/>
        </p:nvCxnSpPr>
        <p:spPr>
          <a:xfrm flipH="1">
            <a:off x="7475168" y="966536"/>
            <a:ext cx="1494207" cy="579471"/>
          </a:xfrm>
          <a:prstGeom prst="line">
            <a:avLst/>
          </a:prstGeom>
          <a:ln w="19050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2C2C9-10E0-914C-ADDF-9F3164B15F23}"/>
              </a:ext>
            </a:extLst>
          </p:cNvPr>
          <p:cNvCxnSpPr>
            <a:cxnSpLocks/>
          </p:cNvCxnSpPr>
          <p:nvPr/>
        </p:nvCxnSpPr>
        <p:spPr>
          <a:xfrm flipH="1" flipV="1">
            <a:off x="7456905" y="1546007"/>
            <a:ext cx="1490246" cy="619964"/>
          </a:xfrm>
          <a:prstGeom prst="line">
            <a:avLst/>
          </a:prstGeom>
          <a:ln w="19050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FCA4D4-0FA0-AB4D-8887-4CA3C21720E6}"/>
              </a:ext>
            </a:extLst>
          </p:cNvPr>
          <p:cNvCxnSpPr>
            <a:cxnSpLocks/>
          </p:cNvCxnSpPr>
          <p:nvPr/>
        </p:nvCxnSpPr>
        <p:spPr>
          <a:xfrm flipH="1" flipV="1">
            <a:off x="7475169" y="1546007"/>
            <a:ext cx="1494206" cy="264700"/>
          </a:xfrm>
          <a:prstGeom prst="line">
            <a:avLst/>
          </a:prstGeom>
          <a:ln w="19050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13E8B6-9F7E-DE42-947A-7FE964BE619F}"/>
              </a:ext>
            </a:extLst>
          </p:cNvPr>
          <p:cNvCxnSpPr>
            <a:cxnSpLocks/>
          </p:cNvCxnSpPr>
          <p:nvPr/>
        </p:nvCxnSpPr>
        <p:spPr>
          <a:xfrm flipH="1">
            <a:off x="7475169" y="1311351"/>
            <a:ext cx="1471982" cy="234656"/>
          </a:xfrm>
          <a:prstGeom prst="line">
            <a:avLst/>
          </a:prstGeom>
          <a:ln w="19050" cap="flat" cmpd="sng" algn="ctr">
            <a:solidFill>
              <a:schemeClr val="bg1">
                <a:lumMod val="9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543E64AD-7374-9C47-BDE8-795ED093B0EE}"/>
              </a:ext>
            </a:extLst>
          </p:cNvPr>
          <p:cNvSpPr/>
          <p:nvPr/>
        </p:nvSpPr>
        <p:spPr>
          <a:xfrm>
            <a:off x="9826355" y="328720"/>
            <a:ext cx="302456" cy="302456"/>
          </a:xfrm>
          <a:prstGeom prst="star5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FF8A6E-BBBA-734F-90CF-4E9F1A5DBAF0}"/>
              </a:ext>
            </a:extLst>
          </p:cNvPr>
          <p:cNvCxnSpPr/>
          <p:nvPr/>
        </p:nvCxnSpPr>
        <p:spPr>
          <a:xfrm>
            <a:off x="9974776" y="682740"/>
            <a:ext cx="0" cy="949569"/>
          </a:xfrm>
          <a:prstGeom prst="straightConnector1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1703E5D-7064-5D48-822B-9A1806F550D0}"/>
              </a:ext>
            </a:extLst>
          </p:cNvPr>
          <p:cNvSpPr/>
          <p:nvPr/>
        </p:nvSpPr>
        <p:spPr>
          <a:xfrm>
            <a:off x="9433169" y="450623"/>
            <a:ext cx="126609" cy="12660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A05B6F-579A-CF44-867C-43802DE728EE}"/>
              </a:ext>
            </a:extLst>
          </p:cNvPr>
          <p:cNvCxnSpPr/>
          <p:nvPr/>
        </p:nvCxnSpPr>
        <p:spPr>
          <a:xfrm>
            <a:off x="9494361" y="631176"/>
            <a:ext cx="0" cy="985993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7E2092-AB8B-5349-B082-AD2B9779CFBA}"/>
              </a:ext>
            </a:extLst>
          </p:cNvPr>
          <p:cNvCxnSpPr>
            <a:cxnSpLocks/>
          </p:cNvCxnSpPr>
          <p:nvPr/>
        </p:nvCxnSpPr>
        <p:spPr>
          <a:xfrm>
            <a:off x="9497396" y="2165970"/>
            <a:ext cx="0" cy="566386"/>
          </a:xfrm>
          <a:prstGeom prst="straightConnector1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B658FE8-3A7F-1B45-BDBD-43EFA3C12FDE}"/>
              </a:ext>
            </a:extLst>
          </p:cNvPr>
          <p:cNvSpPr/>
          <p:nvPr/>
        </p:nvSpPr>
        <p:spPr>
          <a:xfrm>
            <a:off x="9359465" y="484151"/>
            <a:ext cx="276185" cy="64127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CD0F809-1754-8C4E-A791-521425F9A70F}"/>
              </a:ext>
            </a:extLst>
          </p:cNvPr>
          <p:cNvSpPr/>
          <p:nvPr/>
        </p:nvSpPr>
        <p:spPr>
          <a:xfrm>
            <a:off x="2069432" y="2298032"/>
            <a:ext cx="1383631" cy="13728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5ECC7D-5D90-A64A-800F-6A9BB9162644}"/>
              </a:ext>
            </a:extLst>
          </p:cNvPr>
          <p:cNvSpPr/>
          <p:nvPr/>
        </p:nvSpPr>
        <p:spPr>
          <a:xfrm>
            <a:off x="4848483" y="4335567"/>
            <a:ext cx="1383631" cy="1693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2C70-2A93-F348-93A5-7D8C481729DD}"/>
              </a:ext>
            </a:extLst>
          </p:cNvPr>
          <p:cNvSpPr/>
          <p:nvPr/>
        </p:nvSpPr>
        <p:spPr>
          <a:xfrm>
            <a:off x="838200" y="3670927"/>
            <a:ext cx="641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PSF (speckle pattern)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statistically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B7518-F296-7149-AB05-3CAA6526466B}"/>
              </a:ext>
            </a:extLst>
          </p:cNvPr>
          <p:cNvSpPr txBox="1"/>
          <p:nvPr/>
        </p:nvSpPr>
        <p:spPr>
          <a:xfrm>
            <a:off x="1813831" y="4567045"/>
            <a:ext cx="1880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the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all pixels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6B00-6F6A-DA48-859F-50A3D5D62DBB}"/>
              </a:ext>
            </a:extLst>
          </p:cNvPr>
          <p:cNvSpPr txBox="1"/>
          <p:nvPr/>
        </p:nvSpPr>
        <p:spPr>
          <a:xfrm>
            <a:off x="4566993" y="4344872"/>
            <a:ext cx="1880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(Principal Component Analysis)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B2CDD-18CE-E443-8BBF-F231CAF2068B}"/>
              </a:ext>
            </a:extLst>
          </p:cNvPr>
          <p:cNvSpPr txBox="1"/>
          <p:nvPr/>
        </p:nvSpPr>
        <p:spPr>
          <a:xfrm>
            <a:off x="3854421" y="48543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491D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54133-673C-184C-8A29-D44E88BBB6C2}"/>
              </a:ext>
            </a:extLst>
          </p:cNvPr>
          <p:cNvSpPr/>
          <p:nvPr/>
        </p:nvSpPr>
        <p:spPr>
          <a:xfrm>
            <a:off x="8437761" y="117916"/>
            <a:ext cx="3593205" cy="6599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A95FE24-24E6-9043-B3C6-EEFD6D3F317A}"/>
              </a:ext>
            </a:extLst>
          </p:cNvPr>
          <p:cNvSpPr/>
          <p:nvPr/>
        </p:nvSpPr>
        <p:spPr>
          <a:xfrm>
            <a:off x="8578071" y="2341566"/>
            <a:ext cx="3285202" cy="12626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D14E17-103D-6A47-8964-5E421C439550}"/>
              </a:ext>
            </a:extLst>
          </p:cNvPr>
          <p:cNvSpPr txBox="1"/>
          <p:nvPr/>
        </p:nvSpPr>
        <p:spPr>
          <a:xfrm>
            <a:off x="8578071" y="1485568"/>
            <a:ext cx="328520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Full-frame median subtraction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Full-frame PCA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E1F32F5-F624-424C-8E4A-3EB7F071FBB8}"/>
              </a:ext>
            </a:extLst>
          </p:cNvPr>
          <p:cNvSpPr txBox="1">
            <a:spLocks/>
          </p:cNvSpPr>
          <p:nvPr/>
        </p:nvSpPr>
        <p:spPr>
          <a:xfrm>
            <a:off x="8704173" y="349093"/>
            <a:ext cx="3619336" cy="409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 methods I tested: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8E8747-47E2-AD40-9B85-2C5858B3DC51}"/>
              </a:ext>
            </a:extLst>
          </p:cNvPr>
          <p:cNvSpPr>
            <a:spLocks noChangeAspect="1"/>
          </p:cNvSpPr>
          <p:nvPr/>
        </p:nvSpPr>
        <p:spPr>
          <a:xfrm>
            <a:off x="8996442" y="97327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64DEF2-3DBF-E842-AFCA-1F6C5CE904EF}"/>
              </a:ext>
            </a:extLst>
          </p:cNvPr>
          <p:cNvSpPr>
            <a:spLocks noChangeAspect="1"/>
          </p:cNvSpPr>
          <p:nvPr/>
        </p:nvSpPr>
        <p:spPr>
          <a:xfrm>
            <a:off x="9387438" y="96892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B183191-107A-6D4D-9C87-475EB50E9637}"/>
              </a:ext>
            </a:extLst>
          </p:cNvPr>
          <p:cNvSpPr>
            <a:spLocks noChangeAspect="1"/>
          </p:cNvSpPr>
          <p:nvPr/>
        </p:nvSpPr>
        <p:spPr>
          <a:xfrm>
            <a:off x="9376047" y="136154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DD405F8-1C12-8145-8E57-29794D9CA73D}"/>
              </a:ext>
            </a:extLst>
          </p:cNvPr>
          <p:cNvSpPr>
            <a:spLocks noChangeAspect="1"/>
          </p:cNvSpPr>
          <p:nvPr/>
        </p:nvSpPr>
        <p:spPr>
          <a:xfrm>
            <a:off x="8991662" y="135811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37F443-150D-F743-A9FB-EE0E92379FE4}"/>
              </a:ext>
            </a:extLst>
          </p:cNvPr>
          <p:cNvSpPr/>
          <p:nvPr/>
        </p:nvSpPr>
        <p:spPr>
          <a:xfrm>
            <a:off x="9045506" y="102301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4D15F5-5D82-BF4C-BD03-D8DC8DAD0E4E}"/>
              </a:ext>
            </a:extLst>
          </p:cNvPr>
          <p:cNvSpPr>
            <a:spLocks noChangeAspect="1"/>
          </p:cNvSpPr>
          <p:nvPr/>
        </p:nvSpPr>
        <p:spPr>
          <a:xfrm>
            <a:off x="8996442" y="253956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5A859-4055-FB44-9151-13D3C08F4807}"/>
              </a:ext>
            </a:extLst>
          </p:cNvPr>
          <p:cNvSpPr>
            <a:spLocks noChangeAspect="1"/>
          </p:cNvSpPr>
          <p:nvPr/>
        </p:nvSpPr>
        <p:spPr>
          <a:xfrm>
            <a:off x="9387438" y="253521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8D2618-BCF3-894B-A818-CE2238FE5CD9}"/>
              </a:ext>
            </a:extLst>
          </p:cNvPr>
          <p:cNvSpPr>
            <a:spLocks noChangeAspect="1"/>
          </p:cNvSpPr>
          <p:nvPr/>
        </p:nvSpPr>
        <p:spPr>
          <a:xfrm>
            <a:off x="9376047" y="292783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135B4D-D291-3845-A614-A6A9D5113DF1}"/>
              </a:ext>
            </a:extLst>
          </p:cNvPr>
          <p:cNvSpPr>
            <a:spLocks noChangeAspect="1"/>
          </p:cNvSpPr>
          <p:nvPr/>
        </p:nvSpPr>
        <p:spPr>
          <a:xfrm>
            <a:off x="8991662" y="292440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57AD47A-E272-0E40-BFA6-FDDCE106EB76}"/>
              </a:ext>
            </a:extLst>
          </p:cNvPr>
          <p:cNvSpPr/>
          <p:nvPr/>
        </p:nvSpPr>
        <p:spPr>
          <a:xfrm>
            <a:off x="9045506" y="258930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88D1D6-4C1E-234B-A599-82F2A77F0C24}"/>
              </a:ext>
            </a:extLst>
          </p:cNvPr>
          <p:cNvSpPr txBox="1"/>
          <p:nvPr/>
        </p:nvSpPr>
        <p:spPr>
          <a:xfrm>
            <a:off x="9659431" y="1014378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D4777B-8A97-3F48-9FC5-50A21B2B730B}"/>
              </a:ext>
            </a:extLst>
          </p:cNvPr>
          <p:cNvSpPr txBox="1"/>
          <p:nvPr/>
        </p:nvSpPr>
        <p:spPr>
          <a:xfrm>
            <a:off x="9671082" y="2558523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25C952-82C6-DB41-B525-45F871536D12}"/>
              </a:ext>
            </a:extLst>
          </p:cNvPr>
          <p:cNvSpPr/>
          <p:nvPr/>
        </p:nvSpPr>
        <p:spPr>
          <a:xfrm>
            <a:off x="8578071" y="881867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F126EB20-92D5-3141-A2CB-C2F9C8825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380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6366492-B511-F841-B658-627FBCF309F1}"/>
              </a:ext>
            </a:extLst>
          </p:cNvPr>
          <p:cNvSpPr/>
          <p:nvPr/>
        </p:nvSpPr>
        <p:spPr>
          <a:xfrm>
            <a:off x="4824397" y="2298033"/>
            <a:ext cx="1383631" cy="13061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3BD751-EDAD-E04A-81B2-E625A3E4BC25}"/>
              </a:ext>
            </a:extLst>
          </p:cNvPr>
          <p:cNvSpPr/>
          <p:nvPr/>
        </p:nvSpPr>
        <p:spPr>
          <a:xfrm>
            <a:off x="2069432" y="4484990"/>
            <a:ext cx="1383631" cy="13728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2C70-2A93-F348-93A5-7D8C481729DD}"/>
              </a:ext>
            </a:extLst>
          </p:cNvPr>
          <p:cNvSpPr/>
          <p:nvPr/>
        </p:nvSpPr>
        <p:spPr>
          <a:xfrm>
            <a:off x="838200" y="3670927"/>
            <a:ext cx="641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PSF (speckle pattern)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statistically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B7518-F296-7149-AB05-3CAA6526466B}"/>
              </a:ext>
            </a:extLst>
          </p:cNvPr>
          <p:cNvSpPr txBox="1"/>
          <p:nvPr/>
        </p:nvSpPr>
        <p:spPr>
          <a:xfrm>
            <a:off x="1813831" y="4567045"/>
            <a:ext cx="1880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the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all pixels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6B00-6F6A-DA48-859F-50A3D5D62DBB}"/>
              </a:ext>
            </a:extLst>
          </p:cNvPr>
          <p:cNvSpPr txBox="1"/>
          <p:nvPr/>
        </p:nvSpPr>
        <p:spPr>
          <a:xfrm>
            <a:off x="4566993" y="4344872"/>
            <a:ext cx="1880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(Principal Component Analysis)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B2CDD-18CE-E443-8BBF-F231CAF2068B}"/>
              </a:ext>
            </a:extLst>
          </p:cNvPr>
          <p:cNvSpPr txBox="1"/>
          <p:nvPr/>
        </p:nvSpPr>
        <p:spPr>
          <a:xfrm>
            <a:off x="3854421" y="48543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491D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54133-673C-184C-8A29-D44E88BBB6C2}"/>
              </a:ext>
            </a:extLst>
          </p:cNvPr>
          <p:cNvSpPr/>
          <p:nvPr/>
        </p:nvSpPr>
        <p:spPr>
          <a:xfrm>
            <a:off x="8437761" y="117916"/>
            <a:ext cx="3593205" cy="6599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35CC001-080D-2641-9ADE-5399F1AC9D2D}"/>
              </a:ext>
            </a:extLst>
          </p:cNvPr>
          <p:cNvSpPr/>
          <p:nvPr/>
        </p:nvSpPr>
        <p:spPr>
          <a:xfrm>
            <a:off x="8578071" y="3805097"/>
            <a:ext cx="3285202" cy="12626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D14E17-103D-6A47-8964-5E421C439550}"/>
              </a:ext>
            </a:extLst>
          </p:cNvPr>
          <p:cNvSpPr txBox="1"/>
          <p:nvPr/>
        </p:nvSpPr>
        <p:spPr>
          <a:xfrm>
            <a:off x="8578071" y="1485568"/>
            <a:ext cx="3285202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Full-frame median subtraction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Full-frame PCA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Annular median subtraction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E1F32F5-F624-424C-8E4A-3EB7F071FBB8}"/>
              </a:ext>
            </a:extLst>
          </p:cNvPr>
          <p:cNvSpPr txBox="1">
            <a:spLocks/>
          </p:cNvSpPr>
          <p:nvPr/>
        </p:nvSpPr>
        <p:spPr>
          <a:xfrm>
            <a:off x="8704173" y="349093"/>
            <a:ext cx="3619336" cy="409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 methods I tested: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8E8747-47E2-AD40-9B85-2C5858B3DC51}"/>
              </a:ext>
            </a:extLst>
          </p:cNvPr>
          <p:cNvSpPr>
            <a:spLocks noChangeAspect="1"/>
          </p:cNvSpPr>
          <p:nvPr/>
        </p:nvSpPr>
        <p:spPr>
          <a:xfrm>
            <a:off x="8996442" y="97327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64DEF2-3DBF-E842-AFCA-1F6C5CE904EF}"/>
              </a:ext>
            </a:extLst>
          </p:cNvPr>
          <p:cNvSpPr>
            <a:spLocks noChangeAspect="1"/>
          </p:cNvSpPr>
          <p:nvPr/>
        </p:nvSpPr>
        <p:spPr>
          <a:xfrm>
            <a:off x="9387438" y="96892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B183191-107A-6D4D-9C87-475EB50E9637}"/>
              </a:ext>
            </a:extLst>
          </p:cNvPr>
          <p:cNvSpPr>
            <a:spLocks noChangeAspect="1"/>
          </p:cNvSpPr>
          <p:nvPr/>
        </p:nvSpPr>
        <p:spPr>
          <a:xfrm>
            <a:off x="9376047" y="136154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DD405F8-1C12-8145-8E57-29794D9CA73D}"/>
              </a:ext>
            </a:extLst>
          </p:cNvPr>
          <p:cNvSpPr>
            <a:spLocks noChangeAspect="1"/>
          </p:cNvSpPr>
          <p:nvPr/>
        </p:nvSpPr>
        <p:spPr>
          <a:xfrm>
            <a:off x="8991662" y="135811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37F443-150D-F743-A9FB-EE0E92379FE4}"/>
              </a:ext>
            </a:extLst>
          </p:cNvPr>
          <p:cNvSpPr/>
          <p:nvPr/>
        </p:nvSpPr>
        <p:spPr>
          <a:xfrm>
            <a:off x="9045506" y="102301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4D15F5-5D82-BF4C-BD03-D8DC8DAD0E4E}"/>
              </a:ext>
            </a:extLst>
          </p:cNvPr>
          <p:cNvSpPr>
            <a:spLocks noChangeAspect="1"/>
          </p:cNvSpPr>
          <p:nvPr/>
        </p:nvSpPr>
        <p:spPr>
          <a:xfrm>
            <a:off x="8996442" y="253956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5A859-4055-FB44-9151-13D3C08F4807}"/>
              </a:ext>
            </a:extLst>
          </p:cNvPr>
          <p:cNvSpPr>
            <a:spLocks noChangeAspect="1"/>
          </p:cNvSpPr>
          <p:nvPr/>
        </p:nvSpPr>
        <p:spPr>
          <a:xfrm>
            <a:off x="9387438" y="253521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8D2618-BCF3-894B-A818-CE2238FE5CD9}"/>
              </a:ext>
            </a:extLst>
          </p:cNvPr>
          <p:cNvSpPr>
            <a:spLocks noChangeAspect="1"/>
          </p:cNvSpPr>
          <p:nvPr/>
        </p:nvSpPr>
        <p:spPr>
          <a:xfrm>
            <a:off x="9376047" y="292783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135B4D-D291-3845-A614-A6A9D5113DF1}"/>
              </a:ext>
            </a:extLst>
          </p:cNvPr>
          <p:cNvSpPr>
            <a:spLocks noChangeAspect="1"/>
          </p:cNvSpPr>
          <p:nvPr/>
        </p:nvSpPr>
        <p:spPr>
          <a:xfrm>
            <a:off x="8991662" y="292440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57AD47A-E272-0E40-BFA6-FDDCE106EB76}"/>
              </a:ext>
            </a:extLst>
          </p:cNvPr>
          <p:cNvSpPr/>
          <p:nvPr/>
        </p:nvSpPr>
        <p:spPr>
          <a:xfrm>
            <a:off x="9045506" y="258930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FFB4F4-71FD-1940-9B20-02CF3C2F6735}"/>
              </a:ext>
            </a:extLst>
          </p:cNvPr>
          <p:cNvSpPr/>
          <p:nvPr/>
        </p:nvSpPr>
        <p:spPr>
          <a:xfrm>
            <a:off x="8990625" y="3994055"/>
            <a:ext cx="433953" cy="43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5B586D1-06C4-2D4E-880E-595A01932569}"/>
              </a:ext>
            </a:extLst>
          </p:cNvPr>
          <p:cNvSpPr/>
          <p:nvPr/>
        </p:nvSpPr>
        <p:spPr>
          <a:xfrm>
            <a:off x="8990625" y="3995150"/>
            <a:ext cx="433953" cy="433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4DC46F8-C410-1D4A-8556-E09BF5DDF496}"/>
              </a:ext>
            </a:extLst>
          </p:cNvPr>
          <p:cNvSpPr/>
          <p:nvPr/>
        </p:nvSpPr>
        <p:spPr>
          <a:xfrm>
            <a:off x="9112578" y="4117103"/>
            <a:ext cx="190046" cy="1900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88D1D6-4C1E-234B-A599-82F2A77F0C24}"/>
              </a:ext>
            </a:extLst>
          </p:cNvPr>
          <p:cNvSpPr txBox="1"/>
          <p:nvPr/>
        </p:nvSpPr>
        <p:spPr>
          <a:xfrm>
            <a:off x="9659431" y="1014378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D4777B-8A97-3F48-9FC5-50A21B2B730B}"/>
              </a:ext>
            </a:extLst>
          </p:cNvPr>
          <p:cNvSpPr txBox="1"/>
          <p:nvPr/>
        </p:nvSpPr>
        <p:spPr>
          <a:xfrm>
            <a:off x="9671082" y="2558523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630389D-A191-6B4B-AD96-407CD9252A08}"/>
              </a:ext>
            </a:extLst>
          </p:cNvPr>
          <p:cNvSpPr txBox="1"/>
          <p:nvPr/>
        </p:nvSpPr>
        <p:spPr>
          <a:xfrm>
            <a:off x="9546531" y="3988880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25C952-82C6-DB41-B525-45F871536D12}"/>
              </a:ext>
            </a:extLst>
          </p:cNvPr>
          <p:cNvSpPr/>
          <p:nvPr/>
        </p:nvSpPr>
        <p:spPr>
          <a:xfrm>
            <a:off x="8578071" y="881867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A95FE24-24E6-9043-B3C6-EEFD6D3F317A}"/>
              </a:ext>
            </a:extLst>
          </p:cNvPr>
          <p:cNvSpPr/>
          <p:nvPr/>
        </p:nvSpPr>
        <p:spPr>
          <a:xfrm>
            <a:off x="8578071" y="2341566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13CED5BB-D0E7-9D4C-9782-362FF1BF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883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4999378-E4B5-2840-822B-958C9483EDE2}"/>
              </a:ext>
            </a:extLst>
          </p:cNvPr>
          <p:cNvSpPr/>
          <p:nvPr/>
        </p:nvSpPr>
        <p:spPr>
          <a:xfrm>
            <a:off x="4824397" y="2298033"/>
            <a:ext cx="1383631" cy="13061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EA07F99-B233-1443-943A-8A7C4F34D15F}"/>
              </a:ext>
            </a:extLst>
          </p:cNvPr>
          <p:cNvSpPr/>
          <p:nvPr/>
        </p:nvSpPr>
        <p:spPr>
          <a:xfrm>
            <a:off x="4848483" y="4278097"/>
            <a:ext cx="1383631" cy="17507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2C70-2A93-F348-93A5-7D8C481729DD}"/>
              </a:ext>
            </a:extLst>
          </p:cNvPr>
          <p:cNvSpPr/>
          <p:nvPr/>
        </p:nvSpPr>
        <p:spPr>
          <a:xfrm>
            <a:off x="838200" y="3670927"/>
            <a:ext cx="641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PSF (speckle pattern)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statistically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B7518-F296-7149-AB05-3CAA6526466B}"/>
              </a:ext>
            </a:extLst>
          </p:cNvPr>
          <p:cNvSpPr txBox="1"/>
          <p:nvPr/>
        </p:nvSpPr>
        <p:spPr>
          <a:xfrm>
            <a:off x="1813831" y="4567045"/>
            <a:ext cx="1880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the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all pixels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6B00-6F6A-DA48-859F-50A3D5D62DBB}"/>
              </a:ext>
            </a:extLst>
          </p:cNvPr>
          <p:cNvSpPr txBox="1"/>
          <p:nvPr/>
        </p:nvSpPr>
        <p:spPr>
          <a:xfrm>
            <a:off x="4566993" y="4344872"/>
            <a:ext cx="1880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(Principal Component Analysis)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B2CDD-18CE-E443-8BBF-F231CAF2068B}"/>
              </a:ext>
            </a:extLst>
          </p:cNvPr>
          <p:cNvSpPr txBox="1"/>
          <p:nvPr/>
        </p:nvSpPr>
        <p:spPr>
          <a:xfrm>
            <a:off x="3854421" y="48543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491D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54133-673C-184C-8A29-D44E88BBB6C2}"/>
              </a:ext>
            </a:extLst>
          </p:cNvPr>
          <p:cNvSpPr/>
          <p:nvPr/>
        </p:nvSpPr>
        <p:spPr>
          <a:xfrm>
            <a:off x="8437761" y="117916"/>
            <a:ext cx="3593205" cy="6599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6066286-3864-9E47-98B6-8BD1F278C403}"/>
              </a:ext>
            </a:extLst>
          </p:cNvPr>
          <p:cNvSpPr/>
          <p:nvPr/>
        </p:nvSpPr>
        <p:spPr>
          <a:xfrm>
            <a:off x="8578071" y="5261130"/>
            <a:ext cx="3285202" cy="12626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D14E17-103D-6A47-8964-5E421C439550}"/>
              </a:ext>
            </a:extLst>
          </p:cNvPr>
          <p:cNvSpPr txBox="1"/>
          <p:nvPr/>
        </p:nvSpPr>
        <p:spPr>
          <a:xfrm>
            <a:off x="8578071" y="1485568"/>
            <a:ext cx="3285202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Full-frame median subtraction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Full-frame PCA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Annular median subtraction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Annular PCA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E1F32F5-F624-424C-8E4A-3EB7F071FBB8}"/>
              </a:ext>
            </a:extLst>
          </p:cNvPr>
          <p:cNvSpPr txBox="1">
            <a:spLocks/>
          </p:cNvSpPr>
          <p:nvPr/>
        </p:nvSpPr>
        <p:spPr>
          <a:xfrm>
            <a:off x="8704173" y="349093"/>
            <a:ext cx="3619336" cy="409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 methods I tested: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8E8747-47E2-AD40-9B85-2C5858B3DC51}"/>
              </a:ext>
            </a:extLst>
          </p:cNvPr>
          <p:cNvSpPr>
            <a:spLocks noChangeAspect="1"/>
          </p:cNvSpPr>
          <p:nvPr/>
        </p:nvSpPr>
        <p:spPr>
          <a:xfrm>
            <a:off x="8996442" y="97327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64DEF2-3DBF-E842-AFCA-1F6C5CE904EF}"/>
              </a:ext>
            </a:extLst>
          </p:cNvPr>
          <p:cNvSpPr>
            <a:spLocks noChangeAspect="1"/>
          </p:cNvSpPr>
          <p:nvPr/>
        </p:nvSpPr>
        <p:spPr>
          <a:xfrm>
            <a:off x="9387438" y="96892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B183191-107A-6D4D-9C87-475EB50E9637}"/>
              </a:ext>
            </a:extLst>
          </p:cNvPr>
          <p:cNvSpPr>
            <a:spLocks noChangeAspect="1"/>
          </p:cNvSpPr>
          <p:nvPr/>
        </p:nvSpPr>
        <p:spPr>
          <a:xfrm>
            <a:off x="9376047" y="136154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DD405F8-1C12-8145-8E57-29794D9CA73D}"/>
              </a:ext>
            </a:extLst>
          </p:cNvPr>
          <p:cNvSpPr>
            <a:spLocks noChangeAspect="1"/>
          </p:cNvSpPr>
          <p:nvPr/>
        </p:nvSpPr>
        <p:spPr>
          <a:xfrm>
            <a:off x="8991662" y="135811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37F443-150D-F743-A9FB-EE0E92379FE4}"/>
              </a:ext>
            </a:extLst>
          </p:cNvPr>
          <p:cNvSpPr/>
          <p:nvPr/>
        </p:nvSpPr>
        <p:spPr>
          <a:xfrm>
            <a:off x="9045506" y="102301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4D15F5-5D82-BF4C-BD03-D8DC8DAD0E4E}"/>
              </a:ext>
            </a:extLst>
          </p:cNvPr>
          <p:cNvSpPr>
            <a:spLocks noChangeAspect="1"/>
          </p:cNvSpPr>
          <p:nvPr/>
        </p:nvSpPr>
        <p:spPr>
          <a:xfrm>
            <a:off x="8996442" y="253956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5A859-4055-FB44-9151-13D3C08F4807}"/>
              </a:ext>
            </a:extLst>
          </p:cNvPr>
          <p:cNvSpPr>
            <a:spLocks noChangeAspect="1"/>
          </p:cNvSpPr>
          <p:nvPr/>
        </p:nvSpPr>
        <p:spPr>
          <a:xfrm>
            <a:off x="9387438" y="253521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8D2618-BCF3-894B-A818-CE2238FE5CD9}"/>
              </a:ext>
            </a:extLst>
          </p:cNvPr>
          <p:cNvSpPr>
            <a:spLocks noChangeAspect="1"/>
          </p:cNvSpPr>
          <p:nvPr/>
        </p:nvSpPr>
        <p:spPr>
          <a:xfrm>
            <a:off x="9376047" y="292783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135B4D-D291-3845-A614-A6A9D5113DF1}"/>
              </a:ext>
            </a:extLst>
          </p:cNvPr>
          <p:cNvSpPr>
            <a:spLocks noChangeAspect="1"/>
          </p:cNvSpPr>
          <p:nvPr/>
        </p:nvSpPr>
        <p:spPr>
          <a:xfrm>
            <a:off x="8991662" y="292440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57AD47A-E272-0E40-BFA6-FDDCE106EB76}"/>
              </a:ext>
            </a:extLst>
          </p:cNvPr>
          <p:cNvSpPr/>
          <p:nvPr/>
        </p:nvSpPr>
        <p:spPr>
          <a:xfrm>
            <a:off x="9045506" y="258930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FFB4F4-71FD-1940-9B20-02CF3C2F6735}"/>
              </a:ext>
            </a:extLst>
          </p:cNvPr>
          <p:cNvSpPr/>
          <p:nvPr/>
        </p:nvSpPr>
        <p:spPr>
          <a:xfrm>
            <a:off x="8990625" y="3994055"/>
            <a:ext cx="433953" cy="43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5B586D1-06C4-2D4E-880E-595A01932569}"/>
              </a:ext>
            </a:extLst>
          </p:cNvPr>
          <p:cNvSpPr/>
          <p:nvPr/>
        </p:nvSpPr>
        <p:spPr>
          <a:xfrm>
            <a:off x="8990625" y="3995150"/>
            <a:ext cx="433953" cy="433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4DC46F8-C410-1D4A-8556-E09BF5DDF496}"/>
              </a:ext>
            </a:extLst>
          </p:cNvPr>
          <p:cNvSpPr/>
          <p:nvPr/>
        </p:nvSpPr>
        <p:spPr>
          <a:xfrm>
            <a:off x="9112578" y="4117103"/>
            <a:ext cx="190046" cy="1900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8E898B2-A784-DA4B-845F-355896247523}"/>
              </a:ext>
            </a:extLst>
          </p:cNvPr>
          <p:cNvSpPr/>
          <p:nvPr/>
        </p:nvSpPr>
        <p:spPr>
          <a:xfrm>
            <a:off x="8981819" y="5391745"/>
            <a:ext cx="433953" cy="43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2EF7651-0FBC-BF44-8176-EAF583C21B04}"/>
              </a:ext>
            </a:extLst>
          </p:cNvPr>
          <p:cNvSpPr/>
          <p:nvPr/>
        </p:nvSpPr>
        <p:spPr>
          <a:xfrm>
            <a:off x="8981819" y="5392840"/>
            <a:ext cx="433953" cy="433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8261CE8-5E50-414D-B1C0-93AC250B0448}"/>
              </a:ext>
            </a:extLst>
          </p:cNvPr>
          <p:cNvSpPr/>
          <p:nvPr/>
        </p:nvSpPr>
        <p:spPr>
          <a:xfrm>
            <a:off x="9103772" y="5514793"/>
            <a:ext cx="190046" cy="1900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88D1D6-4C1E-234B-A599-82F2A77F0C24}"/>
              </a:ext>
            </a:extLst>
          </p:cNvPr>
          <p:cNvSpPr txBox="1"/>
          <p:nvPr/>
        </p:nvSpPr>
        <p:spPr>
          <a:xfrm>
            <a:off x="9659431" y="1014378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D4777B-8A97-3F48-9FC5-50A21B2B730B}"/>
              </a:ext>
            </a:extLst>
          </p:cNvPr>
          <p:cNvSpPr txBox="1"/>
          <p:nvPr/>
        </p:nvSpPr>
        <p:spPr>
          <a:xfrm>
            <a:off x="9671082" y="2558523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630389D-A191-6B4B-AD96-407CD9252A08}"/>
              </a:ext>
            </a:extLst>
          </p:cNvPr>
          <p:cNvSpPr txBox="1"/>
          <p:nvPr/>
        </p:nvSpPr>
        <p:spPr>
          <a:xfrm>
            <a:off x="9546531" y="3988880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B234A4-4E04-A145-99F7-D6FE23A3FA83}"/>
              </a:ext>
            </a:extLst>
          </p:cNvPr>
          <p:cNvSpPr txBox="1"/>
          <p:nvPr/>
        </p:nvSpPr>
        <p:spPr>
          <a:xfrm>
            <a:off x="9557922" y="5399601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25C952-82C6-DB41-B525-45F871536D12}"/>
              </a:ext>
            </a:extLst>
          </p:cNvPr>
          <p:cNvSpPr/>
          <p:nvPr/>
        </p:nvSpPr>
        <p:spPr>
          <a:xfrm>
            <a:off x="8578071" y="881867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A95FE24-24E6-9043-B3C6-EEFD6D3F317A}"/>
              </a:ext>
            </a:extLst>
          </p:cNvPr>
          <p:cNvSpPr/>
          <p:nvPr/>
        </p:nvSpPr>
        <p:spPr>
          <a:xfrm>
            <a:off x="8578071" y="2341566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35CC001-080D-2641-9ADE-5399F1AC9D2D}"/>
              </a:ext>
            </a:extLst>
          </p:cNvPr>
          <p:cNvSpPr/>
          <p:nvPr/>
        </p:nvSpPr>
        <p:spPr>
          <a:xfrm>
            <a:off x="8578071" y="3805097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F8A293A6-ED73-5E43-96D0-A66F0515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864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2C70-2A93-F348-93A5-7D8C481729DD}"/>
              </a:ext>
            </a:extLst>
          </p:cNvPr>
          <p:cNvSpPr/>
          <p:nvPr/>
        </p:nvSpPr>
        <p:spPr>
          <a:xfrm>
            <a:off x="838200" y="3670927"/>
            <a:ext cx="641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PSF (speckle pattern)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statistically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B7518-F296-7149-AB05-3CAA6526466B}"/>
              </a:ext>
            </a:extLst>
          </p:cNvPr>
          <p:cNvSpPr txBox="1"/>
          <p:nvPr/>
        </p:nvSpPr>
        <p:spPr>
          <a:xfrm>
            <a:off x="1813831" y="4567045"/>
            <a:ext cx="1880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the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all pixels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6B00-6F6A-DA48-859F-50A3D5D62DBB}"/>
              </a:ext>
            </a:extLst>
          </p:cNvPr>
          <p:cNvSpPr txBox="1"/>
          <p:nvPr/>
        </p:nvSpPr>
        <p:spPr>
          <a:xfrm>
            <a:off x="4566993" y="4344872"/>
            <a:ext cx="1880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(Principal Component Analysis)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B2CDD-18CE-E443-8BBF-F231CAF2068B}"/>
              </a:ext>
            </a:extLst>
          </p:cNvPr>
          <p:cNvSpPr txBox="1"/>
          <p:nvPr/>
        </p:nvSpPr>
        <p:spPr>
          <a:xfrm>
            <a:off x="3854421" y="48543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491D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54133-673C-184C-8A29-D44E88BBB6C2}"/>
              </a:ext>
            </a:extLst>
          </p:cNvPr>
          <p:cNvSpPr/>
          <p:nvPr/>
        </p:nvSpPr>
        <p:spPr>
          <a:xfrm>
            <a:off x="8437761" y="117916"/>
            <a:ext cx="3593205" cy="6599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A95FE24-24E6-9043-B3C6-EEFD6D3F317A}"/>
              </a:ext>
            </a:extLst>
          </p:cNvPr>
          <p:cNvSpPr/>
          <p:nvPr/>
        </p:nvSpPr>
        <p:spPr>
          <a:xfrm>
            <a:off x="8578071" y="2341566"/>
            <a:ext cx="3285202" cy="12626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D14E17-103D-6A47-8964-5E421C439550}"/>
              </a:ext>
            </a:extLst>
          </p:cNvPr>
          <p:cNvSpPr txBox="1"/>
          <p:nvPr/>
        </p:nvSpPr>
        <p:spPr>
          <a:xfrm>
            <a:off x="8578071" y="1485568"/>
            <a:ext cx="3285202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Full-frame median subtraction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Full-frame PCA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Annular median subtraction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Annular PCA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E1F32F5-F624-424C-8E4A-3EB7F071FBB8}"/>
              </a:ext>
            </a:extLst>
          </p:cNvPr>
          <p:cNvSpPr txBox="1">
            <a:spLocks/>
          </p:cNvSpPr>
          <p:nvPr/>
        </p:nvSpPr>
        <p:spPr>
          <a:xfrm>
            <a:off x="8704173" y="349093"/>
            <a:ext cx="3619336" cy="409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 methods I tested: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8E8747-47E2-AD40-9B85-2C5858B3DC51}"/>
              </a:ext>
            </a:extLst>
          </p:cNvPr>
          <p:cNvSpPr>
            <a:spLocks noChangeAspect="1"/>
          </p:cNvSpPr>
          <p:nvPr/>
        </p:nvSpPr>
        <p:spPr>
          <a:xfrm>
            <a:off x="8996442" y="97327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64DEF2-3DBF-E842-AFCA-1F6C5CE904EF}"/>
              </a:ext>
            </a:extLst>
          </p:cNvPr>
          <p:cNvSpPr>
            <a:spLocks noChangeAspect="1"/>
          </p:cNvSpPr>
          <p:nvPr/>
        </p:nvSpPr>
        <p:spPr>
          <a:xfrm>
            <a:off x="9387438" y="96892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B183191-107A-6D4D-9C87-475EB50E9637}"/>
              </a:ext>
            </a:extLst>
          </p:cNvPr>
          <p:cNvSpPr>
            <a:spLocks noChangeAspect="1"/>
          </p:cNvSpPr>
          <p:nvPr/>
        </p:nvSpPr>
        <p:spPr>
          <a:xfrm>
            <a:off x="9376047" y="136154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DD405F8-1C12-8145-8E57-29794D9CA73D}"/>
              </a:ext>
            </a:extLst>
          </p:cNvPr>
          <p:cNvSpPr>
            <a:spLocks noChangeAspect="1"/>
          </p:cNvSpPr>
          <p:nvPr/>
        </p:nvSpPr>
        <p:spPr>
          <a:xfrm>
            <a:off x="8991662" y="135811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37F443-150D-F743-A9FB-EE0E92379FE4}"/>
              </a:ext>
            </a:extLst>
          </p:cNvPr>
          <p:cNvSpPr/>
          <p:nvPr/>
        </p:nvSpPr>
        <p:spPr>
          <a:xfrm>
            <a:off x="9045506" y="102301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4D15F5-5D82-BF4C-BD03-D8DC8DAD0E4E}"/>
              </a:ext>
            </a:extLst>
          </p:cNvPr>
          <p:cNvSpPr>
            <a:spLocks noChangeAspect="1"/>
          </p:cNvSpPr>
          <p:nvPr/>
        </p:nvSpPr>
        <p:spPr>
          <a:xfrm>
            <a:off x="8996442" y="253956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5A859-4055-FB44-9151-13D3C08F4807}"/>
              </a:ext>
            </a:extLst>
          </p:cNvPr>
          <p:cNvSpPr>
            <a:spLocks noChangeAspect="1"/>
          </p:cNvSpPr>
          <p:nvPr/>
        </p:nvSpPr>
        <p:spPr>
          <a:xfrm>
            <a:off x="9387438" y="253521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8D2618-BCF3-894B-A818-CE2238FE5CD9}"/>
              </a:ext>
            </a:extLst>
          </p:cNvPr>
          <p:cNvSpPr>
            <a:spLocks noChangeAspect="1"/>
          </p:cNvSpPr>
          <p:nvPr/>
        </p:nvSpPr>
        <p:spPr>
          <a:xfrm>
            <a:off x="9376047" y="292783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135B4D-D291-3845-A614-A6A9D5113DF1}"/>
              </a:ext>
            </a:extLst>
          </p:cNvPr>
          <p:cNvSpPr>
            <a:spLocks noChangeAspect="1"/>
          </p:cNvSpPr>
          <p:nvPr/>
        </p:nvSpPr>
        <p:spPr>
          <a:xfrm>
            <a:off x="8991662" y="292440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57AD47A-E272-0E40-BFA6-FDDCE106EB76}"/>
              </a:ext>
            </a:extLst>
          </p:cNvPr>
          <p:cNvSpPr/>
          <p:nvPr/>
        </p:nvSpPr>
        <p:spPr>
          <a:xfrm>
            <a:off x="9045506" y="258930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FFB4F4-71FD-1940-9B20-02CF3C2F6735}"/>
              </a:ext>
            </a:extLst>
          </p:cNvPr>
          <p:cNvSpPr/>
          <p:nvPr/>
        </p:nvSpPr>
        <p:spPr>
          <a:xfrm>
            <a:off x="8990625" y="3994055"/>
            <a:ext cx="433953" cy="43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5B586D1-06C4-2D4E-880E-595A01932569}"/>
              </a:ext>
            </a:extLst>
          </p:cNvPr>
          <p:cNvSpPr/>
          <p:nvPr/>
        </p:nvSpPr>
        <p:spPr>
          <a:xfrm>
            <a:off x="8990625" y="3995150"/>
            <a:ext cx="433953" cy="433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4DC46F8-C410-1D4A-8556-E09BF5DDF496}"/>
              </a:ext>
            </a:extLst>
          </p:cNvPr>
          <p:cNvSpPr/>
          <p:nvPr/>
        </p:nvSpPr>
        <p:spPr>
          <a:xfrm>
            <a:off x="9112578" y="4117103"/>
            <a:ext cx="190046" cy="1900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8E898B2-A784-DA4B-845F-355896247523}"/>
              </a:ext>
            </a:extLst>
          </p:cNvPr>
          <p:cNvSpPr/>
          <p:nvPr/>
        </p:nvSpPr>
        <p:spPr>
          <a:xfrm>
            <a:off x="8981819" y="5391745"/>
            <a:ext cx="433953" cy="43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2EF7651-0FBC-BF44-8176-EAF583C21B04}"/>
              </a:ext>
            </a:extLst>
          </p:cNvPr>
          <p:cNvSpPr/>
          <p:nvPr/>
        </p:nvSpPr>
        <p:spPr>
          <a:xfrm>
            <a:off x="8981819" y="5392840"/>
            <a:ext cx="433953" cy="433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8261CE8-5E50-414D-B1C0-93AC250B0448}"/>
              </a:ext>
            </a:extLst>
          </p:cNvPr>
          <p:cNvSpPr/>
          <p:nvPr/>
        </p:nvSpPr>
        <p:spPr>
          <a:xfrm>
            <a:off x="9103772" y="5514793"/>
            <a:ext cx="190046" cy="1900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88D1D6-4C1E-234B-A599-82F2A77F0C24}"/>
              </a:ext>
            </a:extLst>
          </p:cNvPr>
          <p:cNvSpPr txBox="1"/>
          <p:nvPr/>
        </p:nvSpPr>
        <p:spPr>
          <a:xfrm>
            <a:off x="9659431" y="1014378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D4777B-8A97-3F48-9FC5-50A21B2B730B}"/>
              </a:ext>
            </a:extLst>
          </p:cNvPr>
          <p:cNvSpPr txBox="1"/>
          <p:nvPr/>
        </p:nvSpPr>
        <p:spPr>
          <a:xfrm>
            <a:off x="9671082" y="2558523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630389D-A191-6B4B-AD96-407CD9252A08}"/>
              </a:ext>
            </a:extLst>
          </p:cNvPr>
          <p:cNvSpPr txBox="1"/>
          <p:nvPr/>
        </p:nvSpPr>
        <p:spPr>
          <a:xfrm>
            <a:off x="9546531" y="3988880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B234A4-4E04-A145-99F7-D6FE23A3FA83}"/>
              </a:ext>
            </a:extLst>
          </p:cNvPr>
          <p:cNvSpPr txBox="1"/>
          <p:nvPr/>
        </p:nvSpPr>
        <p:spPr>
          <a:xfrm>
            <a:off x="9557922" y="5399601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25C952-82C6-DB41-B525-45F871536D12}"/>
              </a:ext>
            </a:extLst>
          </p:cNvPr>
          <p:cNvSpPr/>
          <p:nvPr/>
        </p:nvSpPr>
        <p:spPr>
          <a:xfrm>
            <a:off x="8578071" y="881867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35CC001-080D-2641-9ADE-5399F1AC9D2D}"/>
              </a:ext>
            </a:extLst>
          </p:cNvPr>
          <p:cNvSpPr/>
          <p:nvPr/>
        </p:nvSpPr>
        <p:spPr>
          <a:xfrm>
            <a:off x="8578071" y="3805097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6066286-3864-9E47-98B6-8BD1F278C403}"/>
              </a:ext>
            </a:extLst>
          </p:cNvPr>
          <p:cNvSpPr/>
          <p:nvPr/>
        </p:nvSpPr>
        <p:spPr>
          <a:xfrm>
            <a:off x="8578071" y="5261130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53AF7E8-8368-4443-B9A3-A582E9784886}"/>
              </a:ext>
            </a:extLst>
          </p:cNvPr>
          <p:cNvSpPr/>
          <p:nvPr/>
        </p:nvSpPr>
        <p:spPr>
          <a:xfrm>
            <a:off x="6278848" y="2360812"/>
            <a:ext cx="2045387" cy="11944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B629B-0BF2-1148-BE86-A0E1DD4A942D}"/>
              </a:ext>
            </a:extLst>
          </p:cNvPr>
          <p:cNvSpPr txBox="1"/>
          <p:nvPr/>
        </p:nvSpPr>
        <p:spPr>
          <a:xfrm>
            <a:off x="6291348" y="2618812"/>
            <a:ext cx="1741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our pipeline does</a:t>
            </a:r>
          </a:p>
        </p:txBody>
      </p:sp>
      <p:pic>
        <p:nvPicPr>
          <p:cNvPr id="56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8FBE8E5B-298F-0844-8899-17DF3D652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40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5D2A-F40D-8C43-96C0-61E8E82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56" y="248780"/>
            <a:ext cx="66736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can ADI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C9AB-5A7B-3544-96B6-95141DC8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669" cy="6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image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broken up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during post-processing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F1C0E-B7E0-5543-8E66-A8DE512E3251}"/>
              </a:ext>
            </a:extLst>
          </p:cNvPr>
          <p:cNvSpPr/>
          <p:nvPr/>
        </p:nvSpPr>
        <p:spPr>
          <a:xfrm>
            <a:off x="2280856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4DB8A-C656-4B41-B683-0D52C6512AB2}"/>
              </a:ext>
            </a:extLst>
          </p:cNvPr>
          <p:cNvSpPr/>
          <p:nvPr/>
        </p:nvSpPr>
        <p:spPr>
          <a:xfrm>
            <a:off x="2972079" y="2452154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370E4-23A5-FF42-9DF7-EA835D6EBE0B}"/>
              </a:ext>
            </a:extLst>
          </p:cNvPr>
          <p:cNvSpPr/>
          <p:nvPr/>
        </p:nvSpPr>
        <p:spPr>
          <a:xfrm>
            <a:off x="2280856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1416-2D31-0343-BEFE-ACEE0B56A8BB}"/>
              </a:ext>
            </a:extLst>
          </p:cNvPr>
          <p:cNvSpPr/>
          <p:nvPr/>
        </p:nvSpPr>
        <p:spPr>
          <a:xfrm>
            <a:off x="2972079" y="3149012"/>
            <a:ext cx="268014" cy="268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309A5-C683-9E42-8DC7-124E9079D240}"/>
              </a:ext>
            </a:extLst>
          </p:cNvPr>
          <p:cNvSpPr/>
          <p:nvPr/>
        </p:nvSpPr>
        <p:spPr>
          <a:xfrm>
            <a:off x="2330949" y="2499450"/>
            <a:ext cx="856593" cy="8723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6AAA-3600-E34A-8F6A-61100DD08BB3}"/>
              </a:ext>
            </a:extLst>
          </p:cNvPr>
          <p:cNvSpPr txBox="1"/>
          <p:nvPr/>
        </p:nvSpPr>
        <p:spPr>
          <a:xfrm>
            <a:off x="2401893" y="2643241"/>
            <a:ext cx="70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full-frame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2C70-2A93-F348-93A5-7D8C481729DD}"/>
              </a:ext>
            </a:extLst>
          </p:cNvPr>
          <p:cNvSpPr/>
          <p:nvPr/>
        </p:nvSpPr>
        <p:spPr>
          <a:xfrm>
            <a:off x="838200" y="3670927"/>
            <a:ext cx="6413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the PSF (speckle pattern) is </a:t>
            </a:r>
            <a:r>
              <a:rPr lang="en-US" sz="20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modeled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statistically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CCAEB-F3AB-9A49-8024-70B02B295AD5}"/>
              </a:ext>
            </a:extLst>
          </p:cNvPr>
          <p:cNvSpPr/>
          <p:nvPr/>
        </p:nvSpPr>
        <p:spPr>
          <a:xfrm>
            <a:off x="5061178" y="2476500"/>
            <a:ext cx="891947" cy="90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C3CD0C-873C-204E-B6C6-56C4446614E2}"/>
              </a:ext>
            </a:extLst>
          </p:cNvPr>
          <p:cNvSpPr/>
          <p:nvPr/>
        </p:nvSpPr>
        <p:spPr>
          <a:xfrm>
            <a:off x="5077719" y="2503484"/>
            <a:ext cx="865881" cy="8658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ED70C8-8B00-9B4C-9EF3-3B99230D7A8C}"/>
              </a:ext>
            </a:extLst>
          </p:cNvPr>
          <p:cNvSpPr/>
          <p:nvPr/>
        </p:nvSpPr>
        <p:spPr>
          <a:xfrm>
            <a:off x="5230120" y="2655885"/>
            <a:ext cx="576166" cy="5761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EBC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2CD23-00F2-2145-AB48-8A52AB4F6E17}"/>
              </a:ext>
            </a:extLst>
          </p:cNvPr>
          <p:cNvSpPr/>
          <p:nvPr/>
        </p:nvSpPr>
        <p:spPr>
          <a:xfrm>
            <a:off x="5382520" y="2808285"/>
            <a:ext cx="267387" cy="2673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B9D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52120-BE0B-BC48-A15C-57F14C3A4333}"/>
              </a:ext>
            </a:extLst>
          </p:cNvPr>
          <p:cNvSpPr txBox="1"/>
          <p:nvPr/>
        </p:nvSpPr>
        <p:spPr>
          <a:xfrm>
            <a:off x="5110932" y="2761377"/>
            <a:ext cx="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594C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annular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5535C-E0A2-304F-B3CA-120724CD0EF3}"/>
              </a:ext>
            </a:extLst>
          </p:cNvPr>
          <p:cNvSpPr txBox="1"/>
          <p:nvPr/>
        </p:nvSpPr>
        <p:spPr>
          <a:xfrm>
            <a:off x="3854421" y="2692645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B7518-F296-7149-AB05-3CAA6526466B}"/>
              </a:ext>
            </a:extLst>
          </p:cNvPr>
          <p:cNvSpPr txBox="1"/>
          <p:nvPr/>
        </p:nvSpPr>
        <p:spPr>
          <a:xfrm>
            <a:off x="1813831" y="4567045"/>
            <a:ext cx="1880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the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all pixels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6B00-6F6A-DA48-859F-50A3D5D62DBB}"/>
              </a:ext>
            </a:extLst>
          </p:cNvPr>
          <p:cNvSpPr txBox="1"/>
          <p:nvPr/>
        </p:nvSpPr>
        <p:spPr>
          <a:xfrm>
            <a:off x="4566993" y="4344872"/>
            <a:ext cx="1880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</a:t>
            </a:r>
          </a:p>
          <a:p>
            <a:pPr algn="ctr"/>
            <a:r>
              <a:rPr lang="en-US" sz="2800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(Principal Component Analysis)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B2CDD-18CE-E443-8BBF-F231CAF2068B}"/>
              </a:ext>
            </a:extLst>
          </p:cNvPr>
          <p:cNvSpPr txBox="1"/>
          <p:nvPr/>
        </p:nvSpPr>
        <p:spPr>
          <a:xfrm>
            <a:off x="3854421" y="4854313"/>
            <a:ext cx="5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491D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54133-673C-184C-8A29-D44E88BBB6C2}"/>
              </a:ext>
            </a:extLst>
          </p:cNvPr>
          <p:cNvSpPr/>
          <p:nvPr/>
        </p:nvSpPr>
        <p:spPr>
          <a:xfrm>
            <a:off x="8437761" y="117916"/>
            <a:ext cx="3593205" cy="6599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35CC001-080D-2641-9ADE-5399F1AC9D2D}"/>
              </a:ext>
            </a:extLst>
          </p:cNvPr>
          <p:cNvSpPr/>
          <p:nvPr/>
        </p:nvSpPr>
        <p:spPr>
          <a:xfrm>
            <a:off x="8578071" y="3805097"/>
            <a:ext cx="3285202" cy="12626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6066286-3864-9E47-98B6-8BD1F278C403}"/>
              </a:ext>
            </a:extLst>
          </p:cNvPr>
          <p:cNvSpPr/>
          <p:nvPr/>
        </p:nvSpPr>
        <p:spPr>
          <a:xfrm>
            <a:off x="8578071" y="5261130"/>
            <a:ext cx="3285202" cy="12626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D14E17-103D-6A47-8964-5E421C439550}"/>
              </a:ext>
            </a:extLst>
          </p:cNvPr>
          <p:cNvSpPr txBox="1"/>
          <p:nvPr/>
        </p:nvSpPr>
        <p:spPr>
          <a:xfrm>
            <a:off x="8578071" y="1485568"/>
            <a:ext cx="3285202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Full-frame median subtraction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AutoNum type="arabicPeriod"/>
            </a:pPr>
            <a:r>
              <a:rPr lang="en-US" dirty="0"/>
              <a:t>Full-frame PCA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Annular median subtraction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Annular PCA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E1F32F5-F624-424C-8E4A-3EB7F071FBB8}"/>
              </a:ext>
            </a:extLst>
          </p:cNvPr>
          <p:cNvSpPr txBox="1">
            <a:spLocks/>
          </p:cNvSpPr>
          <p:nvPr/>
        </p:nvSpPr>
        <p:spPr>
          <a:xfrm>
            <a:off x="8704173" y="349093"/>
            <a:ext cx="3619336" cy="409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 methods I tested: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8E8747-47E2-AD40-9B85-2C5858B3DC51}"/>
              </a:ext>
            </a:extLst>
          </p:cNvPr>
          <p:cNvSpPr>
            <a:spLocks noChangeAspect="1"/>
          </p:cNvSpPr>
          <p:nvPr/>
        </p:nvSpPr>
        <p:spPr>
          <a:xfrm>
            <a:off x="8996442" y="97327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64DEF2-3DBF-E842-AFCA-1F6C5CE904EF}"/>
              </a:ext>
            </a:extLst>
          </p:cNvPr>
          <p:cNvSpPr>
            <a:spLocks noChangeAspect="1"/>
          </p:cNvSpPr>
          <p:nvPr/>
        </p:nvSpPr>
        <p:spPr>
          <a:xfrm>
            <a:off x="9387438" y="96892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B183191-107A-6D4D-9C87-475EB50E9637}"/>
              </a:ext>
            </a:extLst>
          </p:cNvPr>
          <p:cNvSpPr>
            <a:spLocks noChangeAspect="1"/>
          </p:cNvSpPr>
          <p:nvPr/>
        </p:nvSpPr>
        <p:spPr>
          <a:xfrm>
            <a:off x="9376047" y="136154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DD405F8-1C12-8145-8E57-29794D9CA73D}"/>
              </a:ext>
            </a:extLst>
          </p:cNvPr>
          <p:cNvSpPr>
            <a:spLocks noChangeAspect="1"/>
          </p:cNvSpPr>
          <p:nvPr/>
        </p:nvSpPr>
        <p:spPr>
          <a:xfrm>
            <a:off x="8991662" y="135811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37F443-150D-F743-A9FB-EE0E92379FE4}"/>
              </a:ext>
            </a:extLst>
          </p:cNvPr>
          <p:cNvSpPr/>
          <p:nvPr/>
        </p:nvSpPr>
        <p:spPr>
          <a:xfrm>
            <a:off x="9045506" y="102301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4D15F5-5D82-BF4C-BD03-D8DC8DAD0E4E}"/>
              </a:ext>
            </a:extLst>
          </p:cNvPr>
          <p:cNvSpPr>
            <a:spLocks noChangeAspect="1"/>
          </p:cNvSpPr>
          <p:nvPr/>
        </p:nvSpPr>
        <p:spPr>
          <a:xfrm>
            <a:off x="8996442" y="2539560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5A859-4055-FB44-9151-13D3C08F4807}"/>
              </a:ext>
            </a:extLst>
          </p:cNvPr>
          <p:cNvSpPr>
            <a:spLocks noChangeAspect="1"/>
          </p:cNvSpPr>
          <p:nvPr/>
        </p:nvSpPr>
        <p:spPr>
          <a:xfrm>
            <a:off x="9387438" y="253521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D8D2618-BCF3-894B-A818-CE2238FE5CD9}"/>
              </a:ext>
            </a:extLst>
          </p:cNvPr>
          <p:cNvSpPr>
            <a:spLocks noChangeAspect="1"/>
          </p:cNvSpPr>
          <p:nvPr/>
        </p:nvSpPr>
        <p:spPr>
          <a:xfrm>
            <a:off x="9376047" y="2927837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135B4D-D291-3845-A614-A6A9D5113DF1}"/>
              </a:ext>
            </a:extLst>
          </p:cNvPr>
          <p:cNvSpPr>
            <a:spLocks noChangeAspect="1"/>
          </p:cNvSpPr>
          <p:nvPr/>
        </p:nvSpPr>
        <p:spPr>
          <a:xfrm>
            <a:off x="8991662" y="2924403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57AD47A-E272-0E40-BFA6-FDDCE106EB76}"/>
              </a:ext>
            </a:extLst>
          </p:cNvPr>
          <p:cNvSpPr/>
          <p:nvPr/>
        </p:nvSpPr>
        <p:spPr>
          <a:xfrm>
            <a:off x="9045506" y="2589304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FFB4F4-71FD-1940-9B20-02CF3C2F6735}"/>
              </a:ext>
            </a:extLst>
          </p:cNvPr>
          <p:cNvSpPr/>
          <p:nvPr/>
        </p:nvSpPr>
        <p:spPr>
          <a:xfrm>
            <a:off x="8990625" y="3994055"/>
            <a:ext cx="433953" cy="43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5B586D1-06C4-2D4E-880E-595A01932569}"/>
              </a:ext>
            </a:extLst>
          </p:cNvPr>
          <p:cNvSpPr/>
          <p:nvPr/>
        </p:nvSpPr>
        <p:spPr>
          <a:xfrm>
            <a:off x="8990625" y="3995150"/>
            <a:ext cx="433953" cy="433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4DC46F8-C410-1D4A-8556-E09BF5DDF496}"/>
              </a:ext>
            </a:extLst>
          </p:cNvPr>
          <p:cNvSpPr/>
          <p:nvPr/>
        </p:nvSpPr>
        <p:spPr>
          <a:xfrm>
            <a:off x="9112578" y="4117103"/>
            <a:ext cx="190046" cy="1900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8E898B2-A784-DA4B-845F-355896247523}"/>
              </a:ext>
            </a:extLst>
          </p:cNvPr>
          <p:cNvSpPr/>
          <p:nvPr/>
        </p:nvSpPr>
        <p:spPr>
          <a:xfrm>
            <a:off x="8981819" y="5391745"/>
            <a:ext cx="433953" cy="43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2EF7651-0FBC-BF44-8176-EAF583C21B04}"/>
              </a:ext>
            </a:extLst>
          </p:cNvPr>
          <p:cNvSpPr/>
          <p:nvPr/>
        </p:nvSpPr>
        <p:spPr>
          <a:xfrm>
            <a:off x="8981819" y="5392840"/>
            <a:ext cx="433953" cy="433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8261CE8-5E50-414D-B1C0-93AC250B0448}"/>
              </a:ext>
            </a:extLst>
          </p:cNvPr>
          <p:cNvSpPr/>
          <p:nvPr/>
        </p:nvSpPr>
        <p:spPr>
          <a:xfrm>
            <a:off x="9103772" y="5514793"/>
            <a:ext cx="190046" cy="1900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88D1D6-4C1E-234B-A599-82F2A77F0C24}"/>
              </a:ext>
            </a:extLst>
          </p:cNvPr>
          <p:cNvSpPr txBox="1"/>
          <p:nvPr/>
        </p:nvSpPr>
        <p:spPr>
          <a:xfrm>
            <a:off x="9659431" y="1014378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D4777B-8A97-3F48-9FC5-50A21B2B730B}"/>
              </a:ext>
            </a:extLst>
          </p:cNvPr>
          <p:cNvSpPr txBox="1"/>
          <p:nvPr/>
        </p:nvSpPr>
        <p:spPr>
          <a:xfrm>
            <a:off x="9671082" y="2558523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630389D-A191-6B4B-AD96-407CD9252A08}"/>
              </a:ext>
            </a:extLst>
          </p:cNvPr>
          <p:cNvSpPr txBox="1"/>
          <p:nvPr/>
        </p:nvSpPr>
        <p:spPr>
          <a:xfrm>
            <a:off x="9546531" y="3988880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median sub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B234A4-4E04-A145-99F7-D6FE23A3FA83}"/>
              </a:ext>
            </a:extLst>
          </p:cNvPr>
          <p:cNvSpPr txBox="1"/>
          <p:nvPr/>
        </p:nvSpPr>
        <p:spPr>
          <a:xfrm>
            <a:off x="9557922" y="5399601"/>
            <a:ext cx="18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+  </a:t>
            </a:r>
            <a:r>
              <a:rPr lang="en-US" b="1" dirty="0">
                <a:solidFill>
                  <a:srgbClr val="A491DD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PCA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25C952-82C6-DB41-B525-45F871536D12}"/>
              </a:ext>
            </a:extLst>
          </p:cNvPr>
          <p:cNvSpPr/>
          <p:nvPr/>
        </p:nvSpPr>
        <p:spPr>
          <a:xfrm>
            <a:off x="8578071" y="881867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A95FE24-24E6-9043-B3C6-EEFD6D3F317A}"/>
              </a:ext>
            </a:extLst>
          </p:cNvPr>
          <p:cNvSpPr/>
          <p:nvPr/>
        </p:nvSpPr>
        <p:spPr>
          <a:xfrm>
            <a:off x="8578071" y="2341566"/>
            <a:ext cx="3285202" cy="12626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D610927E-FFFD-C841-9544-BB91755DB575}"/>
              </a:ext>
            </a:extLst>
          </p:cNvPr>
          <p:cNvSpPr/>
          <p:nvPr/>
        </p:nvSpPr>
        <p:spPr>
          <a:xfrm rot="1424691">
            <a:off x="7170574" y="5612933"/>
            <a:ext cx="1348554" cy="31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5FBFAE7-35E4-6847-9C71-A9A15000D1F4}"/>
              </a:ext>
            </a:extLst>
          </p:cNvPr>
          <p:cNvSpPr/>
          <p:nvPr/>
        </p:nvSpPr>
        <p:spPr>
          <a:xfrm rot="20254988">
            <a:off x="7173495" y="4727576"/>
            <a:ext cx="1348554" cy="31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F838BCC8-D887-DA4F-B123-4C31A9403CD9}"/>
              </a:ext>
            </a:extLst>
          </p:cNvPr>
          <p:cNvSpPr/>
          <p:nvPr/>
        </p:nvSpPr>
        <p:spPr>
          <a:xfrm rot="6013096">
            <a:off x="5926800" y="4478314"/>
            <a:ext cx="1880299" cy="15196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CDE3AF-BC1A-1341-9147-7E0BAE6D2FA4}"/>
              </a:ext>
            </a:extLst>
          </p:cNvPr>
          <p:cNvSpPr txBox="1"/>
          <p:nvPr/>
        </p:nvSpPr>
        <p:spPr>
          <a:xfrm>
            <a:off x="6411110" y="4532529"/>
            <a:ext cx="132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the annular methods better?</a:t>
            </a:r>
          </a:p>
        </p:txBody>
      </p:sp>
      <p:pic>
        <p:nvPicPr>
          <p:cNvPr id="60" name="Picture 2" descr="https://lh4.googleusercontent.com/xAmqArc4ULKf9xowueLe2vg9SR9cQBjUFs6oDJ_cbOAxE7w5_tULOkNk3S0PE7qkL-EhQBKBmwgoHlGizqxgZXaj9MvoHsRjMs7IyyGX6CIS28Dns7mZKBUeE-U1qB4EzupbInAASEA">
            <a:extLst>
              <a:ext uri="{FF2B5EF4-FFF2-40B4-BE49-F238E27FC236}">
                <a16:creationId xmlns:a16="http://schemas.microsoft.com/office/drawing/2014/main" id="{3DECF48A-88B2-F240-B366-A038A01A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47" y="149621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910B43-F892-F14E-8459-6EA6DF8F5212}"/>
              </a:ext>
            </a:extLst>
          </p:cNvPr>
          <p:cNvSpPr txBox="1"/>
          <p:nvPr/>
        </p:nvSpPr>
        <p:spPr>
          <a:xfrm>
            <a:off x="6109290" y="5662006"/>
            <a:ext cx="1743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pple Color Emoji" pitchFamily="2" charset="0"/>
                <a:ea typeface="Apple Color Emoji" pitchFamily="2" charset="0"/>
              </a:rPr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1485338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5BF1B2-783E-1B4D-98F0-490F71FD1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32" y="2505830"/>
            <a:ext cx="9067159" cy="685800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A472DF6-1201-2C4F-85A3-9D0D681BD7C3}"/>
              </a:ext>
            </a:extLst>
          </p:cNvPr>
          <p:cNvSpPr/>
          <p:nvPr/>
        </p:nvSpPr>
        <p:spPr>
          <a:xfrm>
            <a:off x="7041939" y="1768069"/>
            <a:ext cx="4445211" cy="476941"/>
          </a:xfrm>
          <a:prstGeom prst="roundRect">
            <a:avLst>
              <a:gd name="adj" fmla="val 22457"/>
            </a:avLst>
          </a:prstGeom>
          <a:solidFill>
            <a:srgbClr val="E0E1E6"/>
          </a:solidFill>
          <a:ln>
            <a:noFill/>
          </a:ln>
          <a:effectLst>
            <a:outerShdw blurRad="927100" dist="152400" dir="5400000" sx="101000" sy="101000" algn="ctr" rotWithShape="0">
              <a:srgbClr val="000000">
                <a:alpha val="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2BC8E2D-416F-7B42-AC14-942F3663D768}"/>
              </a:ext>
            </a:extLst>
          </p:cNvPr>
          <p:cNvSpPr/>
          <p:nvPr/>
        </p:nvSpPr>
        <p:spPr>
          <a:xfrm>
            <a:off x="7041940" y="1768069"/>
            <a:ext cx="4445211" cy="3313806"/>
          </a:xfrm>
          <a:prstGeom prst="roundRect">
            <a:avLst>
              <a:gd name="adj" fmla="val 1674"/>
            </a:avLst>
          </a:prstGeom>
          <a:solidFill>
            <a:srgbClr val="404040"/>
          </a:solidFill>
          <a:ln w="3175">
            <a:solidFill>
              <a:srgbClr val="0D0D0D">
                <a:alpha val="57647"/>
              </a:srgbClr>
            </a:solidFill>
          </a:ln>
          <a:effectLst>
            <a:outerShdw blurRad="584200" dist="190500" dir="5400000" sx="101000" sy="101000" algn="ctr" rotWithShape="0">
              <a:schemeClr val="bg2">
                <a:lumMod val="50000"/>
                <a:alpha val="61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B1E49-CA3F-694F-97FA-E5754CC31E05}"/>
              </a:ext>
            </a:extLst>
          </p:cNvPr>
          <p:cNvSpPr txBox="1"/>
          <p:nvPr/>
        </p:nvSpPr>
        <p:spPr>
          <a:xfrm>
            <a:off x="7041939" y="2153174"/>
            <a:ext cx="4330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vip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mode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“annular PCA”,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data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        ],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Optimize these!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pple Color Emoji" pitchFamily="2" charset="0"/>
              <a:ea typeface="Apple Color Emoji" pitchFamily="2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rgbClr val="E48EC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delta_rot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0.5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asize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radius_int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rgbClr val="42DB6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ncomp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614D8C-26B6-2644-B089-9F9C11763D16}"/>
              </a:ext>
            </a:extLst>
          </p:cNvPr>
          <p:cNvSpPr txBox="1"/>
          <p:nvPr/>
        </p:nvSpPr>
        <p:spPr>
          <a:xfrm>
            <a:off x="8205020" y="1806225"/>
            <a:ext cx="2062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venir Roman" panose="02000503020000020003" pitchFamily="2" charset="0"/>
                <a:ea typeface="Apple Color Emoji" pitchFamily="2" charset="0"/>
                <a:cs typeface="Consolas" panose="020B0609020204030204" pitchFamily="49" charset="0"/>
              </a:rPr>
              <a:t>pseudocode.py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FEEF3E-EA44-E14B-94F2-C74EB897E6B9}"/>
              </a:ext>
            </a:extLst>
          </p:cNvPr>
          <p:cNvGrpSpPr/>
          <p:nvPr/>
        </p:nvGrpSpPr>
        <p:grpSpPr>
          <a:xfrm>
            <a:off x="9583541" y="2754347"/>
            <a:ext cx="924661" cy="294978"/>
            <a:chOff x="9498876" y="3758459"/>
            <a:chExt cx="924661" cy="29497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E520B7D-B56F-B54D-9ED5-F32275A9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8876" y="3758459"/>
              <a:ext cx="294978" cy="29497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479A389-B427-A042-9ECC-A779A7C8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68057" y="3824465"/>
              <a:ext cx="153311" cy="1533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BD02C7F-E52A-BE45-A448-F44303BC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07475" y="3758459"/>
              <a:ext cx="294978" cy="2949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F8F93B-AAD0-EE4A-BE04-4E82D027C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6656" y="3824465"/>
              <a:ext cx="153311" cy="15331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ADE0F5B-66FD-A54F-9AAB-49A95B71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8559" y="3758459"/>
              <a:ext cx="294978" cy="29497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2953D64-C43A-0E4C-BFD9-CC1B7B31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97740" y="3824465"/>
              <a:ext cx="153311" cy="15331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6E9CF9-549A-0443-9B4A-0BB77C5A1256}"/>
              </a:ext>
            </a:extLst>
          </p:cNvPr>
          <p:cNvGrpSpPr/>
          <p:nvPr/>
        </p:nvGrpSpPr>
        <p:grpSpPr>
          <a:xfrm>
            <a:off x="7154585" y="1883720"/>
            <a:ext cx="503556" cy="114328"/>
            <a:chOff x="7154585" y="2130150"/>
            <a:chExt cx="503556" cy="1143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72ADEF-461D-BD45-BC0A-D0BA3AAC2C3B}"/>
                </a:ext>
              </a:extLst>
            </p:cNvPr>
            <p:cNvSpPr/>
            <p:nvPr/>
          </p:nvSpPr>
          <p:spPr>
            <a:xfrm>
              <a:off x="7154585" y="2130178"/>
              <a:ext cx="114300" cy="114300"/>
            </a:xfrm>
            <a:prstGeom prst="ellipse">
              <a:avLst/>
            </a:prstGeom>
            <a:solidFill>
              <a:srgbClr val="FC6356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26D91A1-10C8-7B49-87E0-6FFE220F1723}"/>
                </a:ext>
              </a:extLst>
            </p:cNvPr>
            <p:cNvSpPr/>
            <p:nvPr/>
          </p:nvSpPr>
          <p:spPr>
            <a:xfrm>
              <a:off x="7352388" y="2130150"/>
              <a:ext cx="114300" cy="114300"/>
            </a:xfrm>
            <a:prstGeom prst="ellipse">
              <a:avLst/>
            </a:prstGeom>
            <a:solidFill>
              <a:srgbClr val="FFDA2E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7F4C9CF-3DDA-4F42-BD7D-6DD74955D1CD}"/>
                </a:ext>
              </a:extLst>
            </p:cNvPr>
            <p:cNvSpPr/>
            <p:nvPr/>
          </p:nvSpPr>
          <p:spPr>
            <a:xfrm>
              <a:off x="7543841" y="2130150"/>
              <a:ext cx="114300" cy="114300"/>
            </a:xfrm>
            <a:prstGeom prst="ellipse">
              <a:avLst/>
            </a:prstGeom>
            <a:solidFill>
              <a:srgbClr val="42DB65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D20196DB-1D9F-4342-A2ED-D151DCBDB5CA}"/>
              </a:ext>
            </a:extLst>
          </p:cNvPr>
          <p:cNvSpPr txBox="1">
            <a:spLocks/>
          </p:cNvSpPr>
          <p:nvPr/>
        </p:nvSpPr>
        <p:spPr>
          <a:xfrm>
            <a:off x="857251" y="8276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  <a:r>
              <a:rPr lang="en-US" sz="4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Helvetica Neue Medium" panose="02000503000000020004" pitchFamily="2" charset="0"/>
                <a:cs typeface="Consolas" panose="020B0609020204030204" pitchFamily="49" charset="0"/>
              </a:rPr>
              <a:t>VIP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ADI</a:t>
            </a:r>
            <a:b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Function Variables</a:t>
            </a:r>
          </a:p>
        </p:txBody>
      </p:sp>
    </p:spTree>
    <p:extLst>
      <p:ext uri="{BB962C8B-B14F-4D97-AF65-F5344CB8AC3E}">
        <p14:creationId xmlns:p14="http://schemas.microsoft.com/office/powerpoint/2010/main" val="966230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A472DF6-1201-2C4F-85A3-9D0D681BD7C3}"/>
              </a:ext>
            </a:extLst>
          </p:cNvPr>
          <p:cNvSpPr/>
          <p:nvPr/>
        </p:nvSpPr>
        <p:spPr>
          <a:xfrm>
            <a:off x="7041939" y="1768069"/>
            <a:ext cx="4445211" cy="476941"/>
          </a:xfrm>
          <a:prstGeom prst="roundRect">
            <a:avLst>
              <a:gd name="adj" fmla="val 22457"/>
            </a:avLst>
          </a:prstGeom>
          <a:solidFill>
            <a:srgbClr val="E0E1E6"/>
          </a:solidFill>
          <a:ln>
            <a:noFill/>
          </a:ln>
          <a:effectLst>
            <a:outerShdw blurRad="927100" dist="152400" dir="5400000" sx="101000" sy="101000" algn="ctr" rotWithShape="0">
              <a:srgbClr val="000000">
                <a:alpha val="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A6EF4D8-0138-9448-AD97-112451A34857}"/>
              </a:ext>
            </a:extLst>
          </p:cNvPr>
          <p:cNvSpPr/>
          <p:nvPr/>
        </p:nvSpPr>
        <p:spPr>
          <a:xfrm>
            <a:off x="5374105" y="2662989"/>
            <a:ext cx="1684421" cy="3304674"/>
          </a:xfrm>
          <a:custGeom>
            <a:avLst/>
            <a:gdLst>
              <a:gd name="connsiteX0" fmla="*/ 625642 w 1684421"/>
              <a:gd name="connsiteY0" fmla="*/ 3304674 h 3304674"/>
              <a:gd name="connsiteX1" fmla="*/ 1668379 w 1684421"/>
              <a:gd name="connsiteY1" fmla="*/ 1219200 h 3304674"/>
              <a:gd name="connsiteX2" fmla="*/ 1684421 w 1684421"/>
              <a:gd name="connsiteY2" fmla="*/ 914400 h 3304674"/>
              <a:gd name="connsiteX3" fmla="*/ 625642 w 1684421"/>
              <a:gd name="connsiteY3" fmla="*/ 0 h 3304674"/>
              <a:gd name="connsiteX4" fmla="*/ 0 w 1684421"/>
              <a:gd name="connsiteY4" fmla="*/ 1556085 h 3304674"/>
              <a:gd name="connsiteX5" fmla="*/ 625642 w 1684421"/>
              <a:gd name="connsiteY5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421" h="3304674">
                <a:moveTo>
                  <a:pt x="625642" y="3304674"/>
                </a:moveTo>
                <a:lnTo>
                  <a:pt x="1668379" y="1219200"/>
                </a:lnTo>
                <a:lnTo>
                  <a:pt x="1684421" y="914400"/>
                </a:lnTo>
                <a:lnTo>
                  <a:pt x="625642" y="0"/>
                </a:lnTo>
                <a:lnTo>
                  <a:pt x="0" y="1556085"/>
                </a:lnTo>
                <a:lnTo>
                  <a:pt x="625642" y="3304674"/>
                </a:lnTo>
                <a:close/>
              </a:path>
            </a:pathLst>
          </a:custGeom>
          <a:solidFill>
            <a:srgbClr val="F9DEF0"/>
          </a:solidFill>
          <a:ln>
            <a:solidFill>
              <a:srgbClr val="D992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6789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593522-F8C3-7F49-8EBA-4A6EFEB542D6}"/>
              </a:ext>
            </a:extLst>
          </p:cNvPr>
          <p:cNvSpPr/>
          <p:nvPr/>
        </p:nvSpPr>
        <p:spPr>
          <a:xfrm>
            <a:off x="5041900" y="2630019"/>
            <a:ext cx="957847" cy="336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9A22F00-541A-4D4A-B731-C92310A1F03C}"/>
              </a:ext>
            </a:extLst>
          </p:cNvPr>
          <p:cNvSpPr/>
          <p:nvPr/>
        </p:nvSpPr>
        <p:spPr>
          <a:xfrm>
            <a:off x="857251" y="2630019"/>
            <a:ext cx="5142496" cy="3369727"/>
          </a:xfrm>
          <a:prstGeom prst="roundRect">
            <a:avLst>
              <a:gd name="adj" fmla="val 1674"/>
            </a:avLst>
          </a:prstGeom>
          <a:solidFill>
            <a:srgbClr val="FCF4F9"/>
          </a:solidFill>
          <a:ln w="12700">
            <a:solidFill>
              <a:srgbClr val="D992C1"/>
            </a:solidFill>
          </a:ln>
          <a:effectLst>
            <a:outerShdw blurRad="584200" dist="190500" dir="5400000" sx="101000" sy="101000" algn="ctr" rotWithShape="0">
              <a:schemeClr val="bg2">
                <a:lumMod val="50000"/>
                <a:alpha val="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2BC8E2D-416F-7B42-AC14-942F3663D768}"/>
              </a:ext>
            </a:extLst>
          </p:cNvPr>
          <p:cNvSpPr/>
          <p:nvPr/>
        </p:nvSpPr>
        <p:spPr>
          <a:xfrm>
            <a:off x="7041940" y="1768069"/>
            <a:ext cx="4445211" cy="3313806"/>
          </a:xfrm>
          <a:prstGeom prst="roundRect">
            <a:avLst>
              <a:gd name="adj" fmla="val 1674"/>
            </a:avLst>
          </a:prstGeom>
          <a:solidFill>
            <a:srgbClr val="404040"/>
          </a:solidFill>
          <a:ln w="3175">
            <a:solidFill>
              <a:srgbClr val="0D0D0D">
                <a:alpha val="57647"/>
              </a:srgbClr>
            </a:solidFill>
          </a:ln>
          <a:effectLst>
            <a:outerShdw blurRad="584200" dist="190500" dir="5400000" sx="101000" sy="101000" algn="ctr" rotWithShape="0">
              <a:schemeClr val="bg2">
                <a:lumMod val="50000"/>
                <a:alpha val="61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5436F-D3CF-E846-A37D-92C2D9F35050}"/>
              </a:ext>
            </a:extLst>
          </p:cNvPr>
          <p:cNvSpPr/>
          <p:nvPr/>
        </p:nvSpPr>
        <p:spPr>
          <a:xfrm>
            <a:off x="7041939" y="3582726"/>
            <a:ext cx="4445211" cy="285135"/>
          </a:xfrm>
          <a:prstGeom prst="rect">
            <a:avLst/>
          </a:prstGeom>
          <a:solidFill>
            <a:srgbClr val="6F565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B1E49-CA3F-694F-97FA-E5754CC31E05}"/>
              </a:ext>
            </a:extLst>
          </p:cNvPr>
          <p:cNvSpPr txBox="1"/>
          <p:nvPr/>
        </p:nvSpPr>
        <p:spPr>
          <a:xfrm>
            <a:off x="7041939" y="2153174"/>
            <a:ext cx="4330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vip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mode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“annular PCA”,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data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        ],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Optimize these!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pple Color Emoji" pitchFamily="2" charset="0"/>
              <a:ea typeface="Apple Color Emoji" pitchFamily="2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rgbClr val="E48EC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delta_rot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0.5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asize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radius_int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rgbClr val="42DB6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ncomp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614D8C-26B6-2644-B089-9F9C11763D16}"/>
              </a:ext>
            </a:extLst>
          </p:cNvPr>
          <p:cNvSpPr txBox="1"/>
          <p:nvPr/>
        </p:nvSpPr>
        <p:spPr>
          <a:xfrm>
            <a:off x="8205020" y="1806225"/>
            <a:ext cx="2062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venir Roman" panose="02000503020000020003" pitchFamily="2" charset="0"/>
                <a:ea typeface="Apple Color Emoji" pitchFamily="2" charset="0"/>
                <a:cs typeface="Consolas" panose="020B0609020204030204" pitchFamily="49" charset="0"/>
              </a:rPr>
              <a:t>pseudocode.py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FEEF3E-EA44-E14B-94F2-C74EB897E6B9}"/>
              </a:ext>
            </a:extLst>
          </p:cNvPr>
          <p:cNvGrpSpPr/>
          <p:nvPr/>
        </p:nvGrpSpPr>
        <p:grpSpPr>
          <a:xfrm>
            <a:off x="9583541" y="2754347"/>
            <a:ext cx="924661" cy="294978"/>
            <a:chOff x="9498876" y="3758459"/>
            <a:chExt cx="924661" cy="29497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E520B7D-B56F-B54D-9ED5-F32275A9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8876" y="3758459"/>
              <a:ext cx="294978" cy="29497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479A389-B427-A042-9ECC-A779A7C8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68057" y="3824465"/>
              <a:ext cx="153311" cy="1533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BD02C7F-E52A-BE45-A448-F44303BC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7475" y="3758459"/>
              <a:ext cx="294978" cy="2949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F8F93B-AAD0-EE4A-BE04-4E82D027C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6656" y="3824465"/>
              <a:ext cx="153311" cy="15331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ADE0F5B-66FD-A54F-9AAB-49A95B71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8559" y="3758459"/>
              <a:ext cx="294978" cy="29497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2953D64-C43A-0E4C-BFD9-CC1B7B31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97740" y="3824465"/>
              <a:ext cx="153311" cy="15331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6E9CF9-549A-0443-9B4A-0BB77C5A1256}"/>
              </a:ext>
            </a:extLst>
          </p:cNvPr>
          <p:cNvGrpSpPr/>
          <p:nvPr/>
        </p:nvGrpSpPr>
        <p:grpSpPr>
          <a:xfrm>
            <a:off x="7154585" y="1883720"/>
            <a:ext cx="503556" cy="114328"/>
            <a:chOff x="7154585" y="2130150"/>
            <a:chExt cx="503556" cy="1143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72ADEF-461D-BD45-BC0A-D0BA3AAC2C3B}"/>
                </a:ext>
              </a:extLst>
            </p:cNvPr>
            <p:cNvSpPr/>
            <p:nvPr/>
          </p:nvSpPr>
          <p:spPr>
            <a:xfrm>
              <a:off x="7154585" y="2130178"/>
              <a:ext cx="114300" cy="114300"/>
            </a:xfrm>
            <a:prstGeom prst="ellipse">
              <a:avLst/>
            </a:prstGeom>
            <a:solidFill>
              <a:srgbClr val="FC6356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26D91A1-10C8-7B49-87E0-6FFE220F1723}"/>
                </a:ext>
              </a:extLst>
            </p:cNvPr>
            <p:cNvSpPr/>
            <p:nvPr/>
          </p:nvSpPr>
          <p:spPr>
            <a:xfrm>
              <a:off x="7352388" y="2130150"/>
              <a:ext cx="114300" cy="114300"/>
            </a:xfrm>
            <a:prstGeom prst="ellipse">
              <a:avLst/>
            </a:prstGeom>
            <a:solidFill>
              <a:srgbClr val="FFDA2E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7F4C9CF-3DDA-4F42-BD7D-6DD74955D1CD}"/>
                </a:ext>
              </a:extLst>
            </p:cNvPr>
            <p:cNvSpPr/>
            <p:nvPr/>
          </p:nvSpPr>
          <p:spPr>
            <a:xfrm>
              <a:off x="7543841" y="2130150"/>
              <a:ext cx="114300" cy="114300"/>
            </a:xfrm>
            <a:prstGeom prst="ellipse">
              <a:avLst/>
            </a:prstGeom>
            <a:solidFill>
              <a:srgbClr val="42DB65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93D84EA-7A88-B241-A669-86B5D896947D}"/>
              </a:ext>
            </a:extLst>
          </p:cNvPr>
          <p:cNvSpPr txBox="1">
            <a:spLocks/>
          </p:cNvSpPr>
          <p:nvPr/>
        </p:nvSpPr>
        <p:spPr>
          <a:xfrm>
            <a:off x="857251" y="8276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Helvetica Neue Medium" panose="02000503000000020004" pitchFamily="2" charset="0"/>
                <a:cs typeface="Consolas" panose="020B0609020204030204" pitchFamily="49" charset="0"/>
              </a:rPr>
              <a:t>VIP</a:t>
            </a: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ADI</a:t>
            </a:r>
            <a:b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Function Variables</a:t>
            </a: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7ACF30-68A2-6446-9FC0-5E9CE9DE374A}"/>
              </a:ext>
            </a:extLst>
          </p:cNvPr>
          <p:cNvSpPr txBox="1"/>
          <p:nvPr/>
        </p:nvSpPr>
        <p:spPr>
          <a:xfrm>
            <a:off x="1102393" y="4310458"/>
            <a:ext cx="4652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48EC4"/>
                </a:solidFill>
                <a:latin typeface="Consolas" panose="020B0609020204030204" pitchFamily="49" charset="0"/>
                <a:ea typeface="Helvetica Neue Light" panose="02000403000000020004" pitchFamily="2" charset="0"/>
                <a:cs typeface="Consolas" panose="020B0609020204030204" pitchFamily="49" charset="0"/>
              </a:rPr>
              <a:t>delta_rot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Sets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minimum sky rotation 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between science frames 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when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modelling the PSF.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85AF28-6477-9243-875A-55B15F20D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85573">
            <a:off x="4904481" y="3094328"/>
            <a:ext cx="762000" cy="76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463E1C-83BF-4B42-85EC-4A196791DC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5000"/>
          </a:blip>
          <a:stretch>
            <a:fillRect/>
          </a:stretch>
        </p:blipFill>
        <p:spPr>
          <a:xfrm rot="17100000">
            <a:off x="3705449" y="3008700"/>
            <a:ext cx="762000" cy="762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9F69F0-3233-A54D-B5BA-D532277260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5000"/>
          </a:blip>
          <a:stretch>
            <a:fillRect/>
          </a:stretch>
        </p:blipFill>
        <p:spPr>
          <a:xfrm rot="19435212">
            <a:off x="2463098" y="3008700"/>
            <a:ext cx="762000" cy="76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15E320-6F57-0F48-9F38-ECB80FDF7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648" y="3008700"/>
            <a:ext cx="762000" cy="762000"/>
          </a:xfrm>
          <a:prstGeom prst="rect">
            <a:avLst/>
          </a:prstGeom>
        </p:spPr>
      </p:pic>
      <p:sp>
        <p:nvSpPr>
          <p:cNvPr id="26" name="Cross 25">
            <a:extLst>
              <a:ext uri="{FF2B5EF4-FFF2-40B4-BE49-F238E27FC236}">
                <a16:creationId xmlns:a16="http://schemas.microsoft.com/office/drawing/2014/main" id="{FF1E24CC-D91A-E240-9A11-A1B6073F2308}"/>
              </a:ext>
            </a:extLst>
          </p:cNvPr>
          <p:cNvSpPr/>
          <p:nvPr/>
        </p:nvSpPr>
        <p:spPr>
          <a:xfrm rot="2693839">
            <a:off x="2285418" y="2858289"/>
            <a:ext cx="1119508" cy="1120627"/>
          </a:xfrm>
          <a:prstGeom prst="plus">
            <a:avLst>
              <a:gd name="adj" fmla="val 4939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ross 48">
            <a:extLst>
              <a:ext uri="{FF2B5EF4-FFF2-40B4-BE49-F238E27FC236}">
                <a16:creationId xmlns:a16="http://schemas.microsoft.com/office/drawing/2014/main" id="{E8137B6A-3C8F-9242-9BB0-5409BF50431D}"/>
              </a:ext>
            </a:extLst>
          </p:cNvPr>
          <p:cNvSpPr/>
          <p:nvPr/>
        </p:nvSpPr>
        <p:spPr>
          <a:xfrm rot="2693839">
            <a:off x="3509749" y="2865244"/>
            <a:ext cx="1119508" cy="1120627"/>
          </a:xfrm>
          <a:prstGeom prst="plus">
            <a:avLst>
              <a:gd name="adj" fmla="val 4939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AC3799-1A68-4849-9F2A-2C68C5826169}"/>
              </a:ext>
            </a:extLst>
          </p:cNvPr>
          <p:cNvSpPr txBox="1"/>
          <p:nvPr/>
        </p:nvSpPr>
        <p:spPr>
          <a:xfrm>
            <a:off x="1566641" y="3924533"/>
            <a:ext cx="402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insufficient rotation. discard! </a:t>
            </a:r>
            <a:r>
              <a:rPr lang="en-US" sz="2000" dirty="0">
                <a:solidFill>
                  <a:srgbClr val="FF0000"/>
                </a:solidFill>
                <a:latin typeface="Apple Color Emoji" pitchFamily="2" charset="0"/>
                <a:ea typeface="Apple Color Emoji" pitchFamily="2" charset="0"/>
              </a:rPr>
              <a:t>🤖</a:t>
            </a:r>
            <a:endParaRPr lang="en-US" sz="1400" dirty="0">
              <a:solidFill>
                <a:srgbClr val="FF0000"/>
              </a:solidFill>
              <a:latin typeface="Apple Color Emoji" pitchFamily="2" charset="0"/>
              <a:ea typeface="Apple Color Emoj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4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A472DF6-1201-2C4F-85A3-9D0D681BD7C3}"/>
              </a:ext>
            </a:extLst>
          </p:cNvPr>
          <p:cNvSpPr/>
          <p:nvPr/>
        </p:nvSpPr>
        <p:spPr>
          <a:xfrm>
            <a:off x="7041939" y="1768069"/>
            <a:ext cx="4445211" cy="476941"/>
          </a:xfrm>
          <a:prstGeom prst="roundRect">
            <a:avLst>
              <a:gd name="adj" fmla="val 22457"/>
            </a:avLst>
          </a:prstGeom>
          <a:solidFill>
            <a:srgbClr val="E0E1E6"/>
          </a:solidFill>
          <a:ln>
            <a:noFill/>
          </a:ln>
          <a:effectLst>
            <a:outerShdw blurRad="927100" dist="152400" dir="5400000" sx="101000" sy="101000" algn="ctr" rotWithShape="0">
              <a:srgbClr val="000000">
                <a:alpha val="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593522-F8C3-7F49-8EBA-4A6EFEB542D6}"/>
              </a:ext>
            </a:extLst>
          </p:cNvPr>
          <p:cNvSpPr/>
          <p:nvPr/>
        </p:nvSpPr>
        <p:spPr>
          <a:xfrm>
            <a:off x="5041900" y="2630019"/>
            <a:ext cx="957847" cy="336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7392B63-3E06-5545-ADB1-FEACC594139B}"/>
              </a:ext>
            </a:extLst>
          </p:cNvPr>
          <p:cNvSpPr/>
          <p:nvPr/>
        </p:nvSpPr>
        <p:spPr>
          <a:xfrm>
            <a:off x="5999522" y="3011424"/>
            <a:ext cx="1054608" cy="2614432"/>
          </a:xfrm>
          <a:custGeom>
            <a:avLst/>
            <a:gdLst>
              <a:gd name="connsiteX0" fmla="*/ 0 w 1054608"/>
              <a:gd name="connsiteY0" fmla="*/ 2602992 h 2602992"/>
              <a:gd name="connsiteX1" fmla="*/ 1054608 w 1054608"/>
              <a:gd name="connsiteY1" fmla="*/ 1115568 h 2602992"/>
              <a:gd name="connsiteX2" fmla="*/ 1054608 w 1054608"/>
              <a:gd name="connsiteY2" fmla="*/ 835152 h 2602992"/>
              <a:gd name="connsiteX3" fmla="*/ 0 w 1054608"/>
              <a:gd name="connsiteY3" fmla="*/ 0 h 2602992"/>
              <a:gd name="connsiteX4" fmla="*/ 0 w 1054608"/>
              <a:gd name="connsiteY4" fmla="*/ 2602992 h 260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4608" h="2602992">
                <a:moveTo>
                  <a:pt x="0" y="2602992"/>
                </a:moveTo>
                <a:lnTo>
                  <a:pt x="1054608" y="1115568"/>
                </a:lnTo>
                <a:lnTo>
                  <a:pt x="1054608" y="835152"/>
                </a:lnTo>
                <a:lnTo>
                  <a:pt x="0" y="0"/>
                </a:lnTo>
                <a:lnTo>
                  <a:pt x="0" y="2602992"/>
                </a:lnTo>
                <a:close/>
              </a:path>
            </a:pathLst>
          </a:custGeom>
          <a:solidFill>
            <a:srgbClr val="FBDDC7"/>
          </a:solidFill>
          <a:ln>
            <a:solidFill>
              <a:srgbClr val="EAB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2BC8E2D-416F-7B42-AC14-942F3663D768}"/>
              </a:ext>
            </a:extLst>
          </p:cNvPr>
          <p:cNvSpPr/>
          <p:nvPr/>
        </p:nvSpPr>
        <p:spPr>
          <a:xfrm>
            <a:off x="7041940" y="1768069"/>
            <a:ext cx="4445211" cy="3313806"/>
          </a:xfrm>
          <a:prstGeom prst="roundRect">
            <a:avLst>
              <a:gd name="adj" fmla="val 1674"/>
            </a:avLst>
          </a:prstGeom>
          <a:solidFill>
            <a:srgbClr val="404040"/>
          </a:solidFill>
          <a:ln w="3175">
            <a:solidFill>
              <a:srgbClr val="0D0D0D">
                <a:alpha val="57647"/>
              </a:srgbClr>
            </a:solidFill>
          </a:ln>
          <a:effectLst>
            <a:outerShdw blurRad="584200" dist="190500" dir="5400000" sx="101000" sy="101000" algn="ctr" rotWithShape="0">
              <a:schemeClr val="bg2">
                <a:lumMod val="50000"/>
                <a:alpha val="61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5436F-D3CF-E846-A37D-92C2D9F35050}"/>
              </a:ext>
            </a:extLst>
          </p:cNvPr>
          <p:cNvSpPr/>
          <p:nvPr/>
        </p:nvSpPr>
        <p:spPr>
          <a:xfrm>
            <a:off x="7041939" y="3849426"/>
            <a:ext cx="4445211" cy="285135"/>
          </a:xfrm>
          <a:prstGeom prst="rect">
            <a:avLst/>
          </a:prstGeom>
          <a:solidFill>
            <a:srgbClr val="6F5B56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B1E49-CA3F-694F-97FA-E5754CC31E05}"/>
              </a:ext>
            </a:extLst>
          </p:cNvPr>
          <p:cNvSpPr txBox="1"/>
          <p:nvPr/>
        </p:nvSpPr>
        <p:spPr>
          <a:xfrm>
            <a:off x="7041939" y="2153174"/>
            <a:ext cx="4330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vip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mode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“annular PCA”,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data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        ],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Optimize these!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pple Color Emoji" pitchFamily="2" charset="0"/>
              <a:ea typeface="Apple Color Emoji" pitchFamily="2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rgbClr val="E48EC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delta_rot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0.5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asize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radius_int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rgbClr val="42DB6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ncomp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614D8C-26B6-2644-B089-9F9C11763D16}"/>
              </a:ext>
            </a:extLst>
          </p:cNvPr>
          <p:cNvSpPr txBox="1"/>
          <p:nvPr/>
        </p:nvSpPr>
        <p:spPr>
          <a:xfrm>
            <a:off x="8205020" y="1806225"/>
            <a:ext cx="2062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venir Roman" panose="02000503020000020003" pitchFamily="2" charset="0"/>
                <a:ea typeface="Apple Color Emoji" pitchFamily="2" charset="0"/>
                <a:cs typeface="Consolas" panose="020B0609020204030204" pitchFamily="49" charset="0"/>
              </a:rPr>
              <a:t>pseudocode.py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FEEF3E-EA44-E14B-94F2-C74EB897E6B9}"/>
              </a:ext>
            </a:extLst>
          </p:cNvPr>
          <p:cNvGrpSpPr/>
          <p:nvPr/>
        </p:nvGrpSpPr>
        <p:grpSpPr>
          <a:xfrm>
            <a:off x="9583541" y="2754347"/>
            <a:ext cx="924661" cy="294978"/>
            <a:chOff x="9498876" y="3758459"/>
            <a:chExt cx="924661" cy="29497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E520B7D-B56F-B54D-9ED5-F32275A9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8876" y="3758459"/>
              <a:ext cx="294978" cy="29497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479A389-B427-A042-9ECC-A779A7C8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68057" y="3824465"/>
              <a:ext cx="153311" cy="1533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BD02C7F-E52A-BE45-A448-F44303BC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7475" y="3758459"/>
              <a:ext cx="294978" cy="2949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F8F93B-AAD0-EE4A-BE04-4E82D027C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6656" y="3824465"/>
              <a:ext cx="153311" cy="15331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ADE0F5B-66FD-A54F-9AAB-49A95B71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8559" y="3758459"/>
              <a:ext cx="294978" cy="29497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2953D64-C43A-0E4C-BFD9-CC1B7B31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97740" y="3824465"/>
              <a:ext cx="153311" cy="153311"/>
            </a:xfrm>
            <a:prstGeom prst="rect">
              <a:avLst/>
            </a:prstGeom>
          </p:spPr>
        </p:pic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9A22F00-541A-4D4A-B731-C92310A1F03C}"/>
              </a:ext>
            </a:extLst>
          </p:cNvPr>
          <p:cNvSpPr/>
          <p:nvPr/>
        </p:nvSpPr>
        <p:spPr>
          <a:xfrm>
            <a:off x="857251" y="2973664"/>
            <a:ext cx="5142496" cy="2689200"/>
          </a:xfrm>
          <a:prstGeom prst="roundRect">
            <a:avLst>
              <a:gd name="adj" fmla="val 1674"/>
            </a:avLst>
          </a:prstGeom>
          <a:solidFill>
            <a:srgbClr val="FCEFE6"/>
          </a:solidFill>
          <a:ln w="12700">
            <a:solidFill>
              <a:srgbClr val="EAB48A"/>
            </a:solidFill>
          </a:ln>
          <a:effectLst>
            <a:outerShdw blurRad="584200" dist="190500" dir="5400000" sx="101000" sy="101000" algn="ctr" rotWithShape="0">
              <a:schemeClr val="bg2">
                <a:lumMod val="50000"/>
                <a:alpha val="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6E9CF9-549A-0443-9B4A-0BB77C5A1256}"/>
              </a:ext>
            </a:extLst>
          </p:cNvPr>
          <p:cNvGrpSpPr/>
          <p:nvPr/>
        </p:nvGrpSpPr>
        <p:grpSpPr>
          <a:xfrm>
            <a:off x="7154585" y="1883720"/>
            <a:ext cx="503556" cy="114328"/>
            <a:chOff x="7154585" y="2130150"/>
            <a:chExt cx="503556" cy="1143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72ADEF-461D-BD45-BC0A-D0BA3AAC2C3B}"/>
                </a:ext>
              </a:extLst>
            </p:cNvPr>
            <p:cNvSpPr/>
            <p:nvPr/>
          </p:nvSpPr>
          <p:spPr>
            <a:xfrm>
              <a:off x="7154585" y="2130178"/>
              <a:ext cx="114300" cy="114300"/>
            </a:xfrm>
            <a:prstGeom prst="ellipse">
              <a:avLst/>
            </a:prstGeom>
            <a:solidFill>
              <a:srgbClr val="FC6356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26D91A1-10C8-7B49-87E0-6FFE220F1723}"/>
                </a:ext>
              </a:extLst>
            </p:cNvPr>
            <p:cNvSpPr/>
            <p:nvPr/>
          </p:nvSpPr>
          <p:spPr>
            <a:xfrm>
              <a:off x="7352388" y="2130150"/>
              <a:ext cx="114300" cy="114300"/>
            </a:xfrm>
            <a:prstGeom prst="ellipse">
              <a:avLst/>
            </a:prstGeom>
            <a:solidFill>
              <a:srgbClr val="FFDA2E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7F4C9CF-3DDA-4F42-BD7D-6DD74955D1CD}"/>
                </a:ext>
              </a:extLst>
            </p:cNvPr>
            <p:cNvSpPr/>
            <p:nvPr/>
          </p:nvSpPr>
          <p:spPr>
            <a:xfrm>
              <a:off x="7543841" y="2130150"/>
              <a:ext cx="114300" cy="114300"/>
            </a:xfrm>
            <a:prstGeom prst="ellipse">
              <a:avLst/>
            </a:prstGeom>
            <a:solidFill>
              <a:srgbClr val="42DB65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93D84EA-7A88-B241-A669-86B5D896947D}"/>
              </a:ext>
            </a:extLst>
          </p:cNvPr>
          <p:cNvSpPr txBox="1">
            <a:spLocks/>
          </p:cNvSpPr>
          <p:nvPr/>
        </p:nvSpPr>
        <p:spPr>
          <a:xfrm>
            <a:off x="857251" y="8276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Helvetica Neue Medium" panose="02000503000000020004" pitchFamily="2" charset="0"/>
                <a:cs typeface="Consolas" panose="020B0609020204030204" pitchFamily="49" charset="0"/>
              </a:rPr>
              <a:t>VIP</a:t>
            </a: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ADI</a:t>
            </a:r>
            <a:b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Function Variables</a:t>
            </a: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688997-77AE-884A-9504-0928E3A27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093" y="3376956"/>
            <a:ext cx="1917700" cy="191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20E909-7D54-BB43-B27A-CDF4A4C079EF}"/>
              </a:ext>
            </a:extLst>
          </p:cNvPr>
          <p:cNvSpPr txBox="1"/>
          <p:nvPr/>
        </p:nvSpPr>
        <p:spPr>
          <a:xfrm>
            <a:off x="1182604" y="3874141"/>
            <a:ext cx="2245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onsolas" panose="020B0609020204030204" pitchFamily="49" charset="0"/>
                <a:ea typeface="Helvetica Neue Light" panose="02000403000000020004" pitchFamily="2" charset="0"/>
                <a:cs typeface="Consolas" panose="020B0609020204030204" pitchFamily="49" charset="0"/>
              </a:rPr>
              <a:t>asize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Sets annulus width.</a:t>
            </a:r>
          </a:p>
        </p:txBody>
      </p:sp>
    </p:spTree>
    <p:extLst>
      <p:ext uri="{BB962C8B-B14F-4D97-AF65-F5344CB8AC3E}">
        <p14:creationId xmlns:p14="http://schemas.microsoft.com/office/powerpoint/2010/main" val="3262856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A472DF6-1201-2C4F-85A3-9D0D681BD7C3}"/>
              </a:ext>
            </a:extLst>
          </p:cNvPr>
          <p:cNvSpPr/>
          <p:nvPr/>
        </p:nvSpPr>
        <p:spPr>
          <a:xfrm>
            <a:off x="7041939" y="1768069"/>
            <a:ext cx="4445211" cy="476941"/>
          </a:xfrm>
          <a:prstGeom prst="roundRect">
            <a:avLst>
              <a:gd name="adj" fmla="val 22457"/>
            </a:avLst>
          </a:prstGeom>
          <a:solidFill>
            <a:srgbClr val="E0E1E6"/>
          </a:solidFill>
          <a:ln>
            <a:noFill/>
          </a:ln>
          <a:effectLst>
            <a:outerShdw blurRad="927100" dist="152400" dir="5400000" sx="101000" sy="101000" algn="ctr" rotWithShape="0">
              <a:srgbClr val="000000">
                <a:alpha val="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593522-F8C3-7F49-8EBA-4A6EFEB542D6}"/>
              </a:ext>
            </a:extLst>
          </p:cNvPr>
          <p:cNvSpPr/>
          <p:nvPr/>
        </p:nvSpPr>
        <p:spPr>
          <a:xfrm>
            <a:off x="5041900" y="2630019"/>
            <a:ext cx="957847" cy="336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0B20CE8-13FD-8847-AA69-0BDA334C5C21}"/>
              </a:ext>
            </a:extLst>
          </p:cNvPr>
          <p:cNvSpPr/>
          <p:nvPr/>
        </p:nvSpPr>
        <p:spPr>
          <a:xfrm>
            <a:off x="5988570" y="3072984"/>
            <a:ext cx="1061159" cy="2459768"/>
          </a:xfrm>
          <a:custGeom>
            <a:avLst/>
            <a:gdLst>
              <a:gd name="connsiteX0" fmla="*/ 7496 w 1079292"/>
              <a:gd name="connsiteY0" fmla="*/ 2435901 h 2435901"/>
              <a:gd name="connsiteX1" fmla="*/ 1079292 w 1079292"/>
              <a:gd name="connsiteY1" fmla="*/ 1326629 h 2435901"/>
              <a:gd name="connsiteX2" fmla="*/ 1079292 w 1079292"/>
              <a:gd name="connsiteY2" fmla="*/ 1056806 h 2435901"/>
              <a:gd name="connsiteX3" fmla="*/ 0 w 1079292"/>
              <a:gd name="connsiteY3" fmla="*/ 0 h 2435901"/>
              <a:gd name="connsiteX4" fmla="*/ 7496 w 1079292"/>
              <a:gd name="connsiteY4" fmla="*/ 2435901 h 243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92" h="2435901">
                <a:moveTo>
                  <a:pt x="7496" y="2435901"/>
                </a:moveTo>
                <a:lnTo>
                  <a:pt x="1079292" y="1326629"/>
                </a:lnTo>
                <a:lnTo>
                  <a:pt x="1079292" y="1056806"/>
                </a:lnTo>
                <a:lnTo>
                  <a:pt x="0" y="0"/>
                </a:lnTo>
                <a:cubicBezTo>
                  <a:pt x="2499" y="811967"/>
                  <a:pt x="4997" y="1623934"/>
                  <a:pt x="7496" y="2435901"/>
                </a:cubicBezTo>
                <a:close/>
              </a:path>
            </a:pathLst>
          </a:custGeom>
          <a:solidFill>
            <a:srgbClr val="E3DCF7"/>
          </a:solidFill>
          <a:ln>
            <a:solidFill>
              <a:srgbClr val="BC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2BC8E2D-416F-7B42-AC14-942F3663D768}"/>
              </a:ext>
            </a:extLst>
          </p:cNvPr>
          <p:cNvSpPr/>
          <p:nvPr/>
        </p:nvSpPr>
        <p:spPr>
          <a:xfrm>
            <a:off x="7041940" y="1768069"/>
            <a:ext cx="4445211" cy="3313806"/>
          </a:xfrm>
          <a:prstGeom prst="roundRect">
            <a:avLst>
              <a:gd name="adj" fmla="val 1674"/>
            </a:avLst>
          </a:prstGeom>
          <a:solidFill>
            <a:srgbClr val="404040"/>
          </a:solidFill>
          <a:ln w="3175">
            <a:solidFill>
              <a:srgbClr val="0D0D0D">
                <a:alpha val="57647"/>
              </a:srgbClr>
            </a:solidFill>
          </a:ln>
          <a:effectLst>
            <a:outerShdw blurRad="584200" dist="190500" dir="5400000" sx="101000" sy="101000" algn="ctr" rotWithShape="0">
              <a:schemeClr val="bg2">
                <a:lumMod val="50000"/>
                <a:alpha val="61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5436F-D3CF-E846-A37D-92C2D9F35050}"/>
              </a:ext>
            </a:extLst>
          </p:cNvPr>
          <p:cNvSpPr/>
          <p:nvPr/>
        </p:nvSpPr>
        <p:spPr>
          <a:xfrm>
            <a:off x="7041939" y="4122140"/>
            <a:ext cx="4445211" cy="285135"/>
          </a:xfrm>
          <a:prstGeom prst="rect">
            <a:avLst/>
          </a:prstGeom>
          <a:solidFill>
            <a:srgbClr val="60566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BA8F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B1E49-CA3F-694F-97FA-E5754CC31E05}"/>
              </a:ext>
            </a:extLst>
          </p:cNvPr>
          <p:cNvSpPr txBox="1"/>
          <p:nvPr/>
        </p:nvSpPr>
        <p:spPr>
          <a:xfrm>
            <a:off x="7041939" y="2153174"/>
            <a:ext cx="4330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vip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mode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“annular PCA”,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data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        ],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Optimize these!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pple Color Emoji" pitchFamily="2" charset="0"/>
              <a:ea typeface="Apple Color Emoji" pitchFamily="2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rgbClr val="E48EC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delta_rot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0.5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asize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radius_int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rgbClr val="42DB6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ncomp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614D8C-26B6-2644-B089-9F9C11763D16}"/>
              </a:ext>
            </a:extLst>
          </p:cNvPr>
          <p:cNvSpPr txBox="1"/>
          <p:nvPr/>
        </p:nvSpPr>
        <p:spPr>
          <a:xfrm>
            <a:off x="8205020" y="1806225"/>
            <a:ext cx="2062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venir Roman" panose="02000503020000020003" pitchFamily="2" charset="0"/>
                <a:ea typeface="Apple Color Emoji" pitchFamily="2" charset="0"/>
                <a:cs typeface="Consolas" panose="020B0609020204030204" pitchFamily="49" charset="0"/>
              </a:rPr>
              <a:t>pseudocode.py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FEEF3E-EA44-E14B-94F2-C74EB897E6B9}"/>
              </a:ext>
            </a:extLst>
          </p:cNvPr>
          <p:cNvGrpSpPr/>
          <p:nvPr/>
        </p:nvGrpSpPr>
        <p:grpSpPr>
          <a:xfrm>
            <a:off x="9583541" y="2754347"/>
            <a:ext cx="924661" cy="294978"/>
            <a:chOff x="9498876" y="3758459"/>
            <a:chExt cx="924661" cy="29497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E520B7D-B56F-B54D-9ED5-F32275A9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8876" y="3758459"/>
              <a:ext cx="294978" cy="29497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479A389-B427-A042-9ECC-A779A7C8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68057" y="3824465"/>
              <a:ext cx="153311" cy="1533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BD02C7F-E52A-BE45-A448-F44303BC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7475" y="3758459"/>
              <a:ext cx="294978" cy="2949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F8F93B-AAD0-EE4A-BE04-4E82D027C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6656" y="3824465"/>
              <a:ext cx="153311" cy="15331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ADE0F5B-66FD-A54F-9AAB-49A95B71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8559" y="3758459"/>
              <a:ext cx="294978" cy="29497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2953D64-C43A-0E4C-BFD9-CC1B7B31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97740" y="3824465"/>
              <a:ext cx="153311" cy="15331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6E9CF9-549A-0443-9B4A-0BB77C5A1256}"/>
              </a:ext>
            </a:extLst>
          </p:cNvPr>
          <p:cNvGrpSpPr/>
          <p:nvPr/>
        </p:nvGrpSpPr>
        <p:grpSpPr>
          <a:xfrm>
            <a:off x="7154585" y="1883720"/>
            <a:ext cx="503556" cy="114328"/>
            <a:chOff x="7154585" y="2130150"/>
            <a:chExt cx="503556" cy="1143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72ADEF-461D-BD45-BC0A-D0BA3AAC2C3B}"/>
                </a:ext>
              </a:extLst>
            </p:cNvPr>
            <p:cNvSpPr/>
            <p:nvPr/>
          </p:nvSpPr>
          <p:spPr>
            <a:xfrm>
              <a:off x="7154585" y="2130178"/>
              <a:ext cx="114300" cy="114300"/>
            </a:xfrm>
            <a:prstGeom prst="ellipse">
              <a:avLst/>
            </a:prstGeom>
            <a:solidFill>
              <a:srgbClr val="FC6356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26D91A1-10C8-7B49-87E0-6FFE220F1723}"/>
                </a:ext>
              </a:extLst>
            </p:cNvPr>
            <p:cNvSpPr/>
            <p:nvPr/>
          </p:nvSpPr>
          <p:spPr>
            <a:xfrm>
              <a:off x="7352388" y="2130150"/>
              <a:ext cx="114300" cy="114300"/>
            </a:xfrm>
            <a:prstGeom prst="ellipse">
              <a:avLst/>
            </a:prstGeom>
            <a:solidFill>
              <a:srgbClr val="FFDA2E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7F4C9CF-3DDA-4F42-BD7D-6DD74955D1CD}"/>
                </a:ext>
              </a:extLst>
            </p:cNvPr>
            <p:cNvSpPr/>
            <p:nvPr/>
          </p:nvSpPr>
          <p:spPr>
            <a:xfrm>
              <a:off x="7543841" y="2130150"/>
              <a:ext cx="114300" cy="114300"/>
            </a:xfrm>
            <a:prstGeom prst="ellipse">
              <a:avLst/>
            </a:prstGeom>
            <a:solidFill>
              <a:srgbClr val="42DB65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9A22F00-541A-4D4A-B731-C92310A1F03C}"/>
              </a:ext>
            </a:extLst>
          </p:cNvPr>
          <p:cNvSpPr/>
          <p:nvPr/>
        </p:nvSpPr>
        <p:spPr>
          <a:xfrm>
            <a:off x="857251" y="3049325"/>
            <a:ext cx="5142496" cy="2514567"/>
          </a:xfrm>
          <a:prstGeom prst="roundRect">
            <a:avLst>
              <a:gd name="adj" fmla="val 1674"/>
            </a:avLst>
          </a:prstGeom>
          <a:solidFill>
            <a:srgbClr val="F9F6FF"/>
          </a:solidFill>
          <a:ln w="12700">
            <a:solidFill>
              <a:srgbClr val="BBA8F6"/>
            </a:solidFill>
          </a:ln>
          <a:effectLst>
            <a:outerShdw blurRad="584200" dist="190500" dir="5400000" sx="101000" sy="101000" algn="ctr" rotWithShape="0">
              <a:schemeClr val="bg2">
                <a:lumMod val="50000"/>
                <a:alpha val="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3D84EA-7A88-B241-A669-86B5D896947D}"/>
              </a:ext>
            </a:extLst>
          </p:cNvPr>
          <p:cNvSpPr txBox="1">
            <a:spLocks/>
          </p:cNvSpPr>
          <p:nvPr/>
        </p:nvSpPr>
        <p:spPr>
          <a:xfrm>
            <a:off x="857251" y="8276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Helvetica Neue Medium" panose="02000503000000020004" pitchFamily="2" charset="0"/>
                <a:cs typeface="Consolas" panose="020B0609020204030204" pitchFamily="49" charset="0"/>
              </a:rPr>
              <a:t>VIP</a:t>
            </a: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ADI</a:t>
            </a:r>
            <a:b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Function Variables</a:t>
            </a: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B41A9F5-35C5-434C-B17B-37DF991C2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100" y="3331772"/>
            <a:ext cx="1943100" cy="195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F81B3-B253-FE42-8E25-5AA0447E6D9A}"/>
              </a:ext>
            </a:extLst>
          </p:cNvPr>
          <p:cNvSpPr txBox="1"/>
          <p:nvPr/>
        </p:nvSpPr>
        <p:spPr>
          <a:xfrm>
            <a:off x="3161410" y="3668611"/>
            <a:ext cx="2711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A491DD"/>
                </a:solidFill>
                <a:latin typeface="Consolas" panose="020B0609020204030204" pitchFamily="49" charset="0"/>
                <a:ea typeface="Helvetica Neue Light" panose="02000403000000020004" pitchFamily="2" charset="0"/>
                <a:cs typeface="Consolas" panose="020B0609020204030204" pitchFamily="49" charset="0"/>
              </a:rPr>
              <a:t>radius_int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Sets central radius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mask off and ignore.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30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A472DF6-1201-2C4F-85A3-9D0D681BD7C3}"/>
              </a:ext>
            </a:extLst>
          </p:cNvPr>
          <p:cNvSpPr/>
          <p:nvPr/>
        </p:nvSpPr>
        <p:spPr>
          <a:xfrm>
            <a:off x="7041939" y="1768069"/>
            <a:ext cx="4445211" cy="476941"/>
          </a:xfrm>
          <a:prstGeom prst="roundRect">
            <a:avLst>
              <a:gd name="adj" fmla="val 22457"/>
            </a:avLst>
          </a:prstGeom>
          <a:solidFill>
            <a:srgbClr val="E0E1E6"/>
          </a:solidFill>
          <a:ln>
            <a:noFill/>
          </a:ln>
          <a:effectLst>
            <a:outerShdw blurRad="927100" dist="152400" dir="5400000" sx="101000" sy="101000" algn="ctr" rotWithShape="0">
              <a:srgbClr val="000000">
                <a:alpha val="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593522-F8C3-7F49-8EBA-4A6EFEB542D6}"/>
              </a:ext>
            </a:extLst>
          </p:cNvPr>
          <p:cNvSpPr/>
          <p:nvPr/>
        </p:nvSpPr>
        <p:spPr>
          <a:xfrm>
            <a:off x="5041900" y="2630019"/>
            <a:ext cx="957847" cy="336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6797731-A725-564D-8106-F433A54C6F67}"/>
              </a:ext>
            </a:extLst>
          </p:cNvPr>
          <p:cNvSpPr/>
          <p:nvPr/>
        </p:nvSpPr>
        <p:spPr>
          <a:xfrm>
            <a:off x="5974080" y="2657856"/>
            <a:ext cx="1070187" cy="3312160"/>
          </a:xfrm>
          <a:custGeom>
            <a:avLst/>
            <a:gdLst>
              <a:gd name="connsiteX0" fmla="*/ 10771 w 1077571"/>
              <a:gd name="connsiteY0" fmla="*/ 3259667 h 3259667"/>
              <a:gd name="connsiteX1" fmla="*/ 1077571 w 1077571"/>
              <a:gd name="connsiteY1" fmla="*/ 1998134 h 3259667"/>
              <a:gd name="connsiteX2" fmla="*/ 1077571 w 1077571"/>
              <a:gd name="connsiteY2" fmla="*/ 1718734 h 3259667"/>
              <a:gd name="connsiteX3" fmla="*/ 2304 w 1077571"/>
              <a:gd name="connsiteY3" fmla="*/ 0 h 3259667"/>
              <a:gd name="connsiteX4" fmla="*/ 10771 w 1077571"/>
              <a:gd name="connsiteY4" fmla="*/ 3259667 h 325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571" h="3259667">
                <a:moveTo>
                  <a:pt x="10771" y="3259667"/>
                </a:moveTo>
                <a:lnTo>
                  <a:pt x="1077571" y="1998134"/>
                </a:lnTo>
                <a:lnTo>
                  <a:pt x="1077571" y="1718734"/>
                </a:lnTo>
                <a:lnTo>
                  <a:pt x="2304" y="0"/>
                </a:lnTo>
                <a:cubicBezTo>
                  <a:pt x="-518" y="1089378"/>
                  <a:pt x="-3341" y="2178756"/>
                  <a:pt x="10771" y="3259667"/>
                </a:cubicBezTo>
                <a:close/>
              </a:path>
            </a:pathLst>
          </a:custGeom>
          <a:solidFill>
            <a:srgbClr val="C7F5C9"/>
          </a:solidFill>
          <a:ln>
            <a:solidFill>
              <a:srgbClr val="6FD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9A22F00-541A-4D4A-B731-C92310A1F03C}"/>
              </a:ext>
            </a:extLst>
          </p:cNvPr>
          <p:cNvSpPr/>
          <p:nvPr/>
        </p:nvSpPr>
        <p:spPr>
          <a:xfrm>
            <a:off x="857251" y="2630019"/>
            <a:ext cx="5142496" cy="3369727"/>
          </a:xfrm>
          <a:prstGeom prst="roundRect">
            <a:avLst>
              <a:gd name="adj" fmla="val 1674"/>
            </a:avLst>
          </a:prstGeom>
          <a:solidFill>
            <a:srgbClr val="EAFFEC"/>
          </a:solidFill>
          <a:ln w="12700">
            <a:solidFill>
              <a:srgbClr val="6FD873"/>
            </a:solidFill>
          </a:ln>
          <a:effectLst>
            <a:outerShdw blurRad="584200" dist="190500" dir="5400000" sx="101000" sy="101000" algn="ctr" rotWithShape="0">
              <a:schemeClr val="bg2">
                <a:lumMod val="50000"/>
                <a:alpha val="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2BC8E2D-416F-7B42-AC14-942F3663D768}"/>
              </a:ext>
            </a:extLst>
          </p:cNvPr>
          <p:cNvSpPr/>
          <p:nvPr/>
        </p:nvSpPr>
        <p:spPr>
          <a:xfrm>
            <a:off x="7041940" y="1768069"/>
            <a:ext cx="4445211" cy="3313806"/>
          </a:xfrm>
          <a:prstGeom prst="roundRect">
            <a:avLst>
              <a:gd name="adj" fmla="val 1674"/>
            </a:avLst>
          </a:prstGeom>
          <a:solidFill>
            <a:srgbClr val="404040"/>
          </a:solidFill>
          <a:ln w="3175">
            <a:solidFill>
              <a:srgbClr val="0D0D0D">
                <a:alpha val="57647"/>
              </a:srgbClr>
            </a:solidFill>
          </a:ln>
          <a:effectLst>
            <a:outerShdw blurRad="584200" dist="190500" dir="5400000" sx="101000" sy="101000" algn="ctr" rotWithShape="0">
              <a:schemeClr val="bg2">
                <a:lumMod val="50000"/>
                <a:alpha val="61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5436F-D3CF-E846-A37D-92C2D9F35050}"/>
              </a:ext>
            </a:extLst>
          </p:cNvPr>
          <p:cNvSpPr/>
          <p:nvPr/>
        </p:nvSpPr>
        <p:spPr>
          <a:xfrm>
            <a:off x="7041939" y="4401540"/>
            <a:ext cx="4445211" cy="285135"/>
          </a:xfrm>
          <a:prstGeom prst="rect">
            <a:avLst/>
          </a:prstGeom>
          <a:solidFill>
            <a:srgbClr val="566F6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BA8F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B1E49-CA3F-694F-97FA-E5754CC31E05}"/>
              </a:ext>
            </a:extLst>
          </p:cNvPr>
          <p:cNvSpPr txBox="1"/>
          <p:nvPr/>
        </p:nvSpPr>
        <p:spPr>
          <a:xfrm>
            <a:off x="7041939" y="2153174"/>
            <a:ext cx="4330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vip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mode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“annular PCA”,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data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        ],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 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Optimize these!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pple Color Emoji" pitchFamily="2" charset="0"/>
              <a:ea typeface="Apple Color Emoji" pitchFamily="2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rgbClr val="E48EC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delta_rot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0.5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asize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 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radius_int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	    </a:t>
            </a:r>
            <a:r>
              <a:rPr lang="en-US" dirty="0">
                <a:solidFill>
                  <a:srgbClr val="42DB6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ncomp</a:t>
            </a:r>
            <a:r>
              <a:rPr lang="en-US" dirty="0">
                <a:solidFill>
                  <a:srgbClr val="C0A7F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</a:t>
            </a:r>
            <a:r>
              <a:rPr lang="en-US" dirty="0">
                <a:solidFill>
                  <a:srgbClr val="9EBCF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614D8C-26B6-2644-B089-9F9C11763D16}"/>
              </a:ext>
            </a:extLst>
          </p:cNvPr>
          <p:cNvSpPr txBox="1"/>
          <p:nvPr/>
        </p:nvSpPr>
        <p:spPr>
          <a:xfrm>
            <a:off x="8205020" y="1806225"/>
            <a:ext cx="2062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venir Roman" panose="02000503020000020003" pitchFamily="2" charset="0"/>
                <a:ea typeface="Apple Color Emoji" pitchFamily="2" charset="0"/>
                <a:cs typeface="Consolas" panose="020B0609020204030204" pitchFamily="49" charset="0"/>
              </a:rPr>
              <a:t>pseudocode.py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FEEF3E-EA44-E14B-94F2-C74EB897E6B9}"/>
              </a:ext>
            </a:extLst>
          </p:cNvPr>
          <p:cNvGrpSpPr/>
          <p:nvPr/>
        </p:nvGrpSpPr>
        <p:grpSpPr>
          <a:xfrm>
            <a:off x="9583541" y="2754347"/>
            <a:ext cx="924661" cy="294978"/>
            <a:chOff x="9498876" y="3758459"/>
            <a:chExt cx="924661" cy="29497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E520B7D-B56F-B54D-9ED5-F32275A9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8876" y="3758459"/>
              <a:ext cx="294978" cy="29497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479A389-B427-A042-9ECC-A779A7C8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68057" y="3824465"/>
              <a:ext cx="153311" cy="1533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BD02C7F-E52A-BE45-A448-F44303BC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7475" y="3758459"/>
              <a:ext cx="294978" cy="2949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F8F93B-AAD0-EE4A-BE04-4E82D027C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6656" y="3824465"/>
              <a:ext cx="153311" cy="15331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ADE0F5B-66FD-A54F-9AAB-49A95B71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8559" y="3758459"/>
              <a:ext cx="294978" cy="29497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2953D64-C43A-0E4C-BFD9-CC1B7B31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97740" y="3824465"/>
              <a:ext cx="153311" cy="15331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6E9CF9-549A-0443-9B4A-0BB77C5A1256}"/>
              </a:ext>
            </a:extLst>
          </p:cNvPr>
          <p:cNvGrpSpPr/>
          <p:nvPr/>
        </p:nvGrpSpPr>
        <p:grpSpPr>
          <a:xfrm>
            <a:off x="7154585" y="1883720"/>
            <a:ext cx="503556" cy="114328"/>
            <a:chOff x="7154585" y="2130150"/>
            <a:chExt cx="503556" cy="1143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72ADEF-461D-BD45-BC0A-D0BA3AAC2C3B}"/>
                </a:ext>
              </a:extLst>
            </p:cNvPr>
            <p:cNvSpPr/>
            <p:nvPr/>
          </p:nvSpPr>
          <p:spPr>
            <a:xfrm>
              <a:off x="7154585" y="2130178"/>
              <a:ext cx="114300" cy="114300"/>
            </a:xfrm>
            <a:prstGeom prst="ellipse">
              <a:avLst/>
            </a:prstGeom>
            <a:solidFill>
              <a:srgbClr val="FC6356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26D91A1-10C8-7B49-87E0-6FFE220F1723}"/>
                </a:ext>
              </a:extLst>
            </p:cNvPr>
            <p:cNvSpPr/>
            <p:nvPr/>
          </p:nvSpPr>
          <p:spPr>
            <a:xfrm>
              <a:off x="7352388" y="2130150"/>
              <a:ext cx="114300" cy="114300"/>
            </a:xfrm>
            <a:prstGeom prst="ellipse">
              <a:avLst/>
            </a:prstGeom>
            <a:solidFill>
              <a:srgbClr val="FFDA2E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7F4C9CF-3DDA-4F42-BD7D-6DD74955D1CD}"/>
                </a:ext>
              </a:extLst>
            </p:cNvPr>
            <p:cNvSpPr/>
            <p:nvPr/>
          </p:nvSpPr>
          <p:spPr>
            <a:xfrm>
              <a:off x="7543841" y="2130150"/>
              <a:ext cx="114300" cy="114300"/>
            </a:xfrm>
            <a:prstGeom prst="ellipse">
              <a:avLst/>
            </a:prstGeom>
            <a:solidFill>
              <a:srgbClr val="42DB65"/>
            </a:solidFill>
            <a:ln w="3175">
              <a:solidFill>
                <a:srgbClr val="000000">
                  <a:alpha val="11373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93D84EA-7A88-B241-A669-86B5D896947D}"/>
              </a:ext>
            </a:extLst>
          </p:cNvPr>
          <p:cNvSpPr txBox="1">
            <a:spLocks/>
          </p:cNvSpPr>
          <p:nvPr/>
        </p:nvSpPr>
        <p:spPr>
          <a:xfrm>
            <a:off x="857251" y="8276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  <a:r>
              <a:rPr lang="en-US" sz="4800">
                <a:solidFill>
                  <a:schemeClr val="accent3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ea typeface="Helvetica Neue Medium" panose="02000503000000020004" pitchFamily="2" charset="0"/>
                <a:cs typeface="Consolas" panose="020B0609020204030204" pitchFamily="49" charset="0"/>
              </a:rPr>
              <a:t>VIP</a:t>
            </a: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ADI</a:t>
            </a:r>
            <a:b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Function Variables</a:t>
            </a: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672D3-C381-4D44-8E68-A9D7C1F87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664" y="3049325"/>
            <a:ext cx="2616200" cy="26162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8D2377-8BD3-4346-A966-E79C1D1E2BC3}"/>
              </a:ext>
            </a:extLst>
          </p:cNvPr>
          <p:cNvSpPr txBox="1"/>
          <p:nvPr/>
        </p:nvSpPr>
        <p:spPr>
          <a:xfrm>
            <a:off x="1089445" y="3528444"/>
            <a:ext cx="1683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9D598"/>
                </a:solidFill>
                <a:latin typeface="Consolas" panose="020B0609020204030204" pitchFamily="49" charset="0"/>
                <a:ea typeface="Helvetica Neue Light" panose="02000403000000020004" pitchFamily="2" charset="0"/>
                <a:cs typeface="Consolas" panose="020B0609020204030204" pitchFamily="49" charset="0"/>
              </a:rPr>
              <a:t>ncomp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Sets # of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principal components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use in PCA.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BC472-A903-D04C-AB1A-0005DA50F4E4}"/>
              </a:ext>
            </a:extLst>
          </p:cNvPr>
          <p:cNvSpPr txBox="1"/>
          <p:nvPr/>
        </p:nvSpPr>
        <p:spPr>
          <a:xfrm>
            <a:off x="3097741" y="3148404"/>
            <a:ext cx="109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>
                    <a:alpha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HR8799</a:t>
            </a:r>
          </a:p>
        </p:txBody>
      </p:sp>
    </p:spTree>
    <p:extLst>
      <p:ext uri="{BB962C8B-B14F-4D97-AF65-F5344CB8AC3E}">
        <p14:creationId xmlns:p14="http://schemas.microsoft.com/office/powerpoint/2010/main" val="3784376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5.googleusercontent.com/j9rP9pvNbyZXe98SrDC2pPbHc-JXSFgvewHBe_QKbk3_eS2bQDaIaFK62HeHTFygMmaZYt3rDq1Vya5V3iNB5eNeJtt-F3rZ1zFBcc_KtOiCluteFPxAjf710hIliwa3bnuh7rBvEN0">
            <a:extLst>
              <a:ext uri="{FF2B5EF4-FFF2-40B4-BE49-F238E27FC236}">
                <a16:creationId xmlns:a16="http://schemas.microsoft.com/office/drawing/2014/main" id="{5FB08EF3-CC92-E94E-9E82-9666B0D1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47" y="689547"/>
            <a:ext cx="5504688" cy="55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8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lh6.googleusercontent.com/YnRORzliLOznEhOlzGL7CQDoERMdN7KtJQhjXiwgUAw7JmpOt2WtSmpBpN2RRdxMOJm7IbKzwkRrFMIM09antk6qPH9PSePWMmCsCTGQnrc5AgGYRA0ZifpZqLFHNGEL5OyPofBCpSY">
            <a:extLst>
              <a:ext uri="{FF2B5EF4-FFF2-40B4-BE49-F238E27FC236}">
                <a16:creationId xmlns:a16="http://schemas.microsoft.com/office/drawing/2014/main" id="{2109C30F-C9A6-3D41-A645-F1DC9A4B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82" y="770918"/>
            <a:ext cx="5754456" cy="58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3B331-0EB0-0E4B-A9D7-29B0756FC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881" y="2979921"/>
            <a:ext cx="3345812" cy="34110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F9A84-43AE-3A4C-A93D-FE15CDE39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1" y="1515503"/>
            <a:ext cx="10515600" cy="46614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Four planets</a:t>
            </a:r>
          </a:p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NIRC2 vortex observation has lots </a:t>
            </a:r>
            <a:b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of science frames + sky rotation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94EE64-6E7F-9D4A-90E2-15D1BCA2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1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Test case: HR8799 dataset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C9D7D9-7AA2-3440-A3BA-C04D5F24408A}"/>
              </a:ext>
            </a:extLst>
          </p:cNvPr>
          <p:cNvSpPr txBox="1"/>
          <p:nvPr/>
        </p:nvSpPr>
        <p:spPr>
          <a:xfrm>
            <a:off x="7792279" y="656592"/>
            <a:ext cx="25974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HR8799 (2016)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1E6C45-CD3D-B542-945B-D484091A6C88}"/>
              </a:ext>
            </a:extLst>
          </p:cNvPr>
          <p:cNvSpPr txBox="1">
            <a:spLocks/>
          </p:cNvSpPr>
          <p:nvPr/>
        </p:nvSpPr>
        <p:spPr>
          <a:xfrm>
            <a:off x="480391" y="1515503"/>
            <a:ext cx="5668618" cy="12504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planet SNRs were maximized</a:t>
            </a:r>
            <a:br>
              <a:rPr lang="en-US" dirty="0">
                <a:solidFill>
                  <a:srgbClr val="F64E5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</a:b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by tuning </a:t>
            </a:r>
            <a:r>
              <a:rPr lang="en-US" b="1" dirty="0">
                <a:solidFill>
                  <a:srgbClr val="D891C1"/>
                </a:solidFill>
                <a:latin typeface="Courier New" panose="02070309020205020404" pitchFamily="49" charset="0"/>
                <a:ea typeface="Helvetica Neue Light" panose="02000403000000020004" pitchFamily="2" charset="0"/>
                <a:cs typeface="Courier New" panose="02070309020205020404" pitchFamily="49" charset="0"/>
              </a:rPr>
              <a:t>delta_rot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, </a:t>
            </a:r>
            <a:r>
              <a:rPr lang="en-US" b="1" dirty="0">
                <a:solidFill>
                  <a:srgbClr val="EAB38A"/>
                </a:solidFill>
                <a:latin typeface="Courier New" panose="02070309020205020404" pitchFamily="49" charset="0"/>
                <a:ea typeface="Helvetica Neue Light" panose="02000403000000020004" pitchFamily="2" charset="0"/>
                <a:cs typeface="Courier New" panose="02070309020205020404" pitchFamily="49" charset="0"/>
              </a:rPr>
              <a:t>asize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, </a:t>
            </a:r>
            <a:b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</a:br>
            <a:r>
              <a:rPr lang="en-US" b="1" dirty="0">
                <a:solidFill>
                  <a:srgbClr val="BCA8F5"/>
                </a:solidFill>
                <a:latin typeface="Courier New" panose="02070309020205020404" pitchFamily="49" charset="0"/>
                <a:ea typeface="Helvetica Neue Light" panose="02000403000000020004" pitchFamily="2" charset="0"/>
                <a:cs typeface="Courier New" panose="02070309020205020404" pitchFamily="49" charset="0"/>
              </a:rPr>
              <a:t>radius_int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, and </a:t>
            </a:r>
            <a:r>
              <a:rPr lang="en-US" b="1" dirty="0">
                <a:solidFill>
                  <a:srgbClr val="74D872"/>
                </a:solidFill>
                <a:latin typeface="Courier New" panose="02070309020205020404" pitchFamily="49" charset="0"/>
                <a:ea typeface="Helvetica Neue Light" panose="02000403000000020004" pitchFamily="2" charset="0"/>
                <a:cs typeface="Courier New" panose="02070309020205020404" pitchFamily="49" charset="0"/>
              </a:rPr>
              <a:t>ncomp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.</a:t>
            </a: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1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8E2891-E861-724B-A751-92E509F59566}"/>
              </a:ext>
            </a:extLst>
          </p:cNvPr>
          <p:cNvSpPr txBox="1"/>
          <p:nvPr/>
        </p:nvSpPr>
        <p:spPr>
          <a:xfrm>
            <a:off x="0" y="2408989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Summary of Findings </a:t>
            </a:r>
            <a:br>
              <a:rPr lang="en-US" sz="6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6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</a:t>
            </a:r>
            <a:r>
              <a:rPr lang="en-US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 sz="6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Methods</a:t>
            </a:r>
          </a:p>
        </p:txBody>
      </p:sp>
    </p:spTree>
    <p:extLst>
      <p:ext uri="{BB962C8B-B14F-4D97-AF65-F5344CB8AC3E}">
        <p14:creationId xmlns:p14="http://schemas.microsoft.com/office/powerpoint/2010/main" val="1098960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E5C3868-2EE0-644E-8F8F-940744F79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334" y="415226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Performance </a:t>
            </a:r>
            <a:b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of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ADI </a:t>
            </a:r>
            <a:b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+ </a:t>
            </a:r>
            <a:r>
              <a:rPr lang="en-US" sz="2800" dirty="0">
                <a:solidFill>
                  <a:srgbClr val="A491DD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median </a:t>
            </a:r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sub</a:t>
            </a:r>
            <a:endParaRPr lang="en-US" sz="2800" dirty="0">
              <a:solidFill>
                <a:srgbClr val="0070C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FB41D-097F-8843-8A21-33F047665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83" y="1332411"/>
            <a:ext cx="2656572" cy="2804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DD92D-6360-1542-979F-E6D065A10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807" y="389756"/>
            <a:ext cx="3562675" cy="3115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AA60B-6794-E84B-A466-0DAC9C17E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297" y="359048"/>
            <a:ext cx="3562675" cy="311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F383E3-FE25-DD40-AD6B-1258350CF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441" y="3474720"/>
            <a:ext cx="3562675" cy="3115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674E2D-2950-A849-B110-191194CBF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4117" y="3474720"/>
            <a:ext cx="3562675" cy="31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06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lh3.googleusercontent.com/s_IDpNhFAs60w8F3m9RLWcZHnLFfLajNusIf_WE5PJn_IrzvEUKgsm7ZEsfgabUKNjPZ64sdjLybiszmwFWp88c_sW_Hj7THW8wXLf7OmlTz-ZEQ6Bp2rt2iYmSbuQYLBxeHW2MpHjE">
            <a:extLst>
              <a:ext uri="{FF2B5EF4-FFF2-40B4-BE49-F238E27FC236}">
                <a16:creationId xmlns:a16="http://schemas.microsoft.com/office/drawing/2014/main" id="{25E43A60-14DE-F14E-B31B-FA2790698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8826" b="7354"/>
          <a:stretch/>
        </p:blipFill>
        <p:spPr bwMode="auto">
          <a:xfrm>
            <a:off x="1619102" y="1834608"/>
            <a:ext cx="8999708" cy="41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5E74C-23E6-4642-8F59-FEDD3DEC0971}"/>
              </a:ext>
            </a:extLst>
          </p:cNvPr>
          <p:cNvSpPr txBox="1"/>
          <p:nvPr/>
        </p:nvSpPr>
        <p:spPr>
          <a:xfrm>
            <a:off x="1901952" y="6010304"/>
            <a:ext cx="7717535" cy="408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F93D1"/>
                </a:solidFill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delta_rot</a:t>
            </a:r>
            <a:endParaRPr lang="en-US" sz="2000" dirty="0">
              <a:solidFill>
                <a:srgbClr val="EF93D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4BB4B-CEF7-FD47-9C86-4630F8C1DCF6}"/>
              </a:ext>
            </a:extLst>
          </p:cNvPr>
          <p:cNvSpPr txBox="1"/>
          <p:nvPr/>
        </p:nvSpPr>
        <p:spPr>
          <a:xfrm rot="16200000">
            <a:off x="300139" y="3184942"/>
            <a:ext cx="2268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Planet SNR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31CA2-3B4E-9E45-87D6-A397C0FB14EF}"/>
              </a:ext>
            </a:extLst>
          </p:cNvPr>
          <p:cNvSpPr txBox="1"/>
          <p:nvPr/>
        </p:nvSpPr>
        <p:spPr>
          <a:xfrm>
            <a:off x="2403765" y="608170"/>
            <a:ext cx="7708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Typical SNR vs. </a:t>
            </a:r>
            <a:r>
              <a:rPr lang="en-US" sz="3200" b="1" dirty="0">
                <a:solidFill>
                  <a:srgbClr val="EF93D1"/>
                </a:solidFill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delta_rot 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</a:b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for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annular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 ADI + </a:t>
            </a:r>
            <a:r>
              <a:rPr lang="en-US" sz="2800" dirty="0">
                <a:solidFill>
                  <a:srgbClr val="A191D8"/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median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 subtraction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D57C46-AA86-3A49-B86F-574E200A4368}"/>
              </a:ext>
            </a:extLst>
          </p:cNvPr>
          <p:cNvSpPr/>
          <p:nvPr/>
        </p:nvSpPr>
        <p:spPr>
          <a:xfrm>
            <a:off x="4770535" y="2024753"/>
            <a:ext cx="194402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s://lh3.googleusercontent.com/s_IDpNhFAs60w8F3m9RLWcZHnLFfLajNusIf_WE5PJn_IrzvEUKgsm7ZEsfgabUKNjPZ64sdjLybiszmwFWp88c_sW_Hj7THW8wXLf7OmlTz-ZEQ6Bp2rt2iYmSbuQYLBxeHW2MpHjE">
            <a:extLst>
              <a:ext uri="{FF2B5EF4-FFF2-40B4-BE49-F238E27FC236}">
                <a16:creationId xmlns:a16="http://schemas.microsoft.com/office/drawing/2014/main" id="{F91C6E1C-98E5-F84C-B3A0-715639DB1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t="12905" r="41241" b="69094"/>
          <a:stretch/>
        </p:blipFill>
        <p:spPr bwMode="auto">
          <a:xfrm>
            <a:off x="9865995" y="1965149"/>
            <a:ext cx="1495697" cy="89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673BB-75A2-DB4F-BD5F-20445E277FAC}"/>
              </a:ext>
            </a:extLst>
          </p:cNvPr>
          <p:cNvSpPr txBox="1"/>
          <p:nvPr/>
        </p:nvSpPr>
        <p:spPr>
          <a:xfrm>
            <a:off x="9809170" y="3261117"/>
            <a:ext cx="21857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4D872"/>
                </a:solidFill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asize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 = 3 </a:t>
            </a:r>
            <a:r>
              <a:rPr lang="en-US" dirty="0">
                <a:solidFill>
                  <a:srgbClr val="A191D8"/>
                </a:solidFill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radius_int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 = 3.5</a:t>
            </a:r>
          </a:p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.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in terms of NIRC2 FWHM, ~ 8 px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33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lh3.googleusercontent.com/s_IDpNhFAs60w8F3m9RLWcZHnLFfLajNusIf_WE5PJn_IrzvEUKgsm7ZEsfgabUKNjPZ64sdjLybiszmwFWp88c_sW_Hj7THW8wXLf7OmlTz-ZEQ6Bp2rt2iYmSbuQYLBxeHW2MpHjE">
            <a:extLst>
              <a:ext uri="{FF2B5EF4-FFF2-40B4-BE49-F238E27FC236}">
                <a16:creationId xmlns:a16="http://schemas.microsoft.com/office/drawing/2014/main" id="{25E43A60-14DE-F14E-B31B-FA2790698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8826" b="7354"/>
          <a:stretch/>
        </p:blipFill>
        <p:spPr bwMode="auto">
          <a:xfrm>
            <a:off x="1619102" y="1834608"/>
            <a:ext cx="8999708" cy="41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6CE1E9-D1FD-D64B-ACF6-A85DE2EB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670" y="4296132"/>
            <a:ext cx="2336034" cy="635004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onsolas" panose="020B0609020204030204" pitchFamily="49" charset="0"/>
              </a:rPr>
              <a:t>Low</a:t>
            </a:r>
            <a:r>
              <a:rPr lang="en-US" sz="1800" dirty="0"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EF93D1"/>
                </a:solidFill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delta_rot</a:t>
            </a:r>
            <a:r>
              <a:rPr lang="en-US" sz="1800" dirty="0">
                <a:solidFill>
                  <a:srgbClr val="EF93D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onsolas" panose="020B0609020204030204" pitchFamily="49" charset="0"/>
              </a:rPr>
              <a:t> </a:t>
            </a:r>
            <a:r>
              <a:rPr lang="en-US" sz="1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onsolas" panose="020B0609020204030204" pitchFamily="49" charset="0"/>
              </a:rPr>
              <a:t>(0.1-0.5) is ideal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BE28F358-2309-7643-97CF-03F5814259F8}"/>
              </a:ext>
            </a:extLst>
          </p:cNvPr>
          <p:cNvSpPr/>
          <p:nvPr/>
        </p:nvSpPr>
        <p:spPr>
          <a:xfrm rot="5400000" flipH="1">
            <a:off x="3641390" y="3356291"/>
            <a:ext cx="379892" cy="3602735"/>
          </a:xfrm>
          <a:prstGeom prst="rightBrace">
            <a:avLst>
              <a:gd name="adj1" fmla="val 50261"/>
              <a:gd name="adj2" fmla="val 31341"/>
            </a:avLst>
          </a:prstGeom>
          <a:ln w="28575">
            <a:solidFill>
              <a:srgbClr val="EF93D1"/>
            </a:solidFill>
            <a:prstDash val="sysDot"/>
          </a:ln>
          <a:effectLst>
            <a:glow rad="139700">
              <a:schemeClr val="accent4">
                <a:satMod val="175000"/>
                <a:alpha val="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D5E74C-23E6-4642-8F59-FEDD3DEC0971}"/>
              </a:ext>
            </a:extLst>
          </p:cNvPr>
          <p:cNvSpPr txBox="1"/>
          <p:nvPr/>
        </p:nvSpPr>
        <p:spPr>
          <a:xfrm>
            <a:off x="1901952" y="6010304"/>
            <a:ext cx="7717535" cy="408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F93D1"/>
                </a:solidFill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delta_rot</a:t>
            </a:r>
            <a:endParaRPr lang="en-US" sz="2000" dirty="0">
              <a:solidFill>
                <a:srgbClr val="EF93D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4BB4B-CEF7-FD47-9C86-4630F8C1DCF6}"/>
              </a:ext>
            </a:extLst>
          </p:cNvPr>
          <p:cNvSpPr txBox="1"/>
          <p:nvPr/>
        </p:nvSpPr>
        <p:spPr>
          <a:xfrm rot="16200000">
            <a:off x="300139" y="3184942"/>
            <a:ext cx="2268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Planet SNR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31CA2-3B4E-9E45-87D6-A397C0FB14EF}"/>
              </a:ext>
            </a:extLst>
          </p:cNvPr>
          <p:cNvSpPr txBox="1"/>
          <p:nvPr/>
        </p:nvSpPr>
        <p:spPr>
          <a:xfrm>
            <a:off x="2403765" y="608170"/>
            <a:ext cx="7708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Typical SNR vs. </a:t>
            </a:r>
            <a:r>
              <a:rPr lang="en-US" sz="3200" b="1" dirty="0">
                <a:solidFill>
                  <a:srgbClr val="EF93D1"/>
                </a:solidFill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delta_rot 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</a:b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for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annular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 ADI + </a:t>
            </a:r>
            <a:r>
              <a:rPr lang="en-US" sz="2800" dirty="0">
                <a:solidFill>
                  <a:srgbClr val="A191D8"/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median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 subtraction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D57C46-AA86-3A49-B86F-574E200A4368}"/>
              </a:ext>
            </a:extLst>
          </p:cNvPr>
          <p:cNvSpPr/>
          <p:nvPr/>
        </p:nvSpPr>
        <p:spPr>
          <a:xfrm>
            <a:off x="4770535" y="2024753"/>
            <a:ext cx="194402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s://lh3.googleusercontent.com/s_IDpNhFAs60w8F3m9RLWcZHnLFfLajNusIf_WE5PJn_IrzvEUKgsm7ZEsfgabUKNjPZ64sdjLybiszmwFWp88c_sW_Hj7THW8wXLf7OmlTz-ZEQ6Bp2rt2iYmSbuQYLBxeHW2MpHjE">
            <a:extLst>
              <a:ext uri="{FF2B5EF4-FFF2-40B4-BE49-F238E27FC236}">
                <a16:creationId xmlns:a16="http://schemas.microsoft.com/office/drawing/2014/main" id="{F91C6E1C-98E5-F84C-B3A0-715639DB1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t="12905" r="41241" b="69094"/>
          <a:stretch/>
        </p:blipFill>
        <p:spPr bwMode="auto">
          <a:xfrm>
            <a:off x="9865995" y="1965149"/>
            <a:ext cx="1495697" cy="89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673BB-75A2-DB4F-BD5F-20445E277FAC}"/>
              </a:ext>
            </a:extLst>
          </p:cNvPr>
          <p:cNvSpPr txBox="1"/>
          <p:nvPr/>
        </p:nvSpPr>
        <p:spPr>
          <a:xfrm>
            <a:off x="9809170" y="3261117"/>
            <a:ext cx="21857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4D872"/>
                </a:solidFill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asize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 = 3 </a:t>
            </a:r>
            <a:r>
              <a:rPr lang="en-US" dirty="0">
                <a:solidFill>
                  <a:srgbClr val="A191D8"/>
                </a:solidFill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radius_int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 = 3.5</a:t>
            </a:r>
          </a:p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.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Consolas" panose="020B0609020204030204" pitchFamily="49" charset="0"/>
              </a:rPr>
              <a:t>in terms of NIRC2 FWHM, ~ 8 px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28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1875-6C57-AD42-987A-2A1FCFA9B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20" y="415226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Performance </a:t>
            </a:r>
            <a:b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of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ADI </a:t>
            </a:r>
            <a:b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+ </a:t>
            </a:r>
            <a:r>
              <a:rPr lang="en-US" sz="2800" dirty="0">
                <a:solidFill>
                  <a:srgbClr val="A491DD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PCA</a:t>
            </a:r>
            <a:endParaRPr lang="en-US" sz="2800" dirty="0">
              <a:solidFill>
                <a:srgbClr val="0070C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DB594D-6314-9349-9FF1-CA6E9A33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69" y="1332411"/>
            <a:ext cx="2656572" cy="2804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446F8-9B3B-6044-99C5-24449C0D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729" y="859422"/>
            <a:ext cx="4331424" cy="2722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A8394-554A-5345-A114-F51A6D253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807" y="859422"/>
            <a:ext cx="4331424" cy="2722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B1303-30A2-1E44-8037-DF337146B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729" y="3526972"/>
            <a:ext cx="4331424" cy="2722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B6E1A-4547-CE4D-80DD-C37A08E6F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153" y="3526972"/>
            <a:ext cx="4331424" cy="27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86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s://lh3.googleusercontent.com/nqRtruTM3PuD6UexsNTGpcoj05fU0o9XV3KGCUk6ks6Nme-p3uqkHjGhBI1zz-wdZhuctwhgwXQgvVOJ8yZ9jSVhTTKNfsoi8wns6e8PBA-dphAK4mU_mYCYwV0folHUSuDhSBKpI2g">
            <a:extLst>
              <a:ext uri="{FF2B5EF4-FFF2-40B4-BE49-F238E27FC236}">
                <a16:creationId xmlns:a16="http://schemas.microsoft.com/office/drawing/2014/main" id="{76936DD9-8FD6-0841-BC9F-146F203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26" y="1489909"/>
            <a:ext cx="9885947" cy="494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84331-94B1-9742-9A20-258A0B477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579" y="4598068"/>
            <a:ext cx="2261937" cy="6236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  <a:ea typeface="Helvetica Neue" panose="02000503000000020004" pitchFamily="2" charset="0"/>
                <a:cs typeface="Consolas" panose="020B0609020204030204" pitchFamily="49" charset="0"/>
              </a:rPr>
              <a:t>delta_rot = 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B0CF50-D8F5-4047-9415-30987FD6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Typical 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ADI + </a:t>
            </a:r>
            <a:r>
              <a:rPr lang="en-US" sz="3600" dirty="0">
                <a:solidFill>
                  <a:srgbClr val="A491DD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PCA</a:t>
            </a:r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SNR</a:t>
            </a:r>
          </a:p>
        </p:txBody>
      </p:sp>
    </p:spTree>
    <p:extLst>
      <p:ext uri="{BB962C8B-B14F-4D97-AF65-F5344CB8AC3E}">
        <p14:creationId xmlns:p14="http://schemas.microsoft.com/office/powerpoint/2010/main" val="4238410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1DD3-3542-F340-84C3-3D2FDB85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Optimal SNR achieved across methods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5D5082-A60B-A847-BD8F-2FFEB7F32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412503"/>
              </p:ext>
            </p:extLst>
          </p:nvPr>
        </p:nvGraphicFramePr>
        <p:xfrm>
          <a:off x="2552700" y="2732645"/>
          <a:ext cx="7239000" cy="3086100"/>
        </p:xfrm>
        <a:graphic>
          <a:graphicData uri="http://schemas.openxmlformats.org/drawingml/2006/table">
            <a:tbl>
              <a:tblPr/>
              <a:tblGrid>
                <a:gridCol w="1809750">
                  <a:extLst>
                    <a:ext uri="{9D8B030D-6E8A-4147-A177-3AD203B41FA5}">
                      <a16:colId xmlns:a16="http://schemas.microsoft.com/office/drawing/2014/main" val="3361464277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399204004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593959113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137619212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  <a:endParaRPr lang="en-US" sz="24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</a:rPr>
                        <a:t>16.8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</a:rPr>
                        <a:t>9.0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solidFill>
                            <a:srgbClr val="0B5394"/>
                          </a:solidFill>
                          <a:effectLst/>
                          <a:latin typeface="Arial" panose="020B0604020202020204" pitchFamily="34" charset="0"/>
                        </a:rPr>
                        <a:t>19.6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667977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B45F06"/>
                          </a:solidFill>
                          <a:effectLst/>
                          <a:latin typeface="Arial" panose="020B0604020202020204" pitchFamily="34" charset="0"/>
                        </a:rPr>
                        <a:t>5.0</a:t>
                      </a:r>
                      <a:endParaRPr lang="en-US" sz="24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B45F06"/>
                          </a:solidFill>
                          <a:effectLst/>
                          <a:latin typeface="Arial" panose="020B0604020202020204" pitchFamily="34" charset="0"/>
                        </a:rPr>
                        <a:t>13.4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B45F06"/>
                          </a:solidFill>
                          <a:effectLst/>
                          <a:latin typeface="Arial" panose="020B0604020202020204" pitchFamily="34" charset="0"/>
                        </a:rPr>
                        <a:t>10.5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solidFill>
                            <a:srgbClr val="B45F06"/>
                          </a:solidFill>
                          <a:effectLst/>
                          <a:latin typeface="Arial" panose="020B0604020202020204" pitchFamily="34" charset="0"/>
                        </a:rPr>
                        <a:t>17.3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43061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Arial" panose="020B0604020202020204" pitchFamily="34" charset="0"/>
                        </a:rPr>
                        <a:t>6.2</a:t>
                      </a:r>
                      <a:endParaRPr lang="en-US" sz="24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38761D"/>
                          </a:solidFill>
                          <a:effectLst/>
                          <a:latin typeface="Arial" panose="020B0604020202020204" pitchFamily="34" charset="0"/>
                        </a:rPr>
                        <a:t>16.6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38761D"/>
                          </a:solidFill>
                          <a:effectLst/>
                          <a:latin typeface="Arial" panose="020B0604020202020204" pitchFamily="34" charset="0"/>
                        </a:rPr>
                        <a:t>11.6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solidFill>
                            <a:srgbClr val="38761D"/>
                          </a:solidFill>
                          <a:effectLst/>
                          <a:latin typeface="Arial" panose="020B0604020202020204" pitchFamily="34" charset="0"/>
                        </a:rPr>
                        <a:t>17.1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62341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</a:rPr>
                        <a:t>2.8</a:t>
                      </a:r>
                      <a:endParaRPr lang="en-US" sz="18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</a:rPr>
                        <a:t>9.6</a:t>
                      </a:r>
                      <a:endParaRPr lang="en-US" sz="32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</a:rPr>
                        <a:t>6.7</a:t>
                      </a:r>
                      <a:endParaRPr lang="en-US" sz="16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</a:rPr>
                        <a:t>10.2</a:t>
                      </a:r>
                      <a:endParaRPr lang="en-US" sz="2000" dirty="0">
                        <a:effectLst/>
                      </a:endParaRP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6100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A6D5F10-6F0D-704D-AE03-B4715E50EC2A}"/>
              </a:ext>
            </a:extLst>
          </p:cNvPr>
          <p:cNvSpPr txBox="1"/>
          <p:nvPr/>
        </p:nvSpPr>
        <p:spPr>
          <a:xfrm>
            <a:off x="1809750" y="2660026"/>
            <a:ext cx="74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20E19-EA33-9341-829B-92C08BDD042F}"/>
              </a:ext>
            </a:extLst>
          </p:cNvPr>
          <p:cNvSpPr txBox="1"/>
          <p:nvPr/>
        </p:nvSpPr>
        <p:spPr>
          <a:xfrm>
            <a:off x="1809750" y="3438258"/>
            <a:ext cx="74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ED31D-B7D1-694A-B706-5DA922771BC5}"/>
              </a:ext>
            </a:extLst>
          </p:cNvPr>
          <p:cNvSpPr txBox="1"/>
          <p:nvPr/>
        </p:nvSpPr>
        <p:spPr>
          <a:xfrm>
            <a:off x="1809750" y="4240054"/>
            <a:ext cx="74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A36C3-EB1B-5C4F-B80E-669555914FE5}"/>
              </a:ext>
            </a:extLst>
          </p:cNvPr>
          <p:cNvSpPr txBox="1"/>
          <p:nvPr/>
        </p:nvSpPr>
        <p:spPr>
          <a:xfrm>
            <a:off x="1790700" y="5041851"/>
            <a:ext cx="74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B4A5C3-B002-2C44-9DAA-049C85AC3E7D}"/>
              </a:ext>
            </a:extLst>
          </p:cNvPr>
          <p:cNvSpPr txBox="1"/>
          <p:nvPr/>
        </p:nvSpPr>
        <p:spPr>
          <a:xfrm>
            <a:off x="2688166" y="2263528"/>
            <a:ext cx="1773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full-frame </a:t>
            </a:r>
            <a:r>
              <a:rPr lang="en-US" sz="1600" dirty="0">
                <a:solidFill>
                  <a:srgbClr val="A491DD"/>
                </a:solidFill>
              </a:rPr>
              <a:t>median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94E84-EC68-D143-98FD-C0B7061BDB16}"/>
              </a:ext>
            </a:extLst>
          </p:cNvPr>
          <p:cNvSpPr txBox="1"/>
          <p:nvPr/>
        </p:nvSpPr>
        <p:spPr>
          <a:xfrm>
            <a:off x="4597399" y="2260770"/>
            <a:ext cx="1773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full-frame </a:t>
            </a:r>
            <a:r>
              <a:rPr lang="en-US" sz="1600" dirty="0">
                <a:solidFill>
                  <a:srgbClr val="A491DD"/>
                </a:solidFill>
              </a:rPr>
              <a:t>PCA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6D46B7-C4E9-AD4E-95AF-312868B66E0E}"/>
              </a:ext>
            </a:extLst>
          </p:cNvPr>
          <p:cNvSpPr txBox="1"/>
          <p:nvPr/>
        </p:nvSpPr>
        <p:spPr>
          <a:xfrm>
            <a:off x="8301565" y="2260770"/>
            <a:ext cx="1773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annular </a:t>
            </a:r>
            <a:r>
              <a:rPr lang="en-US" sz="1600" dirty="0">
                <a:solidFill>
                  <a:srgbClr val="A491DD"/>
                </a:solidFill>
              </a:rPr>
              <a:t>PCA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CCF201-F66D-404E-BC90-05D2ECBB50BE}"/>
              </a:ext>
            </a:extLst>
          </p:cNvPr>
          <p:cNvSpPr txBox="1"/>
          <p:nvPr/>
        </p:nvSpPr>
        <p:spPr>
          <a:xfrm>
            <a:off x="6371166" y="2255519"/>
            <a:ext cx="1773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annular </a:t>
            </a:r>
            <a:r>
              <a:rPr lang="en-US" sz="1600" dirty="0">
                <a:solidFill>
                  <a:srgbClr val="A491DD"/>
                </a:solidFill>
              </a:rPr>
              <a:t>median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815874-DC45-974E-A936-8342FBC1AF18}"/>
              </a:ext>
            </a:extLst>
          </p:cNvPr>
          <p:cNvSpPr>
            <a:spLocks noChangeAspect="1"/>
          </p:cNvSpPr>
          <p:nvPr/>
        </p:nvSpPr>
        <p:spPr>
          <a:xfrm>
            <a:off x="3197378" y="1715665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11707D-AD10-9F43-94BE-BD1BFF9D2913}"/>
              </a:ext>
            </a:extLst>
          </p:cNvPr>
          <p:cNvSpPr>
            <a:spLocks noChangeAspect="1"/>
          </p:cNvSpPr>
          <p:nvPr/>
        </p:nvSpPr>
        <p:spPr>
          <a:xfrm>
            <a:off x="3588374" y="1711322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585D46-FAEA-F54F-A8C1-19CFC5D88339}"/>
              </a:ext>
            </a:extLst>
          </p:cNvPr>
          <p:cNvSpPr>
            <a:spLocks noChangeAspect="1"/>
          </p:cNvSpPr>
          <p:nvPr/>
        </p:nvSpPr>
        <p:spPr>
          <a:xfrm>
            <a:off x="3576983" y="2103942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DB1A54-9D33-EE43-AB5E-F379A4CB3310}"/>
              </a:ext>
            </a:extLst>
          </p:cNvPr>
          <p:cNvSpPr>
            <a:spLocks noChangeAspect="1"/>
          </p:cNvSpPr>
          <p:nvPr/>
        </p:nvSpPr>
        <p:spPr>
          <a:xfrm>
            <a:off x="3192598" y="2100508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C96E53-8253-4E4A-B6D1-C304937451B8}"/>
              </a:ext>
            </a:extLst>
          </p:cNvPr>
          <p:cNvSpPr/>
          <p:nvPr/>
        </p:nvSpPr>
        <p:spPr>
          <a:xfrm>
            <a:off x="3246442" y="1765409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B8B35B-DF2C-4247-9FB5-CC995D441756}"/>
              </a:ext>
            </a:extLst>
          </p:cNvPr>
          <p:cNvSpPr>
            <a:spLocks noChangeAspect="1"/>
          </p:cNvSpPr>
          <p:nvPr/>
        </p:nvSpPr>
        <p:spPr>
          <a:xfrm>
            <a:off x="5026178" y="1695031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98D827-FFF6-FE4F-83DA-DEEE138B5C93}"/>
              </a:ext>
            </a:extLst>
          </p:cNvPr>
          <p:cNvSpPr>
            <a:spLocks noChangeAspect="1"/>
          </p:cNvSpPr>
          <p:nvPr/>
        </p:nvSpPr>
        <p:spPr>
          <a:xfrm>
            <a:off x="5417174" y="1690688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60BABF-2344-A54D-AA28-44AC8FAFE6D0}"/>
              </a:ext>
            </a:extLst>
          </p:cNvPr>
          <p:cNvSpPr>
            <a:spLocks noChangeAspect="1"/>
          </p:cNvSpPr>
          <p:nvPr/>
        </p:nvSpPr>
        <p:spPr>
          <a:xfrm>
            <a:off x="5405783" y="2083308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6C8B40-C508-564F-BC14-3B0727394788}"/>
              </a:ext>
            </a:extLst>
          </p:cNvPr>
          <p:cNvSpPr>
            <a:spLocks noChangeAspect="1"/>
          </p:cNvSpPr>
          <p:nvPr/>
        </p:nvSpPr>
        <p:spPr>
          <a:xfrm>
            <a:off x="5021398" y="2079874"/>
            <a:ext cx="137160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8683A7-DF29-D94E-AE46-5E253290783D}"/>
              </a:ext>
            </a:extLst>
          </p:cNvPr>
          <p:cNvSpPr/>
          <p:nvPr/>
        </p:nvSpPr>
        <p:spPr>
          <a:xfrm>
            <a:off x="5075242" y="1744775"/>
            <a:ext cx="433953" cy="433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016AA2-33AB-0E43-9FA5-2DA4E097FD22}"/>
              </a:ext>
            </a:extLst>
          </p:cNvPr>
          <p:cNvSpPr/>
          <p:nvPr/>
        </p:nvSpPr>
        <p:spPr>
          <a:xfrm>
            <a:off x="6888836" y="1748258"/>
            <a:ext cx="433953" cy="43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EC6E84-6925-A747-80EC-032A4F5C2BAF}"/>
              </a:ext>
            </a:extLst>
          </p:cNvPr>
          <p:cNvSpPr/>
          <p:nvPr/>
        </p:nvSpPr>
        <p:spPr>
          <a:xfrm>
            <a:off x="6888836" y="1749353"/>
            <a:ext cx="433953" cy="433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9B2F33-2E9D-5641-B7E8-42A28391D22B}"/>
              </a:ext>
            </a:extLst>
          </p:cNvPr>
          <p:cNvSpPr/>
          <p:nvPr/>
        </p:nvSpPr>
        <p:spPr>
          <a:xfrm>
            <a:off x="7010789" y="1871306"/>
            <a:ext cx="190046" cy="1900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EB94D7-5E1E-984D-965A-85AEA21C4520}"/>
              </a:ext>
            </a:extLst>
          </p:cNvPr>
          <p:cNvSpPr/>
          <p:nvPr/>
        </p:nvSpPr>
        <p:spPr>
          <a:xfrm>
            <a:off x="8714711" y="1759144"/>
            <a:ext cx="433953" cy="43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58A9C5D-013A-364E-B2F8-600F5D5007AE}"/>
              </a:ext>
            </a:extLst>
          </p:cNvPr>
          <p:cNvSpPr/>
          <p:nvPr/>
        </p:nvSpPr>
        <p:spPr>
          <a:xfrm>
            <a:off x="8714711" y="1760239"/>
            <a:ext cx="433953" cy="433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7558DD6-335F-4941-9C9D-676FA946CD26}"/>
              </a:ext>
            </a:extLst>
          </p:cNvPr>
          <p:cNvSpPr/>
          <p:nvPr/>
        </p:nvSpPr>
        <p:spPr>
          <a:xfrm>
            <a:off x="8836664" y="1882192"/>
            <a:ext cx="190046" cy="1900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65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9580-E1BB-A641-A209-65AD5E52F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7" y="2651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Future Plans </a:t>
            </a:r>
            <a:br>
              <a:rPr lang="en-US" sz="6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6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</a:t>
            </a:r>
            <a:r>
              <a:rPr lang="en-US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Annular</a:t>
            </a:r>
            <a:r>
              <a:rPr lang="en-US" sz="6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ADI</a:t>
            </a:r>
          </a:p>
        </p:txBody>
      </p:sp>
    </p:spTree>
    <p:extLst>
      <p:ext uri="{BB962C8B-B14F-4D97-AF65-F5344CB8AC3E}">
        <p14:creationId xmlns:p14="http://schemas.microsoft.com/office/powerpoint/2010/main" val="2443224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3DA5FF-B903-4640-99FC-9F5D5688E878}"/>
              </a:ext>
            </a:extLst>
          </p:cNvPr>
          <p:cNvSpPr txBox="1"/>
          <p:nvPr/>
        </p:nvSpPr>
        <p:spPr>
          <a:xfrm>
            <a:off x="1" y="2743200"/>
            <a:ext cx="6052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Thank You!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5EFE6A-4A02-E642-AD1A-7B7FF1248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456" y="2253342"/>
            <a:ext cx="6139543" cy="46046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E22D41-5C43-374B-8268-CDD2A474E7B3}"/>
              </a:ext>
            </a:extLst>
          </p:cNvPr>
          <p:cNvSpPr/>
          <p:nvPr/>
        </p:nvSpPr>
        <p:spPr>
          <a:xfrm>
            <a:off x="6052456" y="0"/>
            <a:ext cx="6139544" cy="225334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394F1D-5931-F944-8CC9-4057058E0F40}"/>
              </a:ext>
            </a:extLst>
          </p:cNvPr>
          <p:cNvSpPr txBox="1"/>
          <p:nvPr/>
        </p:nvSpPr>
        <p:spPr>
          <a:xfrm>
            <a:off x="6368141" y="437460"/>
            <a:ext cx="5508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Dr. Mawet, Dr. Ruane, </a:t>
            </a:r>
            <a:b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the Vortex team</a:t>
            </a:r>
          </a:p>
          <a:p>
            <a:pPr algn="r"/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SFP and SURF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E2013D-D42B-7E40-98A0-A537D75101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3899" y="854452"/>
            <a:ext cx="415116" cy="415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3FEFF-4595-EE46-93CC-094A62EB7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934" y="854452"/>
            <a:ext cx="365110" cy="365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248DEE-89B9-A04B-BA26-80E63D6F1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508" y="1399182"/>
            <a:ext cx="429618" cy="4296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6E23F1-18D1-134E-81F3-381A0F71D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7748" y="1460497"/>
            <a:ext cx="452125" cy="45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41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https://lh3.googleusercontent.com/BQNn7p1yjwaQsqcT0W3tjgz7zO0i4UsipvEtnE6fGZnXZk1vhMSddOm-K8aHfUn2wcFeW60uPXb6gcqeXMs63Kw7nFk8SR_Dy-PDbW0XPge4xSw4CNdet2zljV0OHwmQafKQIyiUyXI">
            <a:extLst>
              <a:ext uri="{FF2B5EF4-FFF2-40B4-BE49-F238E27FC236}">
                <a16:creationId xmlns:a16="http://schemas.microsoft.com/office/drawing/2014/main" id="{47DC0961-061C-CC4C-A923-4C70A022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882662" y="1450089"/>
            <a:ext cx="4630774" cy="469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s://lh6.googleusercontent.com/usnqm1XyUizamW6Qo3H8kORCQ2XBXyK5RWT6GEqKh786KOX1iQfEapm6-9IfdBLiIXEKi7-iqQlQm3ZxC5A-QHkVOZFA3XVHZ6Kg28w0S6UDnzFAjjVkFhFYwO9UnrHrIWi4A3JYZww">
            <a:extLst>
              <a:ext uri="{FF2B5EF4-FFF2-40B4-BE49-F238E27FC236}">
                <a16:creationId xmlns:a16="http://schemas.microsoft.com/office/drawing/2014/main" id="{A83C1CDF-C0B7-EF40-87F6-2A077F3C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524828" y="1446324"/>
            <a:ext cx="4597192" cy="46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7F30A4-B441-284E-ABCD-5F635F624B9D}"/>
              </a:ext>
            </a:extLst>
          </p:cNvPr>
          <p:cNvSpPr txBox="1"/>
          <p:nvPr/>
        </p:nvSpPr>
        <p:spPr>
          <a:xfrm rot="20700000">
            <a:off x="299804" y="812238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Expectation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186DF-A8EC-D44A-92A2-A5932E10542D}"/>
              </a:ext>
            </a:extLst>
          </p:cNvPr>
          <p:cNvSpPr txBox="1"/>
          <p:nvPr/>
        </p:nvSpPr>
        <p:spPr>
          <a:xfrm rot="900000">
            <a:off x="8028816" y="1198958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Reality</a:t>
            </a:r>
          </a:p>
        </p:txBody>
      </p:sp>
      <p:pic>
        <p:nvPicPr>
          <p:cNvPr id="10" name="Picture 2" descr="https://lh5.googleusercontent.com/j9rP9pvNbyZXe98SrDC2pPbHc-JXSFgvewHBe_QKbk3_eS2bQDaIaFK62HeHTFygMmaZYt3rDq1Vya5V3iNB5eNeJtt-F3rZ1zFBcc_KtOiCluteFPxAjf710hIliwa3bnuh7rBvEN0">
            <a:extLst>
              <a:ext uri="{FF2B5EF4-FFF2-40B4-BE49-F238E27FC236}">
                <a16:creationId xmlns:a16="http://schemas.microsoft.com/office/drawing/2014/main" id="{F5DF8666-4403-C04F-A3A2-032276BC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47" y="689547"/>
            <a:ext cx="5504688" cy="55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360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6A0D41-4F90-3B4E-AB66-639F33DDF9D4}"/>
              </a:ext>
            </a:extLst>
          </p:cNvPr>
          <p:cNvSpPr txBox="1"/>
          <p:nvPr/>
        </p:nvSpPr>
        <p:spPr>
          <a:xfrm>
            <a:off x="402041" y="2676836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Imprint MT Shadow" pitchFamily="82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Any riddles </a:t>
            </a:r>
            <a:br>
              <a:rPr lang="en-US" sz="4400" dirty="0">
                <a:latin typeface="Imprint MT Shadow" pitchFamily="82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4400" dirty="0" err="1">
                <a:latin typeface="Imprint MT Shadow" pitchFamily="82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fer</a:t>
            </a:r>
            <a:r>
              <a:rPr lang="en-US" sz="4400" dirty="0">
                <a:latin typeface="Imprint MT Shadow" pitchFamily="82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 me?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1ABC16-A859-254A-84F6-9A33D8051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82" t="55204" r="12377" b="7507"/>
          <a:stretch/>
        </p:blipFill>
        <p:spPr>
          <a:xfrm>
            <a:off x="2403234" y="3702277"/>
            <a:ext cx="3040911" cy="2557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2C4C93-C074-5344-A645-F5AD84ED6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15" b="44796"/>
          <a:stretch/>
        </p:blipFill>
        <p:spPr>
          <a:xfrm>
            <a:off x="256952" y="1565135"/>
            <a:ext cx="3138377" cy="3111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576E4-C6C3-CA41-ACEB-D1D5C7B5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65" b="55349"/>
          <a:stretch/>
        </p:blipFill>
        <p:spPr>
          <a:xfrm>
            <a:off x="8370401" y="2900054"/>
            <a:ext cx="3081670" cy="30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95A4DD-0DED-C443-9995-C71E352BC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94" r="58579"/>
          <a:stretch/>
        </p:blipFill>
        <p:spPr>
          <a:xfrm>
            <a:off x="7578221" y="463558"/>
            <a:ext cx="2339163" cy="2355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F6E9A-4C02-4442-B722-7C642D3ED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1208">
            <a:off x="2467152" y="3515019"/>
            <a:ext cx="2808365" cy="1285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A1A53A-56F6-B047-86F7-CF11D3393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58" y="1666756"/>
            <a:ext cx="2829071" cy="1591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80A50A-88BC-644A-B050-A15B7CBF6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8327">
            <a:off x="-767398" y="1917056"/>
            <a:ext cx="3098800" cy="2260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65F521-6318-3B45-A6BF-959B972B8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057" y="-192067"/>
            <a:ext cx="2085030" cy="1522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EC82C0-98A2-2748-B773-53E8F9326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989746">
            <a:off x="6908134" y="716177"/>
            <a:ext cx="941684" cy="1491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22FD6F-A88C-9743-BF7B-CA5180C0A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637279" y="4156822"/>
            <a:ext cx="1568950" cy="23048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42E155-8AD4-C846-B205-8B5742BAD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44428">
            <a:off x="7204782" y="1706760"/>
            <a:ext cx="6463063" cy="42413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15ACA0-8034-B245-8F23-89BFC98E52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203118" y="2280331"/>
            <a:ext cx="1780461" cy="27277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D2DE8B4-5202-ED41-9092-9157D523BBAC}"/>
              </a:ext>
            </a:extLst>
          </p:cNvPr>
          <p:cNvSpPr txBox="1"/>
          <p:nvPr/>
        </p:nvSpPr>
        <p:spPr>
          <a:xfrm>
            <a:off x="5559108" y="4189928"/>
            <a:ext cx="224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(ask me questions)</a:t>
            </a:r>
          </a:p>
        </p:txBody>
      </p:sp>
    </p:spTree>
    <p:extLst>
      <p:ext uri="{BB962C8B-B14F-4D97-AF65-F5344CB8AC3E}">
        <p14:creationId xmlns:p14="http://schemas.microsoft.com/office/powerpoint/2010/main" val="1437772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https://lh3.googleusercontent.com/BQNn7p1yjwaQsqcT0W3tjgz7zO0i4UsipvEtnE6fGZnXZk1vhMSddOm-K8aHfUn2wcFeW60uPXb6gcqeXMs63Kw7nFk8SR_Dy-PDbW0XPge4xSw4CNdet2zljV0OHwmQafKQIyiUyXI">
            <a:extLst>
              <a:ext uri="{FF2B5EF4-FFF2-40B4-BE49-F238E27FC236}">
                <a16:creationId xmlns:a16="http://schemas.microsoft.com/office/drawing/2014/main" id="{47DC0961-061C-CC4C-A923-4C70A022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882662" y="1450089"/>
            <a:ext cx="4630774" cy="469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s://lh6.googleusercontent.com/usnqm1XyUizamW6Qo3H8kORCQ2XBXyK5RWT6GEqKh786KOX1iQfEapm6-9IfdBLiIXEKi7-iqQlQm3ZxC5A-QHkVOZFA3XVHZ6Kg28w0S6UDnzFAjjVkFhFYwO9UnrHrIWi4A3JYZww">
            <a:extLst>
              <a:ext uri="{FF2B5EF4-FFF2-40B4-BE49-F238E27FC236}">
                <a16:creationId xmlns:a16="http://schemas.microsoft.com/office/drawing/2014/main" id="{A83C1CDF-C0B7-EF40-87F6-2A077F3C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524828" y="1446324"/>
            <a:ext cx="4597192" cy="46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lh5.googleusercontent.com/j9rP9pvNbyZXe98SrDC2pPbHc-JXSFgvewHBe_QKbk3_eS2bQDaIaFK62HeHTFygMmaZYt3rDq1Vya5V3iNB5eNeJtt-F3rZ1zFBcc_KtOiCluteFPxAjf710hIliwa3bnuh7rBvEN0">
            <a:extLst>
              <a:ext uri="{FF2B5EF4-FFF2-40B4-BE49-F238E27FC236}">
                <a16:creationId xmlns:a16="http://schemas.microsoft.com/office/drawing/2014/main" id="{23444440-2679-4D44-AA15-DDB72CAD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47" y="689547"/>
            <a:ext cx="5504688" cy="55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7F30A4-B441-284E-ABCD-5F635F624B9D}"/>
              </a:ext>
            </a:extLst>
          </p:cNvPr>
          <p:cNvSpPr txBox="1"/>
          <p:nvPr/>
        </p:nvSpPr>
        <p:spPr>
          <a:xfrm rot="20700000">
            <a:off x="299804" y="812238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Expectation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186DF-A8EC-D44A-92A2-A5932E10542D}"/>
              </a:ext>
            </a:extLst>
          </p:cNvPr>
          <p:cNvSpPr txBox="1"/>
          <p:nvPr/>
        </p:nvSpPr>
        <p:spPr>
          <a:xfrm rot="900000">
            <a:off x="8028816" y="1198958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59B970-16AA-2A40-B393-5077CA1DD224}"/>
              </a:ext>
            </a:extLst>
          </p:cNvPr>
          <p:cNvSpPr txBox="1"/>
          <p:nvPr/>
        </p:nvSpPr>
        <p:spPr>
          <a:xfrm rot="20700000">
            <a:off x="1656413" y="4253880"/>
            <a:ext cx="1663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planets!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98AD1-3BD9-5A4D-B708-A38D09F960FC}"/>
              </a:ext>
            </a:extLst>
          </p:cNvPr>
          <p:cNvSpPr txBox="1"/>
          <p:nvPr/>
        </p:nvSpPr>
        <p:spPr>
          <a:xfrm rot="900000">
            <a:off x="8878070" y="4721902"/>
            <a:ext cx="253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“speckles”</a:t>
            </a:r>
          </a:p>
        </p:txBody>
      </p:sp>
    </p:spTree>
    <p:extLst>
      <p:ext uri="{BB962C8B-B14F-4D97-AF65-F5344CB8AC3E}">
        <p14:creationId xmlns:p14="http://schemas.microsoft.com/office/powerpoint/2010/main" val="71538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https://lh3.googleusercontent.com/BQNn7p1yjwaQsqcT0W3tjgz7zO0i4UsipvEtnE6fGZnXZk1vhMSddOm-K8aHfUn2wcFeW60uPXb6gcqeXMs63Kw7nFk8SR_Dy-PDbW0XPge4xSw4CNdet2zljV0OHwmQafKQIyiUyXI">
            <a:extLst>
              <a:ext uri="{FF2B5EF4-FFF2-40B4-BE49-F238E27FC236}">
                <a16:creationId xmlns:a16="http://schemas.microsoft.com/office/drawing/2014/main" id="{47DC0961-061C-CC4C-A923-4C70A022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882662" y="1450089"/>
            <a:ext cx="4630774" cy="469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s://lh6.googleusercontent.com/usnqm1XyUizamW6Qo3H8kORCQ2XBXyK5RWT6GEqKh786KOX1iQfEapm6-9IfdBLiIXEKi7-iqQlQm3ZxC5A-QHkVOZFA3XVHZ6Kg28w0S6UDnzFAjjVkFhFYwO9UnrHrIWi4A3JYZww">
            <a:extLst>
              <a:ext uri="{FF2B5EF4-FFF2-40B4-BE49-F238E27FC236}">
                <a16:creationId xmlns:a16="http://schemas.microsoft.com/office/drawing/2014/main" id="{A83C1CDF-C0B7-EF40-87F6-2A077F3C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524828" y="1446324"/>
            <a:ext cx="4597192" cy="46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7F30A4-B441-284E-ABCD-5F635F624B9D}"/>
              </a:ext>
            </a:extLst>
          </p:cNvPr>
          <p:cNvSpPr txBox="1"/>
          <p:nvPr/>
        </p:nvSpPr>
        <p:spPr>
          <a:xfrm rot="20700000">
            <a:off x="299804" y="812238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Expectation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186DF-A8EC-D44A-92A2-A5932E10542D}"/>
              </a:ext>
            </a:extLst>
          </p:cNvPr>
          <p:cNvSpPr txBox="1"/>
          <p:nvPr/>
        </p:nvSpPr>
        <p:spPr>
          <a:xfrm rot="900000">
            <a:off x="8028816" y="1198958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59B970-16AA-2A40-B393-5077CA1DD224}"/>
              </a:ext>
            </a:extLst>
          </p:cNvPr>
          <p:cNvSpPr txBox="1"/>
          <p:nvPr/>
        </p:nvSpPr>
        <p:spPr>
          <a:xfrm rot="20700000">
            <a:off x="1656413" y="4253880"/>
            <a:ext cx="1663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planets!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98AD1-3BD9-5A4D-B708-A38D09F960FC}"/>
              </a:ext>
            </a:extLst>
          </p:cNvPr>
          <p:cNvSpPr txBox="1"/>
          <p:nvPr/>
        </p:nvSpPr>
        <p:spPr>
          <a:xfrm rot="900000">
            <a:off x="8878070" y="4721902"/>
            <a:ext cx="253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“speckles”</a:t>
            </a:r>
          </a:p>
        </p:txBody>
      </p:sp>
      <p:pic>
        <p:nvPicPr>
          <p:cNvPr id="9218" name="Picture 2" descr="https://lh3.googleusercontent.com/iHhcOEvl0DnG3UeVQXscfCLuuKLPQYmIlhUwLQ79QpI-i98wfBXhZqVo5ATMIllIK--0QATienDuBm9y9albQi3JoxY3PUI1URKXpbzh8uOwbon0m6fVIbfWEnamBaStxV1Pj5greVo">
            <a:extLst>
              <a:ext uri="{FF2B5EF4-FFF2-40B4-BE49-F238E27FC236}">
                <a16:creationId xmlns:a16="http://schemas.microsoft.com/office/drawing/2014/main" id="{0E364E76-4A27-A746-8C2B-8C3CF0D30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82" y="689547"/>
            <a:ext cx="5504688" cy="55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5E5BBC-C3D3-D243-B73F-3AB0A9D71981}"/>
              </a:ext>
            </a:extLst>
          </p:cNvPr>
          <p:cNvSpPr txBox="1"/>
          <p:nvPr/>
        </p:nvSpPr>
        <p:spPr>
          <a:xfrm>
            <a:off x="3999816" y="5885212"/>
            <a:ext cx="437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need post-processing!</a:t>
            </a:r>
          </a:p>
        </p:txBody>
      </p:sp>
    </p:spTree>
    <p:extLst>
      <p:ext uri="{BB962C8B-B14F-4D97-AF65-F5344CB8AC3E}">
        <p14:creationId xmlns:p14="http://schemas.microsoft.com/office/powerpoint/2010/main" val="189709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https://lh3.googleusercontent.com/BQNn7p1yjwaQsqcT0W3tjgz7zO0i4UsipvEtnE6fGZnXZk1vhMSddOm-K8aHfUn2wcFeW60uPXb6gcqeXMs63Kw7nFk8SR_Dy-PDbW0XPge4xSw4CNdet2zljV0OHwmQafKQIyiUyXI">
            <a:extLst>
              <a:ext uri="{FF2B5EF4-FFF2-40B4-BE49-F238E27FC236}">
                <a16:creationId xmlns:a16="http://schemas.microsoft.com/office/drawing/2014/main" id="{47DC0961-061C-CC4C-A923-4C70A022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882662" y="1450089"/>
            <a:ext cx="4630774" cy="469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s://lh6.googleusercontent.com/usnqm1XyUizamW6Qo3H8kORCQ2XBXyK5RWT6GEqKh786KOX1iQfEapm6-9IfdBLiIXEKi7-iqQlQm3ZxC5A-QHkVOZFA3XVHZ6Kg28w0S6UDnzFAjjVkFhFYwO9UnrHrIWi4A3JYZww">
            <a:extLst>
              <a:ext uri="{FF2B5EF4-FFF2-40B4-BE49-F238E27FC236}">
                <a16:creationId xmlns:a16="http://schemas.microsoft.com/office/drawing/2014/main" id="{A83C1CDF-C0B7-EF40-87F6-2A077F3C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524828" y="1446324"/>
            <a:ext cx="4597192" cy="46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7F30A4-B441-284E-ABCD-5F635F624B9D}"/>
              </a:ext>
            </a:extLst>
          </p:cNvPr>
          <p:cNvSpPr txBox="1"/>
          <p:nvPr/>
        </p:nvSpPr>
        <p:spPr>
          <a:xfrm rot="20700000">
            <a:off x="299804" y="812238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Expectation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186DF-A8EC-D44A-92A2-A5932E10542D}"/>
              </a:ext>
            </a:extLst>
          </p:cNvPr>
          <p:cNvSpPr txBox="1"/>
          <p:nvPr/>
        </p:nvSpPr>
        <p:spPr>
          <a:xfrm rot="900000">
            <a:off x="8028816" y="1198958"/>
            <a:ext cx="437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59B970-16AA-2A40-B393-5077CA1DD224}"/>
              </a:ext>
            </a:extLst>
          </p:cNvPr>
          <p:cNvSpPr txBox="1"/>
          <p:nvPr/>
        </p:nvSpPr>
        <p:spPr>
          <a:xfrm rot="20700000">
            <a:off x="1656413" y="4253880"/>
            <a:ext cx="1663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planets!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98AD1-3BD9-5A4D-B708-A38D09F960FC}"/>
              </a:ext>
            </a:extLst>
          </p:cNvPr>
          <p:cNvSpPr txBox="1"/>
          <p:nvPr/>
        </p:nvSpPr>
        <p:spPr>
          <a:xfrm rot="900000">
            <a:off x="8878070" y="4721902"/>
            <a:ext cx="253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“speckles”</a:t>
            </a:r>
          </a:p>
        </p:txBody>
      </p:sp>
      <p:pic>
        <p:nvPicPr>
          <p:cNvPr id="9218" name="Picture 2" descr="https://lh3.googleusercontent.com/iHhcOEvl0DnG3UeVQXscfCLuuKLPQYmIlhUwLQ79QpI-i98wfBXhZqVo5ATMIllIK--0QATienDuBm9y9albQi3JoxY3PUI1URKXpbzh8uOwbon0m6fVIbfWEnamBaStxV1Pj5greVo">
            <a:extLst>
              <a:ext uri="{FF2B5EF4-FFF2-40B4-BE49-F238E27FC236}">
                <a16:creationId xmlns:a16="http://schemas.microsoft.com/office/drawing/2014/main" id="{0E364E76-4A27-A746-8C2B-8C3CF0D30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82" y="689547"/>
            <a:ext cx="5504688" cy="55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5E5BBC-C3D3-D243-B73F-3AB0A9D71981}"/>
              </a:ext>
            </a:extLst>
          </p:cNvPr>
          <p:cNvSpPr txBox="1"/>
          <p:nvPr/>
        </p:nvSpPr>
        <p:spPr>
          <a:xfrm>
            <a:off x="3999816" y="5885212"/>
            <a:ext cx="437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(no, not Photoshop)</a:t>
            </a:r>
          </a:p>
        </p:txBody>
      </p:sp>
    </p:spTree>
    <p:extLst>
      <p:ext uri="{BB962C8B-B14F-4D97-AF65-F5344CB8AC3E}">
        <p14:creationId xmlns:p14="http://schemas.microsoft.com/office/powerpoint/2010/main" val="352024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B9C464-7FF3-BA44-AE8B-BD4310A5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29B6D4-EADF-CA45-B0DC-651B28BCAD21}"/>
              </a:ext>
            </a:extLst>
          </p:cNvPr>
          <p:cNvSpPr txBox="1"/>
          <p:nvPr/>
        </p:nvSpPr>
        <p:spPr>
          <a:xfrm>
            <a:off x="0" y="1328425"/>
            <a:ext cx="121920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ADI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Angular Differential Imaging</a:t>
            </a:r>
            <a:br>
              <a:rPr lang="en-US" sz="4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Post-processing algorithm</a:t>
            </a:r>
            <a:endParaRPr lang="en-US" sz="4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1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8720</TotalTime>
  <Words>2484</Words>
  <Application>Microsoft Macintosh PowerPoint</Application>
  <PresentationFormat>Widescreen</PresentationFormat>
  <Paragraphs>626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Apple Color Emoji</vt:lpstr>
      <vt:lpstr>Arial</vt:lpstr>
      <vt:lpstr>Avenir Roman</vt:lpstr>
      <vt:lpstr>Calibri</vt:lpstr>
      <vt:lpstr>Calibri Light</vt:lpstr>
      <vt:lpstr>Consolas</vt:lpstr>
      <vt:lpstr>Courier New</vt:lpstr>
      <vt:lpstr>Helvetica</vt:lpstr>
      <vt:lpstr>Helvetica Neue</vt:lpstr>
      <vt:lpstr>Helvetica Neue Condensed</vt:lpstr>
      <vt:lpstr>Helvetica Neue Light</vt:lpstr>
      <vt:lpstr>Helvetica Neue Medium</vt:lpstr>
      <vt:lpstr>Helvetica Neue Thin</vt:lpstr>
      <vt:lpstr>Imprint MT Shadow</vt:lpstr>
      <vt:lpstr>Wingdings</vt:lpstr>
      <vt:lpstr>Office Theme</vt:lpstr>
      <vt:lpstr>Optimizing  PSF Subtraction Techniques  for Exoplanet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 Tested: Variations of ADI</vt:lpstr>
      <vt:lpstr>How can ADI change?</vt:lpstr>
      <vt:lpstr>How can ADI change?</vt:lpstr>
      <vt:lpstr>How can ADI change?</vt:lpstr>
      <vt:lpstr>How can ADI change?</vt:lpstr>
      <vt:lpstr>How can ADI change?</vt:lpstr>
      <vt:lpstr>How can ADI change?</vt:lpstr>
      <vt:lpstr>How can ADI change?</vt:lpstr>
      <vt:lpstr>How can ADI change?</vt:lpstr>
      <vt:lpstr>How can ADI change?</vt:lpstr>
      <vt:lpstr>How can ADI change?</vt:lpstr>
      <vt:lpstr>How can ADI change?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case: HR8799 dataset</vt:lpstr>
      <vt:lpstr>PowerPoint Presentation</vt:lpstr>
      <vt:lpstr>Performance  of Annular ADI  + median sub</vt:lpstr>
      <vt:lpstr>PowerPoint Presentation</vt:lpstr>
      <vt:lpstr>PowerPoint Presentation</vt:lpstr>
      <vt:lpstr>Performance  of Annular ADI  + PCA</vt:lpstr>
      <vt:lpstr>Typical Annular ADI + PCA SNR</vt:lpstr>
      <vt:lpstr>Optimal SNR achieved across methods</vt:lpstr>
      <vt:lpstr>Future Plans  for Annular ADI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 PSF Subtraction Techniques  for Exoplanet Imaging</dc:title>
  <dc:creator>Therese C</dc:creator>
  <cp:lastModifiedBy>Therese C</cp:lastModifiedBy>
  <cp:revision>159</cp:revision>
  <dcterms:created xsi:type="dcterms:W3CDTF">2018-08-23T11:42:54Z</dcterms:created>
  <dcterms:modified xsi:type="dcterms:W3CDTF">2018-09-18T17:23:54Z</dcterms:modified>
</cp:coreProperties>
</file>