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0"/>
  </p:notesMasterIdLst>
  <p:sldIdLst>
    <p:sldId id="258" r:id="rId2"/>
    <p:sldId id="284" r:id="rId3"/>
    <p:sldId id="285" r:id="rId4"/>
    <p:sldId id="261" r:id="rId5"/>
    <p:sldId id="297" r:id="rId6"/>
    <p:sldId id="286" r:id="rId7"/>
    <p:sldId id="305" r:id="rId8"/>
    <p:sldId id="298" r:id="rId9"/>
    <p:sldId id="301" r:id="rId10"/>
    <p:sldId id="302" r:id="rId11"/>
    <p:sldId id="303" r:id="rId12"/>
    <p:sldId id="304" r:id="rId13"/>
    <p:sldId id="306" r:id="rId14"/>
    <p:sldId id="262" r:id="rId15"/>
    <p:sldId id="263" r:id="rId16"/>
    <p:sldId id="264" r:id="rId17"/>
    <p:sldId id="308" r:id="rId18"/>
    <p:sldId id="315" r:id="rId19"/>
    <p:sldId id="314" r:id="rId20"/>
    <p:sldId id="313" r:id="rId21"/>
    <p:sldId id="316" r:id="rId22"/>
    <p:sldId id="317" r:id="rId23"/>
    <p:sldId id="318" r:id="rId24"/>
    <p:sldId id="272" r:id="rId25"/>
    <p:sldId id="273" r:id="rId26"/>
    <p:sldId id="311" r:id="rId27"/>
    <p:sldId id="312" r:id="rId28"/>
    <p:sldId id="309" r:id="rId29"/>
    <p:sldId id="276" r:id="rId30"/>
    <p:sldId id="277" r:id="rId31"/>
    <p:sldId id="278" r:id="rId32"/>
    <p:sldId id="279" r:id="rId33"/>
    <p:sldId id="280" r:id="rId34"/>
    <p:sldId id="281" r:id="rId35"/>
    <p:sldId id="282" r:id="rId36"/>
    <p:sldId id="289" r:id="rId37"/>
    <p:sldId id="292" r:id="rId38"/>
    <p:sldId id="310"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26300"/>
    <a:srgbClr val="0090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11"/>
    <p:restoredTop sz="95728"/>
  </p:normalViewPr>
  <p:slideViewPr>
    <p:cSldViewPr snapToGrid="0" snapToObjects="1">
      <p:cViewPr varScale="1">
        <p:scale>
          <a:sx n="107" d="100"/>
          <a:sy n="107" d="100"/>
        </p:scale>
        <p:origin x="360" y="1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341BE7-F014-094F-9CA7-44EA22578C85}" type="datetimeFigureOut">
              <a:rPr lang="en-US" smtClean="0"/>
              <a:t>8/8/17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342E55-08E3-1D48-AEF0-01B537F1088D}" type="slidenum">
              <a:rPr lang="en-US" smtClean="0"/>
              <a:t>‹#›</a:t>
            </a:fld>
            <a:endParaRPr lang="en-US"/>
          </a:p>
        </p:txBody>
      </p:sp>
    </p:spTree>
    <p:extLst>
      <p:ext uri="{BB962C8B-B14F-4D97-AF65-F5344CB8AC3E}">
        <p14:creationId xmlns:p14="http://schemas.microsoft.com/office/powerpoint/2010/main" val="467494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I’m Daisuke Suzuki, from</a:t>
            </a:r>
            <a:r>
              <a:rPr lang="en-US" altLang="ja-JP" baseline="0" dirty="0" smtClean="0"/>
              <a:t> ISAS/JAXA.</a:t>
            </a:r>
          </a:p>
          <a:p>
            <a:r>
              <a:rPr lang="en-US" altLang="ja-JP" baseline="0" dirty="0" smtClean="0"/>
              <a:t>I’ll talk about the mass function of planets measured from microlensing.</a:t>
            </a:r>
          </a:p>
          <a:p>
            <a:endParaRPr lang="en-US" altLang="ja-JP" baseline="0" dirty="0" smtClean="0"/>
          </a:p>
          <a:p>
            <a:endParaRPr lang="en-US" altLang="ja-JP" dirty="0" smtClean="0"/>
          </a:p>
        </p:txBody>
      </p:sp>
      <p:sp>
        <p:nvSpPr>
          <p:cNvPr id="4" name="スライド番号プレースホルダ 3"/>
          <p:cNvSpPr>
            <a:spLocks noGrp="1"/>
          </p:cNvSpPr>
          <p:nvPr>
            <p:ph type="sldNum" sz="quarter" idx="10"/>
          </p:nvPr>
        </p:nvSpPr>
        <p:spPr/>
        <p:txBody>
          <a:bodyPr/>
          <a:lstStyle/>
          <a:p>
            <a:fld id="{0B4ADD0D-590E-3B44-9B33-12E83988EB10}" type="slidenum">
              <a:rPr lang="ja-JP" altLang="en-US" smtClean="0"/>
              <a:pPr/>
              <a:t>1</a:t>
            </a:fld>
            <a:endParaRPr lang="ja-JP" altLang="en-US"/>
          </a:p>
        </p:txBody>
      </p:sp>
    </p:spTree>
    <p:extLst>
      <p:ext uri="{BB962C8B-B14F-4D97-AF65-F5344CB8AC3E}">
        <p14:creationId xmlns:p14="http://schemas.microsoft.com/office/powerpoint/2010/main" val="1343446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see</a:t>
            </a:r>
            <a:r>
              <a:rPr lang="en-US" baseline="0" dirty="0" smtClean="0"/>
              <a:t> the mass ratio distribution of the detected planets.</a:t>
            </a:r>
          </a:p>
          <a:p>
            <a:r>
              <a:rPr lang="en-US" baseline="0" dirty="0" smtClean="0"/>
              <a:t>The black histogram shows the observed 23 planets.</a:t>
            </a:r>
          </a:p>
          <a:p>
            <a:r>
              <a:rPr lang="en-US" baseline="0" dirty="0" smtClean="0"/>
              <a:t>This is logarithmically almost flat down to 3x10^-5.</a:t>
            </a:r>
          </a:p>
          <a:p>
            <a:endParaRPr lang="en-US" baseline="0" dirty="0" smtClean="0"/>
          </a:p>
          <a:p>
            <a:r>
              <a:rPr lang="en-US" baseline="0" dirty="0" smtClean="0"/>
              <a:t>The red histogram is the efficiency corrected distribution, considering the Poisson noise.</a:t>
            </a:r>
          </a:p>
          <a:p>
            <a:r>
              <a:rPr lang="en-US" baseline="0" dirty="0" smtClean="0"/>
              <a:t>These arrows are 68 and 95% upper limits.</a:t>
            </a:r>
            <a:endParaRPr lang="en-US" dirty="0" smtClean="0"/>
          </a:p>
          <a:p>
            <a:endParaRPr lang="en-US" dirty="0" smtClean="0"/>
          </a:p>
          <a:p>
            <a:r>
              <a:rPr lang="en-US" dirty="0" smtClean="0"/>
              <a:t>We</a:t>
            </a:r>
            <a:r>
              <a:rPr lang="en-US" baseline="0" dirty="0" smtClean="0"/>
              <a:t> fit this efficiency-corrected distribution with a broken power law, then we found the best fit model using the maximum likelihood method.</a:t>
            </a:r>
            <a:endParaRPr lang="en-US" dirty="0" smtClean="0"/>
          </a:p>
        </p:txBody>
      </p:sp>
      <p:sp>
        <p:nvSpPr>
          <p:cNvPr id="4" name="Slide Number Placeholder 3"/>
          <p:cNvSpPr>
            <a:spLocks noGrp="1"/>
          </p:cNvSpPr>
          <p:nvPr>
            <p:ph type="sldNum" sz="quarter" idx="10"/>
          </p:nvPr>
        </p:nvSpPr>
        <p:spPr/>
        <p:txBody>
          <a:bodyPr/>
          <a:lstStyle/>
          <a:p>
            <a:fld id="{9674F254-4660-2E44-B15A-ED6B35E3C8D5}" type="slidenum">
              <a:rPr lang="en-US" smtClean="0"/>
              <a:t>25</a:t>
            </a:fld>
            <a:endParaRPr lang="en-US"/>
          </a:p>
        </p:txBody>
      </p:sp>
    </p:spTree>
    <p:extLst>
      <p:ext uri="{BB962C8B-B14F-4D97-AF65-F5344CB8AC3E}">
        <p14:creationId xmlns:p14="http://schemas.microsoft.com/office/powerpoint/2010/main" val="678259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see</a:t>
            </a:r>
            <a:r>
              <a:rPr lang="en-US" baseline="0" dirty="0" smtClean="0"/>
              <a:t> the mass ratio distribution of the detected planets.</a:t>
            </a:r>
          </a:p>
          <a:p>
            <a:r>
              <a:rPr lang="en-US" baseline="0" dirty="0" smtClean="0"/>
              <a:t>The black histogram shows the observed 23 planets.</a:t>
            </a:r>
          </a:p>
          <a:p>
            <a:r>
              <a:rPr lang="en-US" baseline="0" dirty="0" smtClean="0"/>
              <a:t>This is logarithmically almost flat down to 3x10^-5.</a:t>
            </a:r>
          </a:p>
          <a:p>
            <a:endParaRPr lang="en-US" baseline="0" dirty="0" smtClean="0"/>
          </a:p>
          <a:p>
            <a:r>
              <a:rPr lang="en-US" baseline="0" dirty="0" smtClean="0"/>
              <a:t>The red histogram is the efficiency corrected distribution, considering the Poisson noise.</a:t>
            </a:r>
          </a:p>
          <a:p>
            <a:r>
              <a:rPr lang="en-US" baseline="0" dirty="0" smtClean="0"/>
              <a:t>These arrows are 68 and 95% upper limits.</a:t>
            </a:r>
            <a:endParaRPr lang="en-US" dirty="0" smtClean="0"/>
          </a:p>
          <a:p>
            <a:endParaRPr lang="en-US" dirty="0" smtClean="0"/>
          </a:p>
          <a:p>
            <a:r>
              <a:rPr lang="en-US" dirty="0" smtClean="0"/>
              <a:t>We</a:t>
            </a:r>
            <a:r>
              <a:rPr lang="en-US" baseline="0" dirty="0" smtClean="0"/>
              <a:t> fit this efficiency-corrected distribution with a broken power law, then we found the best fit model using the maximum likelihood method.</a:t>
            </a:r>
            <a:endParaRPr lang="en-US" dirty="0" smtClean="0"/>
          </a:p>
        </p:txBody>
      </p:sp>
      <p:sp>
        <p:nvSpPr>
          <p:cNvPr id="4" name="Slide Number Placeholder 3"/>
          <p:cNvSpPr>
            <a:spLocks noGrp="1"/>
          </p:cNvSpPr>
          <p:nvPr>
            <p:ph type="sldNum" sz="quarter" idx="10"/>
          </p:nvPr>
        </p:nvSpPr>
        <p:spPr/>
        <p:txBody>
          <a:bodyPr/>
          <a:lstStyle/>
          <a:p>
            <a:fld id="{9674F254-4660-2E44-B15A-ED6B35E3C8D5}" type="slidenum">
              <a:rPr lang="en-US" smtClean="0"/>
              <a:t>26</a:t>
            </a:fld>
            <a:endParaRPr lang="en-US"/>
          </a:p>
        </p:txBody>
      </p:sp>
    </p:spTree>
    <p:extLst>
      <p:ext uri="{BB962C8B-B14F-4D97-AF65-F5344CB8AC3E}">
        <p14:creationId xmlns:p14="http://schemas.microsoft.com/office/powerpoint/2010/main" val="1727725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see</a:t>
            </a:r>
            <a:r>
              <a:rPr lang="en-US" baseline="0" dirty="0" smtClean="0"/>
              <a:t> the mass ratio distribution of the detected planets.</a:t>
            </a:r>
          </a:p>
          <a:p>
            <a:r>
              <a:rPr lang="en-US" baseline="0" dirty="0" smtClean="0"/>
              <a:t>The black histogram shows the observed 23 planets.</a:t>
            </a:r>
          </a:p>
          <a:p>
            <a:r>
              <a:rPr lang="en-US" baseline="0" dirty="0" smtClean="0"/>
              <a:t>This is logarithmically almost flat down to 3x10^-5.</a:t>
            </a:r>
          </a:p>
          <a:p>
            <a:endParaRPr lang="en-US" baseline="0" dirty="0" smtClean="0"/>
          </a:p>
          <a:p>
            <a:r>
              <a:rPr lang="en-US" baseline="0" dirty="0" smtClean="0"/>
              <a:t>The red histogram is the efficiency corrected distribution, considering the Poisson noise.</a:t>
            </a:r>
          </a:p>
          <a:p>
            <a:r>
              <a:rPr lang="en-US" baseline="0" dirty="0" smtClean="0"/>
              <a:t>These arrows are 68 and 95% upper limits.</a:t>
            </a:r>
            <a:endParaRPr lang="en-US" dirty="0" smtClean="0"/>
          </a:p>
          <a:p>
            <a:endParaRPr lang="en-US" dirty="0" smtClean="0"/>
          </a:p>
          <a:p>
            <a:r>
              <a:rPr lang="en-US" dirty="0" smtClean="0"/>
              <a:t>We</a:t>
            </a:r>
            <a:r>
              <a:rPr lang="en-US" baseline="0" dirty="0" smtClean="0"/>
              <a:t> fit this efficiency-corrected distribution with a broken power law, then we found the best fit model using the maximum likelihood method.</a:t>
            </a:r>
            <a:endParaRPr lang="en-US" dirty="0" smtClean="0"/>
          </a:p>
        </p:txBody>
      </p:sp>
      <p:sp>
        <p:nvSpPr>
          <p:cNvPr id="4" name="Slide Number Placeholder 3"/>
          <p:cNvSpPr>
            <a:spLocks noGrp="1"/>
          </p:cNvSpPr>
          <p:nvPr>
            <p:ph type="sldNum" sz="quarter" idx="10"/>
          </p:nvPr>
        </p:nvSpPr>
        <p:spPr/>
        <p:txBody>
          <a:bodyPr/>
          <a:lstStyle/>
          <a:p>
            <a:fld id="{9674F254-4660-2E44-B15A-ED6B35E3C8D5}" type="slidenum">
              <a:rPr lang="en-US" smtClean="0"/>
              <a:t>27</a:t>
            </a:fld>
            <a:endParaRPr lang="en-US"/>
          </a:p>
        </p:txBody>
      </p:sp>
    </p:spTree>
    <p:extLst>
      <p:ext uri="{BB962C8B-B14F-4D97-AF65-F5344CB8AC3E}">
        <p14:creationId xmlns:p14="http://schemas.microsoft.com/office/powerpoint/2010/main" val="684032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see</a:t>
            </a:r>
            <a:r>
              <a:rPr lang="en-US" baseline="0" dirty="0" smtClean="0"/>
              <a:t> the mass ratio distribution of the planets.</a:t>
            </a:r>
          </a:p>
          <a:p>
            <a:r>
              <a:rPr lang="en-US" baseline="0" dirty="0" smtClean="0"/>
              <a:t>The black histogram shows the observed 23 planets.</a:t>
            </a:r>
          </a:p>
          <a:p>
            <a:r>
              <a:rPr lang="en-US" baseline="0" dirty="0" smtClean="0"/>
              <a:t>This is logarithmically almost flat down to 3x10^-5.</a:t>
            </a:r>
          </a:p>
          <a:p>
            <a:endParaRPr lang="en-US" baseline="0" dirty="0" smtClean="0"/>
          </a:p>
          <a:p>
            <a:r>
              <a:rPr lang="en-US" baseline="0" dirty="0" smtClean="0"/>
              <a:t>The red histogram is the efficiency corrected distribution, considering the Poisson noise.</a:t>
            </a:r>
          </a:p>
          <a:p>
            <a:r>
              <a:rPr lang="en-US" baseline="0" dirty="0" smtClean="0"/>
              <a:t>These arrows are 68 and 95% upper limits.</a:t>
            </a:r>
            <a:endParaRPr lang="en-US" dirty="0" smtClean="0"/>
          </a:p>
          <a:p>
            <a:endParaRPr lang="en-US" dirty="0" smtClean="0"/>
          </a:p>
          <a:p>
            <a:r>
              <a:rPr lang="en-US" dirty="0" smtClean="0"/>
              <a:t>We</a:t>
            </a:r>
            <a:r>
              <a:rPr lang="en-US" baseline="0" dirty="0" smtClean="0"/>
              <a:t> fit this efficiency-corrected distribution with a broken power law, then we found the best fit model using the maximum likelihood method.</a:t>
            </a:r>
            <a:endParaRPr lang="en-US" dirty="0" smtClean="0"/>
          </a:p>
          <a:p>
            <a:r>
              <a:rPr lang="en-US" dirty="0" smtClean="0"/>
              <a:t>The best fit model shows </a:t>
            </a:r>
            <a:r>
              <a:rPr lang="en-US" baseline="0" dirty="0" smtClean="0"/>
              <a:t>the break at the mass ratio of </a:t>
            </a:r>
            <a:r>
              <a:rPr lang="en-US" dirty="0" smtClean="0"/>
              <a:t>1.6*10^-4</a:t>
            </a:r>
            <a:r>
              <a:rPr lang="en-US" baseline="0" dirty="0" smtClean="0"/>
              <a:t>, and this is Neptune mass if the host star is M-type star.</a:t>
            </a:r>
          </a:p>
          <a:p>
            <a:endParaRPr lang="en-US" baseline="0" dirty="0" smtClean="0"/>
          </a:p>
          <a:p>
            <a:r>
              <a:rPr lang="en-US" baseline="0" dirty="0" smtClean="0"/>
              <a:t>We added the previous two </a:t>
            </a:r>
            <a:r>
              <a:rPr lang="en-US" baseline="0" dirty="0" err="1" smtClean="0"/>
              <a:t>microlensing</a:t>
            </a:r>
            <a:r>
              <a:rPr lang="en-US" baseline="0" dirty="0" smtClean="0"/>
              <a:t> results, Gould et al. and </a:t>
            </a:r>
            <a:r>
              <a:rPr lang="en-US" baseline="0" dirty="0" err="1" smtClean="0"/>
              <a:t>Cassan</a:t>
            </a:r>
            <a:r>
              <a:rPr lang="en-US" baseline="0" dirty="0" smtClean="0"/>
              <a:t> et al., and we got the almost same result using total 30-planet sample.</a:t>
            </a:r>
          </a:p>
        </p:txBody>
      </p:sp>
      <p:sp>
        <p:nvSpPr>
          <p:cNvPr id="4" name="Slide Number Placeholder 3"/>
          <p:cNvSpPr>
            <a:spLocks noGrp="1"/>
          </p:cNvSpPr>
          <p:nvPr>
            <p:ph type="sldNum" sz="quarter" idx="10"/>
          </p:nvPr>
        </p:nvSpPr>
        <p:spPr/>
        <p:txBody>
          <a:bodyPr/>
          <a:lstStyle/>
          <a:p>
            <a:fld id="{9674F254-4660-2E44-B15A-ED6B35E3C8D5}" type="slidenum">
              <a:rPr lang="en-US" smtClean="0"/>
              <a:t>28</a:t>
            </a:fld>
            <a:endParaRPr lang="en-US"/>
          </a:p>
        </p:txBody>
      </p:sp>
    </p:spTree>
    <p:extLst>
      <p:ext uri="{BB962C8B-B14F-4D97-AF65-F5344CB8AC3E}">
        <p14:creationId xmlns:p14="http://schemas.microsoft.com/office/powerpoint/2010/main" val="679381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a:t>
            </a:r>
            <a:r>
              <a:rPr lang="en-US" baseline="0" dirty="0" smtClean="0"/>
              <a:t>s figure</a:t>
            </a:r>
            <a:r>
              <a:rPr lang="en-US" dirty="0" smtClean="0"/>
              <a:t> shows the planet</a:t>
            </a:r>
            <a:r>
              <a:rPr lang="en-US" baseline="0" dirty="0" smtClean="0"/>
              <a:t> frequency as a function of semi-major axis normalized by the snow line.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a:t>
            </a:r>
            <a:r>
              <a:rPr lang="en-US" baseline="0" dirty="0" err="1" smtClean="0"/>
              <a:t>microlens</a:t>
            </a:r>
            <a:r>
              <a:rPr lang="en-US" baseline="0" dirty="0" smtClean="0"/>
              <a:t> result is plotted assuming that the </a:t>
            </a:r>
            <a:r>
              <a:rPr lang="en-US" baseline="0" dirty="0" err="1" smtClean="0"/>
              <a:t>microlens</a:t>
            </a:r>
            <a:r>
              <a:rPr lang="en-US" baseline="0" dirty="0" smtClean="0"/>
              <a:t> planets are located three times of the snow line.</a:t>
            </a:r>
          </a:p>
          <a:p>
            <a:r>
              <a:rPr lang="en-US" baseline="0" dirty="0" smtClean="0"/>
              <a:t>So, this slope is our best fit slope on the separation.</a:t>
            </a:r>
          </a:p>
          <a:p>
            <a:endParaRPr lang="en-US" baseline="0" dirty="0" smtClean="0"/>
          </a:p>
          <a:p>
            <a:r>
              <a:rPr lang="en-US" baseline="0" dirty="0" smtClean="0"/>
              <a:t>#Our result is consistent with the previous study Gould et al, but factor 2 smaller.</a:t>
            </a:r>
          </a:p>
          <a:p>
            <a:r>
              <a:rPr lang="en-US" baseline="0" dirty="0" smtClean="0"/>
              <a:t>#This could be due to small biases in Gould et al, like publication date bias, because they found less planets after their paper.</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Our slope is consistent with the extrapolation of the RV result, Cumming et al, at this mass ratio.</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We should note that </a:t>
            </a:r>
            <a:r>
              <a:rPr lang="en-US" baseline="0" dirty="0" err="1" smtClean="0"/>
              <a:t>microlensing</a:t>
            </a:r>
            <a:r>
              <a:rPr lang="en-US" baseline="0" dirty="0" smtClean="0"/>
              <a:t> planets have mostly M-type host stars, but Cumming et al. is result for Solar type stars.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 if their slope is applicable to low mass stars, we could describe the planet frequency with single power law from inside to outside the snowline.</a:t>
            </a:r>
            <a:endParaRPr lang="en-US" dirty="0"/>
          </a:p>
        </p:txBody>
      </p:sp>
      <p:sp>
        <p:nvSpPr>
          <p:cNvPr id="4" name="Slide Number Placeholder 3"/>
          <p:cNvSpPr>
            <a:spLocks noGrp="1"/>
          </p:cNvSpPr>
          <p:nvPr>
            <p:ph type="sldNum" sz="quarter" idx="10"/>
          </p:nvPr>
        </p:nvSpPr>
        <p:spPr/>
        <p:txBody>
          <a:bodyPr/>
          <a:lstStyle/>
          <a:p>
            <a:fld id="{9674F254-4660-2E44-B15A-ED6B35E3C8D5}" type="slidenum">
              <a:rPr lang="en-US" smtClean="0"/>
              <a:t>29</a:t>
            </a:fld>
            <a:endParaRPr lang="en-US"/>
          </a:p>
        </p:txBody>
      </p:sp>
    </p:spTree>
    <p:extLst>
      <p:ext uri="{BB962C8B-B14F-4D97-AF65-F5344CB8AC3E}">
        <p14:creationId xmlns:p14="http://schemas.microsoft.com/office/powerpoint/2010/main" val="1349994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this</a:t>
            </a:r>
            <a:r>
              <a:rPr lang="en-US" baseline="0" dirty="0" smtClean="0"/>
              <a:t> is our mass ratio function with the break using 30-planets.</a:t>
            </a:r>
          </a:p>
          <a:p>
            <a:r>
              <a:rPr lang="en-US" baseline="0" dirty="0" smtClean="0"/>
              <a:t>Here we compare this to various RV results.</a:t>
            </a:r>
          </a:p>
          <a:p>
            <a:r>
              <a:rPr lang="en-US" baseline="0" dirty="0" smtClean="0"/>
              <a:t>Mayor et al, Howard et al., and Cumming et al. are results around solar-type stars, also their planets are well inside the snow line.</a:t>
            </a:r>
          </a:p>
          <a:p>
            <a:r>
              <a:rPr lang="en-US" baseline="0" dirty="0" smtClean="0"/>
              <a:t>More interestingly, Johnson et al, </a:t>
            </a:r>
            <a:r>
              <a:rPr lang="en-US" baseline="0" dirty="0" err="1" smtClean="0"/>
              <a:t>Bonfils</a:t>
            </a:r>
            <a:r>
              <a:rPr lang="en-US" baseline="0" dirty="0" smtClean="0"/>
              <a:t> et al., and </a:t>
            </a:r>
            <a:r>
              <a:rPr lang="en-US" baseline="0" dirty="0" err="1" smtClean="0"/>
              <a:t>Montet</a:t>
            </a:r>
            <a:r>
              <a:rPr lang="en-US" baseline="0" dirty="0" smtClean="0"/>
              <a:t> et al., are results around M-stars.</a:t>
            </a:r>
          </a:p>
          <a:p>
            <a:r>
              <a:rPr lang="en-US" baseline="0" dirty="0" smtClean="0"/>
              <a:t>Johnson et al is including some cold planets, but little bit inside the most efficient region of </a:t>
            </a:r>
            <a:r>
              <a:rPr lang="en-US" baseline="0" dirty="0" err="1" smtClean="0"/>
              <a:t>microlensing</a:t>
            </a:r>
            <a:r>
              <a:rPr lang="en-US" baseline="0" dirty="0" smtClean="0"/>
              <a:t>.</a:t>
            </a:r>
          </a:p>
          <a:p>
            <a:r>
              <a:rPr lang="en-US" baseline="0" dirty="0" smtClean="0"/>
              <a:t>But, </a:t>
            </a:r>
            <a:r>
              <a:rPr lang="en-US" baseline="0" dirty="0" err="1" smtClean="0"/>
              <a:t>Bonfils</a:t>
            </a:r>
            <a:r>
              <a:rPr lang="en-US" baseline="0" dirty="0" smtClean="0"/>
              <a:t> et al. and </a:t>
            </a:r>
            <a:r>
              <a:rPr lang="en-US" baseline="0" dirty="0" err="1" smtClean="0"/>
              <a:t>Montet</a:t>
            </a:r>
            <a:r>
              <a:rPr lang="en-US" baseline="0" dirty="0" smtClean="0"/>
              <a:t> et al. are results from the exactly same parameter space as </a:t>
            </a:r>
            <a:r>
              <a:rPr lang="en-US" baseline="0" dirty="0" err="1" smtClean="0"/>
              <a:t>microlensing</a:t>
            </a:r>
            <a:r>
              <a:rPr lang="en-US" baseline="0" dirty="0" smtClean="0"/>
              <a:t>, except for that </a:t>
            </a:r>
            <a:r>
              <a:rPr lang="en-US" baseline="0" dirty="0" err="1" smtClean="0"/>
              <a:t>microlensing</a:t>
            </a:r>
            <a:r>
              <a:rPr lang="en-US" baseline="0" dirty="0" smtClean="0"/>
              <a:t> planets are very far away.</a:t>
            </a:r>
          </a:p>
          <a:p>
            <a:r>
              <a:rPr lang="en-US" dirty="0" smtClean="0"/>
              <a:t>So,</a:t>
            </a:r>
            <a:r>
              <a:rPr lang="en-US" baseline="0" dirty="0" smtClean="0"/>
              <a:t> cold gas giant planet frequency estimated in our work is consistent with t</a:t>
            </a:r>
            <a:r>
              <a:rPr lang="en-US" dirty="0" smtClean="0"/>
              <a:t>hese</a:t>
            </a:r>
            <a:r>
              <a:rPr lang="en-US" baseline="0" dirty="0" smtClean="0"/>
              <a:t> two RV results, and this consistency is also found by Clanton et al. as I said beginning.</a:t>
            </a:r>
          </a:p>
          <a:p>
            <a:endParaRPr lang="en-US" dirty="0" smtClean="0"/>
          </a:p>
        </p:txBody>
      </p:sp>
      <p:sp>
        <p:nvSpPr>
          <p:cNvPr id="4" name="Slide Number Placeholder 3"/>
          <p:cNvSpPr>
            <a:spLocks noGrp="1"/>
          </p:cNvSpPr>
          <p:nvPr>
            <p:ph type="sldNum" sz="quarter" idx="10"/>
          </p:nvPr>
        </p:nvSpPr>
        <p:spPr/>
        <p:txBody>
          <a:bodyPr/>
          <a:lstStyle/>
          <a:p>
            <a:fld id="{9674F254-4660-2E44-B15A-ED6B35E3C8D5}" type="slidenum">
              <a:rPr lang="en-US" smtClean="0"/>
              <a:t>30</a:t>
            </a:fld>
            <a:endParaRPr lang="en-US"/>
          </a:p>
        </p:txBody>
      </p:sp>
    </p:spTree>
    <p:extLst>
      <p:ext uri="{BB962C8B-B14F-4D97-AF65-F5344CB8AC3E}">
        <p14:creationId xmlns:p14="http://schemas.microsoft.com/office/powerpoint/2010/main" val="1491601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this</a:t>
            </a:r>
            <a:r>
              <a:rPr lang="en-US" baseline="0" dirty="0" smtClean="0"/>
              <a:t> is our mass ratio function with the break using 30-planets.</a:t>
            </a:r>
          </a:p>
          <a:p>
            <a:r>
              <a:rPr lang="en-US" baseline="0" dirty="0" smtClean="0"/>
              <a:t>Here we compare this to various RV results.</a:t>
            </a:r>
          </a:p>
          <a:p>
            <a:r>
              <a:rPr lang="en-US" baseline="0" dirty="0" smtClean="0"/>
              <a:t>Mayor et al, Howard et al., and Cumming et al. are results around solar-type stars, also their planets are well inside the snow line.</a:t>
            </a:r>
          </a:p>
          <a:p>
            <a:r>
              <a:rPr lang="en-US" baseline="0" dirty="0" smtClean="0"/>
              <a:t>More interestingly, Johnson et al, </a:t>
            </a:r>
            <a:r>
              <a:rPr lang="en-US" baseline="0" dirty="0" err="1" smtClean="0"/>
              <a:t>Bonfils</a:t>
            </a:r>
            <a:r>
              <a:rPr lang="en-US" baseline="0" dirty="0" smtClean="0"/>
              <a:t> et al., and </a:t>
            </a:r>
            <a:r>
              <a:rPr lang="en-US" baseline="0" dirty="0" err="1" smtClean="0"/>
              <a:t>Montet</a:t>
            </a:r>
            <a:r>
              <a:rPr lang="en-US" baseline="0" dirty="0" smtClean="0"/>
              <a:t> et al., are results around M-stars.</a:t>
            </a:r>
          </a:p>
          <a:p>
            <a:r>
              <a:rPr lang="en-US" baseline="0" dirty="0" smtClean="0"/>
              <a:t>Johnson et al is including some cold planets, but little bit inside the most efficient region of </a:t>
            </a:r>
            <a:r>
              <a:rPr lang="en-US" baseline="0" dirty="0" err="1" smtClean="0"/>
              <a:t>microlensing</a:t>
            </a:r>
            <a:r>
              <a:rPr lang="en-US" baseline="0" dirty="0" smtClean="0"/>
              <a:t>.</a:t>
            </a:r>
          </a:p>
          <a:p>
            <a:r>
              <a:rPr lang="en-US" baseline="0" dirty="0" smtClean="0"/>
              <a:t>But, </a:t>
            </a:r>
            <a:r>
              <a:rPr lang="en-US" baseline="0" dirty="0" err="1" smtClean="0"/>
              <a:t>Bonfils</a:t>
            </a:r>
            <a:r>
              <a:rPr lang="en-US" baseline="0" dirty="0" smtClean="0"/>
              <a:t> et al. and </a:t>
            </a:r>
            <a:r>
              <a:rPr lang="en-US" baseline="0" dirty="0" err="1" smtClean="0"/>
              <a:t>Montet</a:t>
            </a:r>
            <a:r>
              <a:rPr lang="en-US" baseline="0" dirty="0" smtClean="0"/>
              <a:t> et al. are results from the exactly same parameter space as </a:t>
            </a:r>
            <a:r>
              <a:rPr lang="en-US" baseline="0" dirty="0" err="1" smtClean="0"/>
              <a:t>microlensing</a:t>
            </a:r>
            <a:r>
              <a:rPr lang="en-US" baseline="0" dirty="0" smtClean="0"/>
              <a:t>, except for that </a:t>
            </a:r>
            <a:r>
              <a:rPr lang="en-US" baseline="0" dirty="0" err="1" smtClean="0"/>
              <a:t>microlensing</a:t>
            </a:r>
            <a:r>
              <a:rPr lang="en-US" baseline="0" dirty="0" smtClean="0"/>
              <a:t> planets are very far away.</a:t>
            </a:r>
          </a:p>
          <a:p>
            <a:r>
              <a:rPr lang="en-US" dirty="0" smtClean="0"/>
              <a:t>So,</a:t>
            </a:r>
            <a:r>
              <a:rPr lang="en-US" baseline="0" dirty="0" smtClean="0"/>
              <a:t> cold gas giant planet frequency estimated in our work is consistent with t</a:t>
            </a:r>
            <a:r>
              <a:rPr lang="en-US" dirty="0" smtClean="0"/>
              <a:t>hese</a:t>
            </a:r>
            <a:r>
              <a:rPr lang="en-US" baseline="0" dirty="0" smtClean="0"/>
              <a:t> two RV results, and this consistency is also found by Clanton et al. as I said beginning.</a:t>
            </a:r>
          </a:p>
          <a:p>
            <a:endParaRPr lang="en-US" dirty="0" smtClean="0"/>
          </a:p>
        </p:txBody>
      </p:sp>
      <p:sp>
        <p:nvSpPr>
          <p:cNvPr id="4" name="Slide Number Placeholder 3"/>
          <p:cNvSpPr>
            <a:spLocks noGrp="1"/>
          </p:cNvSpPr>
          <p:nvPr>
            <p:ph type="sldNum" sz="quarter" idx="10"/>
          </p:nvPr>
        </p:nvSpPr>
        <p:spPr/>
        <p:txBody>
          <a:bodyPr/>
          <a:lstStyle/>
          <a:p>
            <a:fld id="{9674F254-4660-2E44-B15A-ED6B35E3C8D5}" type="slidenum">
              <a:rPr lang="en-US" smtClean="0"/>
              <a:t>31</a:t>
            </a:fld>
            <a:endParaRPr lang="en-US"/>
          </a:p>
        </p:txBody>
      </p:sp>
    </p:spTree>
    <p:extLst>
      <p:ext uri="{BB962C8B-B14F-4D97-AF65-F5344CB8AC3E}">
        <p14:creationId xmlns:p14="http://schemas.microsoft.com/office/powerpoint/2010/main" val="1089888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this</a:t>
            </a:r>
            <a:r>
              <a:rPr lang="en-US" baseline="0" dirty="0" smtClean="0"/>
              <a:t> is our mass ratio function with the break using 30-planets.</a:t>
            </a:r>
          </a:p>
          <a:p>
            <a:r>
              <a:rPr lang="en-US" baseline="0" dirty="0" smtClean="0"/>
              <a:t>Here we compare this to various RV results.</a:t>
            </a:r>
          </a:p>
          <a:p>
            <a:r>
              <a:rPr lang="en-US" baseline="0" dirty="0" smtClean="0"/>
              <a:t>Mayor et al, Howard et al., and Cumming et al. are results around solar-type stars, also their planets are well inside the snow line.</a:t>
            </a:r>
          </a:p>
          <a:p>
            <a:r>
              <a:rPr lang="en-US" baseline="0" dirty="0" smtClean="0"/>
              <a:t>More interestingly, Johnson et al, </a:t>
            </a:r>
            <a:r>
              <a:rPr lang="en-US" baseline="0" dirty="0" err="1" smtClean="0"/>
              <a:t>Bonfils</a:t>
            </a:r>
            <a:r>
              <a:rPr lang="en-US" baseline="0" dirty="0" smtClean="0"/>
              <a:t> et al., and </a:t>
            </a:r>
            <a:r>
              <a:rPr lang="en-US" baseline="0" dirty="0" err="1" smtClean="0"/>
              <a:t>Montet</a:t>
            </a:r>
            <a:r>
              <a:rPr lang="en-US" baseline="0" dirty="0" smtClean="0"/>
              <a:t> et al., are results around M-stars.</a:t>
            </a:r>
          </a:p>
          <a:p>
            <a:r>
              <a:rPr lang="en-US" baseline="0" dirty="0" smtClean="0"/>
              <a:t>Johnson et al is including some cold planets, but little bit inside the most efficient region of </a:t>
            </a:r>
            <a:r>
              <a:rPr lang="en-US" baseline="0" dirty="0" err="1" smtClean="0"/>
              <a:t>microlensing</a:t>
            </a:r>
            <a:r>
              <a:rPr lang="en-US" baseline="0" dirty="0" smtClean="0"/>
              <a:t>.</a:t>
            </a:r>
          </a:p>
          <a:p>
            <a:r>
              <a:rPr lang="en-US" baseline="0" dirty="0" smtClean="0"/>
              <a:t>But, </a:t>
            </a:r>
            <a:r>
              <a:rPr lang="en-US" baseline="0" dirty="0" err="1" smtClean="0"/>
              <a:t>Bonfils</a:t>
            </a:r>
            <a:r>
              <a:rPr lang="en-US" baseline="0" dirty="0" smtClean="0"/>
              <a:t> et al. and </a:t>
            </a:r>
            <a:r>
              <a:rPr lang="en-US" baseline="0" dirty="0" err="1" smtClean="0"/>
              <a:t>Montet</a:t>
            </a:r>
            <a:r>
              <a:rPr lang="en-US" baseline="0" dirty="0" smtClean="0"/>
              <a:t> et al. are results from the exactly same parameter space as </a:t>
            </a:r>
            <a:r>
              <a:rPr lang="en-US" baseline="0" dirty="0" err="1" smtClean="0"/>
              <a:t>microlensing</a:t>
            </a:r>
            <a:r>
              <a:rPr lang="en-US" baseline="0" dirty="0" smtClean="0"/>
              <a:t>, except for that </a:t>
            </a:r>
            <a:r>
              <a:rPr lang="en-US" baseline="0" dirty="0" err="1" smtClean="0"/>
              <a:t>microlensing</a:t>
            </a:r>
            <a:r>
              <a:rPr lang="en-US" baseline="0" dirty="0" smtClean="0"/>
              <a:t> planets are very far away.</a:t>
            </a:r>
          </a:p>
          <a:p>
            <a:r>
              <a:rPr lang="en-US" dirty="0" smtClean="0"/>
              <a:t>So,</a:t>
            </a:r>
            <a:r>
              <a:rPr lang="en-US" baseline="0" dirty="0" smtClean="0"/>
              <a:t> cold gas giant planet frequency estimated in our work is consistent with t</a:t>
            </a:r>
            <a:r>
              <a:rPr lang="en-US" dirty="0" smtClean="0"/>
              <a:t>hese</a:t>
            </a:r>
            <a:r>
              <a:rPr lang="en-US" baseline="0" dirty="0" smtClean="0"/>
              <a:t> two RV results, and this consistency is also found by Clanton et al. as I said beginning.</a:t>
            </a:r>
          </a:p>
          <a:p>
            <a:endParaRPr lang="en-US" dirty="0" smtClean="0"/>
          </a:p>
        </p:txBody>
      </p:sp>
      <p:sp>
        <p:nvSpPr>
          <p:cNvPr id="4" name="Slide Number Placeholder 3"/>
          <p:cNvSpPr>
            <a:spLocks noGrp="1"/>
          </p:cNvSpPr>
          <p:nvPr>
            <p:ph type="sldNum" sz="quarter" idx="10"/>
          </p:nvPr>
        </p:nvSpPr>
        <p:spPr/>
        <p:txBody>
          <a:bodyPr/>
          <a:lstStyle/>
          <a:p>
            <a:fld id="{9674F254-4660-2E44-B15A-ED6B35E3C8D5}" type="slidenum">
              <a:rPr lang="en-US" smtClean="0"/>
              <a:t>32</a:t>
            </a:fld>
            <a:endParaRPr lang="en-US"/>
          </a:p>
        </p:txBody>
      </p:sp>
    </p:spTree>
    <p:extLst>
      <p:ext uri="{BB962C8B-B14F-4D97-AF65-F5344CB8AC3E}">
        <p14:creationId xmlns:p14="http://schemas.microsoft.com/office/powerpoint/2010/main" val="1530378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this</a:t>
            </a:r>
            <a:r>
              <a:rPr lang="en-US" baseline="0" dirty="0" smtClean="0"/>
              <a:t> is our mass ratio function with the break using 30-planets.</a:t>
            </a:r>
          </a:p>
          <a:p>
            <a:r>
              <a:rPr lang="en-US" baseline="0" dirty="0" smtClean="0"/>
              <a:t>Here we compare this to various RV results.</a:t>
            </a:r>
          </a:p>
          <a:p>
            <a:r>
              <a:rPr lang="en-US" baseline="0" dirty="0" smtClean="0"/>
              <a:t>Mayor et al, Howard et al., and Cumming et al. are results around solar-type stars, also their planets are well inside the snow line.</a:t>
            </a:r>
          </a:p>
          <a:p>
            <a:r>
              <a:rPr lang="en-US" baseline="0" dirty="0" smtClean="0"/>
              <a:t>More interestingly, Johnson et al, </a:t>
            </a:r>
            <a:r>
              <a:rPr lang="en-US" baseline="0" dirty="0" err="1" smtClean="0"/>
              <a:t>Bonfils</a:t>
            </a:r>
            <a:r>
              <a:rPr lang="en-US" baseline="0" dirty="0" smtClean="0"/>
              <a:t> et al., and </a:t>
            </a:r>
            <a:r>
              <a:rPr lang="en-US" baseline="0" dirty="0" err="1" smtClean="0"/>
              <a:t>Montet</a:t>
            </a:r>
            <a:r>
              <a:rPr lang="en-US" baseline="0" dirty="0" smtClean="0"/>
              <a:t> et al., are results around M-stars.</a:t>
            </a:r>
          </a:p>
          <a:p>
            <a:r>
              <a:rPr lang="en-US" baseline="0" dirty="0" smtClean="0"/>
              <a:t>Johnson et al is including some cold planets, but little bit inside the most efficient region of </a:t>
            </a:r>
            <a:r>
              <a:rPr lang="en-US" baseline="0" dirty="0" err="1" smtClean="0"/>
              <a:t>microlensing</a:t>
            </a:r>
            <a:r>
              <a:rPr lang="en-US" baseline="0" dirty="0" smtClean="0"/>
              <a:t>.</a:t>
            </a:r>
          </a:p>
          <a:p>
            <a:r>
              <a:rPr lang="en-US" baseline="0" dirty="0" smtClean="0"/>
              <a:t>But, </a:t>
            </a:r>
            <a:r>
              <a:rPr lang="en-US" baseline="0" dirty="0" err="1" smtClean="0"/>
              <a:t>Bonfils</a:t>
            </a:r>
            <a:r>
              <a:rPr lang="en-US" baseline="0" dirty="0" smtClean="0"/>
              <a:t> et al. and </a:t>
            </a:r>
            <a:r>
              <a:rPr lang="en-US" baseline="0" dirty="0" err="1" smtClean="0"/>
              <a:t>Montet</a:t>
            </a:r>
            <a:r>
              <a:rPr lang="en-US" baseline="0" dirty="0" smtClean="0"/>
              <a:t> et al. are results from the exactly same parameter space as </a:t>
            </a:r>
            <a:r>
              <a:rPr lang="en-US" baseline="0" dirty="0" err="1" smtClean="0"/>
              <a:t>microlensing</a:t>
            </a:r>
            <a:r>
              <a:rPr lang="en-US" baseline="0" dirty="0" smtClean="0"/>
              <a:t>, except for that </a:t>
            </a:r>
            <a:r>
              <a:rPr lang="en-US" baseline="0" dirty="0" err="1" smtClean="0"/>
              <a:t>microlensing</a:t>
            </a:r>
            <a:r>
              <a:rPr lang="en-US" baseline="0" dirty="0" smtClean="0"/>
              <a:t> planets are very far away.</a:t>
            </a:r>
          </a:p>
          <a:p>
            <a:r>
              <a:rPr lang="en-US" dirty="0" smtClean="0"/>
              <a:t>So,</a:t>
            </a:r>
            <a:r>
              <a:rPr lang="en-US" baseline="0" dirty="0" smtClean="0"/>
              <a:t> cold gas giant planet frequency estimated in our work is consistent with t</a:t>
            </a:r>
            <a:r>
              <a:rPr lang="en-US" dirty="0" smtClean="0"/>
              <a:t>hese</a:t>
            </a:r>
            <a:r>
              <a:rPr lang="en-US" baseline="0" dirty="0" smtClean="0"/>
              <a:t> two RV results, and this consistency is also found by Clanton et al. as I said beginning.</a:t>
            </a:r>
          </a:p>
          <a:p>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9674F254-4660-2E44-B15A-ED6B35E3C8D5}" type="slidenum">
              <a:rPr lang="en-US" smtClean="0"/>
              <a:t>33</a:t>
            </a:fld>
            <a:endParaRPr lang="en-US"/>
          </a:p>
        </p:txBody>
      </p:sp>
    </p:spTree>
    <p:extLst>
      <p:ext uri="{BB962C8B-B14F-4D97-AF65-F5344CB8AC3E}">
        <p14:creationId xmlns:p14="http://schemas.microsoft.com/office/powerpoint/2010/main" val="1682827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this</a:t>
            </a:r>
            <a:r>
              <a:rPr lang="en-US" baseline="0" dirty="0" smtClean="0"/>
              <a:t> is our mass ratio function with the break using 30-planets.</a:t>
            </a:r>
          </a:p>
          <a:p>
            <a:r>
              <a:rPr lang="en-US" baseline="0" dirty="0" smtClean="0"/>
              <a:t>Here we compare this to various RV results.</a:t>
            </a:r>
          </a:p>
          <a:p>
            <a:r>
              <a:rPr lang="en-US" baseline="0" dirty="0" smtClean="0"/>
              <a:t>Mayor et al, Howard et al., and Cumming et al. are results around solar-type stars, also their planets are well inside the snow line.</a:t>
            </a:r>
          </a:p>
          <a:p>
            <a:r>
              <a:rPr lang="en-US" baseline="0" dirty="0" smtClean="0"/>
              <a:t>More interestingly, Johnson et al, </a:t>
            </a:r>
            <a:r>
              <a:rPr lang="en-US" baseline="0" dirty="0" err="1" smtClean="0"/>
              <a:t>Bonfils</a:t>
            </a:r>
            <a:r>
              <a:rPr lang="en-US" baseline="0" dirty="0" smtClean="0"/>
              <a:t> et al., and </a:t>
            </a:r>
            <a:r>
              <a:rPr lang="en-US" baseline="0" dirty="0" err="1" smtClean="0"/>
              <a:t>Montet</a:t>
            </a:r>
            <a:r>
              <a:rPr lang="en-US" baseline="0" dirty="0" smtClean="0"/>
              <a:t> et al., are results around M-stars.</a:t>
            </a:r>
          </a:p>
          <a:p>
            <a:r>
              <a:rPr lang="en-US" baseline="0" dirty="0" smtClean="0"/>
              <a:t>Johnson et al is including some cold planets, but little bit inside the most efficient region of </a:t>
            </a:r>
            <a:r>
              <a:rPr lang="en-US" baseline="0" dirty="0" err="1" smtClean="0"/>
              <a:t>microlensing</a:t>
            </a:r>
            <a:r>
              <a:rPr lang="en-US" baseline="0" dirty="0" smtClean="0"/>
              <a:t>.</a:t>
            </a:r>
          </a:p>
          <a:p>
            <a:r>
              <a:rPr lang="en-US" baseline="0" dirty="0" smtClean="0"/>
              <a:t>But, </a:t>
            </a:r>
            <a:r>
              <a:rPr lang="en-US" baseline="0" dirty="0" err="1" smtClean="0"/>
              <a:t>Bonfils</a:t>
            </a:r>
            <a:r>
              <a:rPr lang="en-US" baseline="0" dirty="0" smtClean="0"/>
              <a:t> et al. and </a:t>
            </a:r>
            <a:r>
              <a:rPr lang="en-US" baseline="0" dirty="0" err="1" smtClean="0"/>
              <a:t>Montet</a:t>
            </a:r>
            <a:r>
              <a:rPr lang="en-US" baseline="0" dirty="0" smtClean="0"/>
              <a:t> et al. are results from the exactly same parameter space as </a:t>
            </a:r>
            <a:r>
              <a:rPr lang="en-US" baseline="0" dirty="0" err="1" smtClean="0"/>
              <a:t>microlensing</a:t>
            </a:r>
            <a:r>
              <a:rPr lang="en-US" baseline="0" dirty="0" smtClean="0"/>
              <a:t>, except for that </a:t>
            </a:r>
            <a:r>
              <a:rPr lang="en-US" baseline="0" dirty="0" err="1" smtClean="0"/>
              <a:t>microlensing</a:t>
            </a:r>
            <a:r>
              <a:rPr lang="en-US" baseline="0" dirty="0" smtClean="0"/>
              <a:t> planets are very far away.</a:t>
            </a:r>
          </a:p>
          <a:p>
            <a:r>
              <a:rPr lang="en-US" dirty="0" smtClean="0"/>
              <a:t>So,</a:t>
            </a:r>
            <a:r>
              <a:rPr lang="en-US" baseline="0" dirty="0" smtClean="0"/>
              <a:t> cold gas giant planet frequency estimated in our work is consistent with t</a:t>
            </a:r>
            <a:r>
              <a:rPr lang="en-US" dirty="0" smtClean="0"/>
              <a:t>hese</a:t>
            </a:r>
            <a:r>
              <a:rPr lang="en-US" baseline="0" dirty="0" smtClean="0"/>
              <a:t> two RV results, and this consistency is also found by Clanton et al. as I said beginning.</a:t>
            </a:r>
          </a:p>
          <a:p>
            <a:endParaRPr lang="en-US" dirty="0" smtClean="0"/>
          </a:p>
        </p:txBody>
      </p:sp>
      <p:sp>
        <p:nvSpPr>
          <p:cNvPr id="4" name="Slide Number Placeholder 3"/>
          <p:cNvSpPr>
            <a:spLocks noGrp="1"/>
          </p:cNvSpPr>
          <p:nvPr>
            <p:ph type="sldNum" sz="quarter" idx="10"/>
          </p:nvPr>
        </p:nvSpPr>
        <p:spPr/>
        <p:txBody>
          <a:bodyPr/>
          <a:lstStyle/>
          <a:p>
            <a:fld id="{9674F254-4660-2E44-B15A-ED6B35E3C8D5}" type="slidenum">
              <a:rPr lang="en-US" smtClean="0"/>
              <a:t>34</a:t>
            </a:fld>
            <a:endParaRPr lang="en-US"/>
          </a:p>
        </p:txBody>
      </p:sp>
    </p:spTree>
    <p:extLst>
      <p:ext uri="{BB962C8B-B14F-4D97-AF65-F5344CB8AC3E}">
        <p14:creationId xmlns:p14="http://schemas.microsoft.com/office/powerpoint/2010/main" val="1660843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figure shows the distribution of detected planets so far on the semi-major axis and planets mass plane.</a:t>
            </a:r>
          </a:p>
          <a:p>
            <a:r>
              <a:rPr lang="en-US" baseline="0" dirty="0" smtClean="0"/>
              <a:t>But the semi-major axis is normalized by the snow line, beyond which it is cold enough for water to condense into solid ices.</a:t>
            </a:r>
          </a:p>
          <a:p>
            <a:r>
              <a:rPr lang="en-US" baseline="0" dirty="0" smtClean="0"/>
              <a:t>Then as you can see, </a:t>
            </a:r>
            <a:r>
              <a:rPr lang="en-US" baseline="0" dirty="0" err="1" smtClean="0"/>
              <a:t>microlensing</a:t>
            </a:r>
            <a:r>
              <a:rPr lang="en-US" baseline="0" dirty="0" smtClean="0"/>
              <a:t> planets which are plotted with red circles are mainly located just beyond the snow line.</a:t>
            </a:r>
          </a:p>
          <a:p>
            <a:r>
              <a:rPr lang="en-US" baseline="0" dirty="0" smtClean="0"/>
              <a:t>So, the </a:t>
            </a:r>
            <a:r>
              <a:rPr lang="en-US" baseline="0" dirty="0" err="1" smtClean="0"/>
              <a:t>microlensing</a:t>
            </a:r>
            <a:r>
              <a:rPr lang="en-US" baseline="0" dirty="0" smtClean="0"/>
              <a:t> method is very sensitive to planets in this region, which is the most efficient planet birth place.</a:t>
            </a:r>
          </a:p>
          <a:p>
            <a:r>
              <a:rPr lang="en-US" baseline="0" dirty="0" smtClean="0"/>
              <a:t>Also the other detection methods are not sensitive to the small planets in this region.</a:t>
            </a:r>
          </a:p>
          <a:p>
            <a:r>
              <a:rPr lang="en-US" baseline="0" dirty="0" smtClean="0"/>
              <a:t>So, each detection of </a:t>
            </a:r>
            <a:r>
              <a:rPr lang="en-US" baseline="0" dirty="0" err="1" smtClean="0"/>
              <a:t>microlensing</a:t>
            </a:r>
            <a:r>
              <a:rPr lang="en-US" baseline="0" dirty="0" smtClean="0"/>
              <a:t> planet is very important.</a:t>
            </a:r>
          </a:p>
          <a:p>
            <a:r>
              <a:rPr lang="en-US" baseline="0" dirty="0" smtClean="0"/>
              <a:t>But to compare these detections with planet formation theory such as population synthesis model, we have to consider survey completeness or detection efficiency.</a:t>
            </a:r>
          </a:p>
          <a:p>
            <a:endParaRPr lang="en-US" dirty="0" smtClean="0"/>
          </a:p>
          <a:p>
            <a:endParaRPr lang="en-US" dirty="0"/>
          </a:p>
          <a:p>
            <a:r>
              <a:rPr lang="en-US" dirty="0"/>
              <a:t>----- Meeting Notes (8/2/15 21:02) -----</a:t>
            </a:r>
          </a:p>
          <a:p>
            <a:r>
              <a:rPr lang="en-US" dirty="0"/>
              <a:t>most efficient planet birth place</a:t>
            </a:r>
          </a:p>
        </p:txBody>
      </p:sp>
      <p:sp>
        <p:nvSpPr>
          <p:cNvPr id="4" name="Slide Number Placeholder 3"/>
          <p:cNvSpPr>
            <a:spLocks noGrp="1"/>
          </p:cNvSpPr>
          <p:nvPr>
            <p:ph type="sldNum" sz="quarter" idx="10"/>
          </p:nvPr>
        </p:nvSpPr>
        <p:spPr/>
        <p:txBody>
          <a:bodyPr/>
          <a:lstStyle/>
          <a:p>
            <a:fld id="{D32305E7-9AE1-EC49-87AC-52BC812A11C8}" type="slidenum">
              <a:rPr lang="en-US" smtClean="0"/>
              <a:t>2</a:t>
            </a:fld>
            <a:endParaRPr lang="en-US"/>
          </a:p>
        </p:txBody>
      </p:sp>
    </p:spTree>
    <p:extLst>
      <p:ext uri="{BB962C8B-B14F-4D97-AF65-F5344CB8AC3E}">
        <p14:creationId xmlns:p14="http://schemas.microsoft.com/office/powerpoint/2010/main" val="1942411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a:t>
            </a:r>
            <a:r>
              <a:rPr lang="en-US" baseline="0" dirty="0" smtClean="0"/>
              <a:t> me compare the microlensing result to the </a:t>
            </a:r>
            <a:r>
              <a:rPr lang="en-US" baseline="0" dirty="0" err="1" smtClean="0"/>
              <a:t>kepler</a:t>
            </a:r>
            <a:r>
              <a:rPr lang="en-US" baseline="0" dirty="0" smtClean="0"/>
              <a:t> planets.</a:t>
            </a:r>
          </a:p>
          <a:p>
            <a:r>
              <a:rPr lang="en-US" baseline="0" dirty="0" smtClean="0"/>
              <a:t>This is not easy because transit technique measures the planet </a:t>
            </a:r>
            <a:r>
              <a:rPr lang="en-US" baseline="0" dirty="0" err="1" smtClean="0"/>
              <a:t>radus</a:t>
            </a:r>
            <a:r>
              <a:rPr lang="en-US" baseline="0" dirty="0" smtClean="0"/>
              <a:t>, actually radius ratio, and </a:t>
            </a:r>
            <a:r>
              <a:rPr lang="en-US" baseline="0" dirty="0" err="1" smtClean="0"/>
              <a:t>microlensing</a:t>
            </a:r>
            <a:r>
              <a:rPr lang="en-US" baseline="0" dirty="0" smtClean="0"/>
              <a:t> measure the mass ratio. </a:t>
            </a:r>
          </a:p>
          <a:p>
            <a:r>
              <a:rPr lang="en-US" baseline="0" dirty="0" smtClean="0"/>
              <a:t>The left plot is the </a:t>
            </a:r>
            <a:r>
              <a:rPr lang="en-US" baseline="0" dirty="0" err="1" smtClean="0"/>
              <a:t>kepler</a:t>
            </a:r>
            <a:r>
              <a:rPr lang="en-US" baseline="0" dirty="0" smtClean="0"/>
              <a:t> planet mass distribution for low mass stars and solar type stars, estimated by applying the probabilistic Mass-Radius relation to the planet radius distribution.</a:t>
            </a:r>
          </a:p>
          <a:p>
            <a:r>
              <a:rPr lang="en-US" baseline="0" dirty="0" smtClean="0"/>
              <a:t>This indicate that the break in the mass function of inner planets is 6-8 earth mass.</a:t>
            </a:r>
          </a:p>
          <a:p>
            <a:r>
              <a:rPr lang="en-US" baseline="0" dirty="0" smtClean="0"/>
              <a:t>On the other hand, the mean host star mass of the planetary </a:t>
            </a:r>
            <a:r>
              <a:rPr lang="en-US" baseline="0" dirty="0" err="1" smtClean="0"/>
              <a:t>microlensing</a:t>
            </a:r>
            <a:r>
              <a:rPr lang="en-US" baseline="0" dirty="0" smtClean="0"/>
              <a:t> events is 0.6 solar mass, so the break of the mass ratio function we found implies that the mass break for </a:t>
            </a:r>
            <a:r>
              <a:rPr lang="en-US" baseline="0" dirty="0" err="1" smtClean="0"/>
              <a:t>microlensing</a:t>
            </a:r>
            <a:r>
              <a:rPr lang="en-US" baseline="0" dirty="0" smtClean="0"/>
              <a:t> planets will be about 20 earth masses.</a:t>
            </a:r>
          </a:p>
          <a:p>
            <a:r>
              <a:rPr lang="en-US" baseline="0" dirty="0" smtClean="0"/>
              <a:t>Considering the factor 2 of </a:t>
            </a:r>
            <a:r>
              <a:rPr lang="en-US" baseline="0" dirty="0" err="1" smtClean="0"/>
              <a:t>uncertatinty</a:t>
            </a:r>
            <a:r>
              <a:rPr lang="en-US" baseline="0" dirty="0" smtClean="0"/>
              <a:t>, the mass break of outer planets is 10-40 earth mass.</a:t>
            </a:r>
          </a:p>
          <a:p>
            <a:r>
              <a:rPr lang="en-US" baseline="0" dirty="0" smtClean="0"/>
              <a:t>So, still uncertainty is large, but the break of the planet mass function for outer planets might be higher than that of inner planets.</a:t>
            </a:r>
          </a:p>
        </p:txBody>
      </p:sp>
      <p:sp>
        <p:nvSpPr>
          <p:cNvPr id="4" name="Slide Number Placeholder 3"/>
          <p:cNvSpPr>
            <a:spLocks noGrp="1"/>
          </p:cNvSpPr>
          <p:nvPr>
            <p:ph type="sldNum" sz="quarter" idx="10"/>
          </p:nvPr>
        </p:nvSpPr>
        <p:spPr/>
        <p:txBody>
          <a:bodyPr/>
          <a:lstStyle/>
          <a:p>
            <a:fld id="{9674F254-4660-2E44-B15A-ED6B35E3C8D5}" type="slidenum">
              <a:rPr lang="en-US" smtClean="0"/>
              <a:t>35</a:t>
            </a:fld>
            <a:endParaRPr lang="en-US"/>
          </a:p>
        </p:txBody>
      </p:sp>
    </p:spTree>
    <p:extLst>
      <p:ext uri="{BB962C8B-B14F-4D97-AF65-F5344CB8AC3E}">
        <p14:creationId xmlns:p14="http://schemas.microsoft.com/office/powerpoint/2010/main" val="819162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 compare the microlensing</a:t>
            </a:r>
            <a:r>
              <a:rPr lang="en-US" baseline="0" dirty="0" smtClean="0"/>
              <a:t> result to the planet formation models.</a:t>
            </a:r>
          </a:p>
          <a:p>
            <a:r>
              <a:rPr lang="en-US" baseline="0" dirty="0" smtClean="0"/>
              <a:t>The blue histogram is showing the expected planet frequency from the planet population synthesis model by Shigeru Ida.</a:t>
            </a:r>
          </a:p>
          <a:p>
            <a:r>
              <a:rPr lang="en-US" baseline="0" dirty="0" smtClean="0"/>
              <a:t>Ida-san prepared optimized population synthesis to produce more cold planets with various host star masses.</a:t>
            </a:r>
          </a:p>
          <a:p>
            <a:r>
              <a:rPr lang="en-US" baseline="0" dirty="0" smtClean="0"/>
              <a:t>We combined the simulated results assuming that each host star in the microlensing sample has the mass distribution according to the Galactic model.</a:t>
            </a:r>
          </a:p>
          <a:p>
            <a:r>
              <a:rPr lang="en-US" baseline="0" dirty="0" smtClean="0"/>
              <a:t>We found that the population synthesis model expects less stars compared to the observations. </a:t>
            </a:r>
          </a:p>
          <a:p>
            <a:r>
              <a:rPr lang="en-US" baseline="0" dirty="0" smtClean="0"/>
              <a:t>There are huge gaps for the gas giant planets and sub-Saturn mass planets. </a:t>
            </a:r>
          </a:p>
          <a:p>
            <a:r>
              <a:rPr lang="en-US" baseline="0" dirty="0" smtClean="0"/>
              <a:t>This is a preliminary result and we are still working on this comparison.</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4342E55-08E3-1D48-AEF0-01B537F1088D}" type="slidenum">
              <a:rPr lang="en-US" smtClean="0"/>
              <a:t>36</a:t>
            </a:fld>
            <a:endParaRPr lang="en-US"/>
          </a:p>
        </p:txBody>
      </p:sp>
    </p:spTree>
    <p:extLst>
      <p:ext uri="{BB962C8B-B14F-4D97-AF65-F5344CB8AC3E}">
        <p14:creationId xmlns:p14="http://schemas.microsoft.com/office/powerpoint/2010/main" val="1121706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figure shows the distribution of detected planets so far on the semi-major axis and planets mass plane.</a:t>
            </a:r>
          </a:p>
          <a:p>
            <a:r>
              <a:rPr lang="en-US" baseline="0" dirty="0" smtClean="0"/>
              <a:t>But the semi-major axis is normalized by the snow line, beyond which it is cold enough for water to condense into solid ices.</a:t>
            </a:r>
          </a:p>
          <a:p>
            <a:r>
              <a:rPr lang="en-US" baseline="0" dirty="0" smtClean="0"/>
              <a:t>Then as you can see, </a:t>
            </a:r>
            <a:r>
              <a:rPr lang="en-US" baseline="0" dirty="0" err="1" smtClean="0"/>
              <a:t>microlensing</a:t>
            </a:r>
            <a:r>
              <a:rPr lang="en-US" baseline="0" dirty="0" smtClean="0"/>
              <a:t> planets which are plotted with red circles are mainly located just beyond the snow line.</a:t>
            </a:r>
          </a:p>
          <a:p>
            <a:r>
              <a:rPr lang="en-US" baseline="0" dirty="0" smtClean="0"/>
              <a:t>So, the </a:t>
            </a:r>
            <a:r>
              <a:rPr lang="en-US" baseline="0" dirty="0" err="1" smtClean="0"/>
              <a:t>microlensing</a:t>
            </a:r>
            <a:r>
              <a:rPr lang="en-US" baseline="0" dirty="0" smtClean="0"/>
              <a:t> method is very sensitive to planets in this region, which is the most efficient planet birth place.</a:t>
            </a:r>
          </a:p>
          <a:p>
            <a:r>
              <a:rPr lang="en-US" baseline="0" dirty="0" smtClean="0"/>
              <a:t>Also the other detection methods are not sensitive to the small planets in this region.</a:t>
            </a:r>
          </a:p>
          <a:p>
            <a:r>
              <a:rPr lang="en-US" baseline="0" dirty="0" smtClean="0"/>
              <a:t>So, each detection of </a:t>
            </a:r>
            <a:r>
              <a:rPr lang="en-US" baseline="0" dirty="0" err="1" smtClean="0"/>
              <a:t>microlensing</a:t>
            </a:r>
            <a:r>
              <a:rPr lang="en-US" baseline="0" dirty="0" smtClean="0"/>
              <a:t> planet is very important.</a:t>
            </a:r>
          </a:p>
          <a:p>
            <a:r>
              <a:rPr lang="en-US" baseline="0" dirty="0" smtClean="0"/>
              <a:t>But to compare these detections with planet formation theory such as population synthesis model, we have to consider survey completeness or detection efficiency.</a:t>
            </a:r>
          </a:p>
          <a:p>
            <a:endParaRPr lang="en-US" dirty="0" smtClean="0"/>
          </a:p>
          <a:p>
            <a:endParaRPr lang="en-US" dirty="0"/>
          </a:p>
          <a:p>
            <a:r>
              <a:rPr lang="en-US" dirty="0"/>
              <a:t>----- Meeting Notes (8/2/15 21:02) -----</a:t>
            </a:r>
          </a:p>
          <a:p>
            <a:r>
              <a:rPr lang="en-US" dirty="0"/>
              <a:t>most efficient planet birth place</a:t>
            </a:r>
          </a:p>
        </p:txBody>
      </p:sp>
      <p:sp>
        <p:nvSpPr>
          <p:cNvPr id="4" name="Slide Number Placeholder 3"/>
          <p:cNvSpPr>
            <a:spLocks noGrp="1"/>
          </p:cNvSpPr>
          <p:nvPr>
            <p:ph type="sldNum" sz="quarter" idx="10"/>
          </p:nvPr>
        </p:nvSpPr>
        <p:spPr/>
        <p:txBody>
          <a:bodyPr/>
          <a:lstStyle/>
          <a:p>
            <a:fld id="{D32305E7-9AE1-EC49-87AC-52BC812A11C8}" type="slidenum">
              <a:rPr lang="en-US" smtClean="0"/>
              <a:t>3</a:t>
            </a:fld>
            <a:endParaRPr lang="en-US"/>
          </a:p>
        </p:txBody>
      </p:sp>
    </p:spTree>
    <p:extLst>
      <p:ext uri="{BB962C8B-B14F-4D97-AF65-F5344CB8AC3E}">
        <p14:creationId xmlns:p14="http://schemas.microsoft.com/office/powerpoint/2010/main" val="354452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342E55-08E3-1D48-AEF0-01B537F1088D}" type="slidenum">
              <a:rPr lang="en-US" smtClean="0"/>
              <a:t>9</a:t>
            </a:fld>
            <a:endParaRPr lang="en-US"/>
          </a:p>
        </p:txBody>
      </p:sp>
    </p:spTree>
    <p:extLst>
      <p:ext uri="{BB962C8B-B14F-4D97-AF65-F5344CB8AC3E}">
        <p14:creationId xmlns:p14="http://schemas.microsoft.com/office/powerpoint/2010/main" val="1624879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B40F329-6381-1B44-AD87-D874A7689626}" type="slidenum">
              <a:rPr lang="en-US" altLang="ja-JP" sz="1200"/>
              <a:pPr/>
              <a:t>14</a:t>
            </a:fld>
            <a:endParaRPr lang="en-US" altLang="ja-JP" sz="1200"/>
          </a:p>
        </p:txBody>
      </p:sp>
      <p:sp>
        <p:nvSpPr>
          <p:cNvPr id="18434" name="Rectangle 2"/>
          <p:cNvSpPr>
            <a:spLocks noGrp="1" noRot="1" noChangeAspect="1" noChangeArrowheads="1"/>
          </p:cNvSpPr>
          <p:nvPr>
            <p:ph type="sldImg"/>
          </p:nvPr>
        </p:nvSpPr>
        <p:spPr>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p:spPr>
        <p:txBody>
          <a:bodyPr/>
          <a:lstStyle/>
          <a:p>
            <a:pPr eaLnBrk="1" hangingPunct="1"/>
            <a:r>
              <a:rPr kumimoji="0" lang="en-US" altLang="ja-JP" dirty="0" smtClean="0">
                <a:ea typeface="ＭＳ Ｐゴシック" charset="0"/>
                <a:cs typeface="ＭＳ Ｐゴシック" charset="0"/>
              </a:rPr>
              <a:t>The MOA</a:t>
            </a:r>
            <a:r>
              <a:rPr kumimoji="0" lang="en-US" altLang="ja-JP" baseline="0" dirty="0" smtClean="0">
                <a:ea typeface="ＭＳ Ｐゴシック" charset="0"/>
                <a:cs typeface="ＭＳ Ｐゴシック" charset="0"/>
              </a:rPr>
              <a:t> group is Japan-NZ-US collaboration conducting the </a:t>
            </a:r>
            <a:r>
              <a:rPr kumimoji="0" lang="en-US" altLang="ja-JP" baseline="0" dirty="0" err="1" smtClean="0">
                <a:ea typeface="ＭＳ Ｐゴシック" charset="0"/>
                <a:cs typeface="ＭＳ Ｐゴシック" charset="0"/>
              </a:rPr>
              <a:t>microlensing</a:t>
            </a:r>
            <a:r>
              <a:rPr kumimoji="0" lang="en-US" altLang="ja-JP" baseline="0" dirty="0" smtClean="0">
                <a:ea typeface="ＭＳ Ｐゴシック" charset="0"/>
                <a:cs typeface="ＭＳ Ｐゴシック" charset="0"/>
              </a:rPr>
              <a:t> survey observations toward the Galactic bugle.</a:t>
            </a:r>
          </a:p>
          <a:p>
            <a:pPr eaLnBrk="1" hangingPunct="1"/>
            <a:r>
              <a:rPr kumimoji="0" lang="en-US" altLang="ja-JP" baseline="0" dirty="0" smtClean="0">
                <a:ea typeface="ＭＳ Ｐゴシック" charset="0"/>
                <a:cs typeface="ＭＳ Ｐゴシック" charset="0"/>
              </a:rPr>
              <a:t>MOA-II is the 2</a:t>
            </a:r>
            <a:r>
              <a:rPr kumimoji="0" lang="en-US" altLang="ja-JP" baseline="30000" dirty="0" smtClean="0">
                <a:ea typeface="ＭＳ Ｐゴシック" charset="0"/>
                <a:cs typeface="ＭＳ Ｐゴシック" charset="0"/>
              </a:rPr>
              <a:t>nd</a:t>
            </a:r>
            <a:r>
              <a:rPr kumimoji="0" lang="en-US" altLang="ja-JP" baseline="0" dirty="0" smtClean="0">
                <a:ea typeface="ＭＳ Ｐゴシック" charset="0"/>
                <a:cs typeface="ＭＳ Ｐゴシック" charset="0"/>
              </a:rPr>
              <a:t> phase of the MOA group using the dedicated 1.8m telescope with 2.2 deg^2 FOV at </a:t>
            </a:r>
            <a:r>
              <a:rPr kumimoji="0" lang="en-US" altLang="ja-JP" baseline="0" dirty="0" err="1" smtClean="0">
                <a:ea typeface="ＭＳ Ｐゴシック" charset="0"/>
                <a:cs typeface="ＭＳ Ｐゴシック" charset="0"/>
              </a:rPr>
              <a:t>Mt.John</a:t>
            </a:r>
            <a:r>
              <a:rPr kumimoji="0" lang="en-US" altLang="ja-JP" baseline="0" dirty="0" smtClean="0">
                <a:ea typeface="ＭＳ Ｐゴシック" charset="0"/>
                <a:cs typeface="ＭＳ Ｐゴシック" charset="0"/>
              </a:rPr>
              <a:t> Observatory in New Zealand.</a:t>
            </a:r>
          </a:p>
          <a:p>
            <a:pPr eaLnBrk="1" hangingPunct="1"/>
            <a:r>
              <a:rPr kumimoji="0" lang="en-US" altLang="ja-JP" baseline="0" dirty="0" smtClean="0">
                <a:ea typeface="ＭＳ Ｐゴシック" charset="0"/>
                <a:cs typeface="ＭＳ Ｐゴシック" charset="0"/>
              </a:rPr>
              <a:t>Such a wide FOV survey enables us to find planetary </a:t>
            </a:r>
            <a:r>
              <a:rPr kumimoji="0" lang="en-US" altLang="ja-JP" baseline="0" dirty="0" err="1" smtClean="0">
                <a:ea typeface="ＭＳ Ｐゴシック" charset="0"/>
                <a:cs typeface="ＭＳ Ｐゴシック" charset="0"/>
              </a:rPr>
              <a:t>microlensing</a:t>
            </a:r>
            <a:r>
              <a:rPr kumimoji="0" lang="en-US" altLang="ja-JP" baseline="0" dirty="0" smtClean="0">
                <a:ea typeface="ＭＳ Ｐゴシック" charset="0"/>
                <a:cs typeface="ＭＳ Ｐゴシック" charset="0"/>
              </a:rPr>
              <a:t> events more efficiently.</a:t>
            </a:r>
          </a:p>
        </p:txBody>
      </p:sp>
    </p:spTree>
    <p:extLst>
      <p:ext uri="{BB962C8B-B14F-4D97-AF65-F5344CB8AC3E}">
        <p14:creationId xmlns:p14="http://schemas.microsoft.com/office/powerpoint/2010/main" val="1776667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51C2B42-B184-1C47-A9B6-ED1C1DB467D2}" type="slidenum">
              <a:rPr lang="en-US" altLang="ja-JP" sz="1200"/>
              <a:pPr/>
              <a:t>15</a:t>
            </a:fld>
            <a:endParaRPr lang="en-US" altLang="ja-JP" sz="120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kumimoji="0" lang="en-US" altLang="ja-JP" baseline="0" dirty="0" err="1" smtClean="0">
                <a:ea typeface="ＭＳ Ｐゴシック" charset="0"/>
                <a:cs typeface="ＭＳ Ｐゴシック" charset="0"/>
              </a:rPr>
              <a:t>Microlensing</a:t>
            </a:r>
            <a:r>
              <a:rPr kumimoji="0" lang="en-US" altLang="ja-JP" baseline="0" dirty="0" smtClean="0">
                <a:ea typeface="ＭＳ Ｐゴシック" charset="0"/>
                <a:cs typeface="ＭＳ Ｐゴシック" charset="0"/>
              </a:rPr>
              <a:t> is very rare phenomena, so we’re observing the dense stellar field to find much more events.</a:t>
            </a:r>
          </a:p>
          <a:p>
            <a:pPr eaLnBrk="1" hangingPunct="1"/>
            <a:r>
              <a:rPr kumimoji="0" lang="en-US" altLang="ja-JP" baseline="0" dirty="0" smtClean="0">
                <a:ea typeface="ＭＳ Ｐゴシック" charset="0"/>
                <a:cs typeface="ＭＳ Ｐゴシック" charset="0"/>
              </a:rPr>
              <a:t>The planetary signals in the </a:t>
            </a:r>
            <a:r>
              <a:rPr kumimoji="0" lang="en-US" altLang="ja-JP" baseline="0" dirty="0" err="1" smtClean="0">
                <a:ea typeface="ＭＳ Ｐゴシック" charset="0"/>
                <a:cs typeface="ＭＳ Ｐゴシック" charset="0"/>
              </a:rPr>
              <a:t>micolensing</a:t>
            </a:r>
            <a:r>
              <a:rPr kumimoji="0" lang="en-US" altLang="ja-JP" baseline="0" dirty="0" smtClean="0">
                <a:ea typeface="ＭＳ Ｐゴシック" charset="0"/>
                <a:cs typeface="ＭＳ Ｐゴシック" charset="0"/>
              </a:rPr>
              <a:t> light curves occurs in a short time scale, so we need high cadence observation.</a:t>
            </a:r>
          </a:p>
          <a:p>
            <a:pPr eaLnBrk="1" hangingPunct="1"/>
            <a:r>
              <a:rPr kumimoji="0" lang="en-US" altLang="ja-JP" baseline="0" dirty="0" smtClean="0">
                <a:ea typeface="ＭＳ Ｐゴシック" charset="0"/>
                <a:cs typeface="ＭＳ Ｐゴシック" charset="0"/>
              </a:rPr>
              <a:t>These red rectangles are showing the most high cadence field observed every 15 minutes, thanks to the wide FOV telescope.</a:t>
            </a:r>
          </a:p>
          <a:p>
            <a:pPr eaLnBrk="1" hangingPunct="1"/>
            <a:r>
              <a:rPr kumimoji="0" lang="en-US" altLang="ja-JP" baseline="0" dirty="0" smtClean="0">
                <a:ea typeface="ＭＳ Ｐゴシック" charset="0"/>
                <a:cs typeface="ＭＳ Ｐゴシック" charset="0"/>
              </a:rPr>
              <a:t>Using this survey strategy, the MOA survey find about 600 </a:t>
            </a:r>
            <a:r>
              <a:rPr kumimoji="0" lang="en-US" altLang="ja-JP" baseline="0" dirty="0" err="1" smtClean="0">
                <a:ea typeface="ＭＳ Ｐゴシック" charset="0"/>
                <a:cs typeface="ＭＳ Ｐゴシック" charset="0"/>
              </a:rPr>
              <a:t>microlensing</a:t>
            </a:r>
            <a:r>
              <a:rPr kumimoji="0" lang="en-US" altLang="ja-JP" baseline="0" dirty="0" smtClean="0">
                <a:ea typeface="ＭＳ Ｐゴシック" charset="0"/>
                <a:cs typeface="ＭＳ Ｐゴシック" charset="0"/>
              </a:rPr>
              <a:t> events every year.</a:t>
            </a:r>
          </a:p>
          <a:p>
            <a:pPr eaLnBrk="1" hangingPunct="1"/>
            <a:r>
              <a:rPr kumimoji="0" lang="en-US" altLang="ja-JP" baseline="0" dirty="0" smtClean="0">
                <a:ea typeface="ＭＳ Ｐゴシック" charset="0"/>
                <a:cs typeface="ＭＳ Ｐゴシック" charset="0"/>
              </a:rPr>
              <a:t>In this work, we use the total 3300 </a:t>
            </a:r>
            <a:r>
              <a:rPr kumimoji="0" lang="en-US" altLang="ja-JP" baseline="0" dirty="0" err="1" smtClean="0">
                <a:ea typeface="ＭＳ Ｐゴシック" charset="0"/>
                <a:cs typeface="ＭＳ Ｐゴシック" charset="0"/>
              </a:rPr>
              <a:t>microlensing</a:t>
            </a:r>
            <a:r>
              <a:rPr kumimoji="0" lang="en-US" altLang="ja-JP" baseline="0" dirty="0" smtClean="0">
                <a:ea typeface="ＭＳ Ｐゴシック" charset="0"/>
                <a:cs typeface="ＭＳ Ｐゴシック" charset="0"/>
              </a:rPr>
              <a:t> events alerted in the first 6 years.</a:t>
            </a:r>
          </a:p>
          <a:p>
            <a:pPr eaLnBrk="1" hangingPunct="1"/>
            <a:endParaRPr kumimoji="0" lang="en-US" altLang="ja-JP" baseline="0" dirty="0" smtClean="0">
              <a:ea typeface="ＭＳ Ｐゴシック" charset="0"/>
              <a:cs typeface="ＭＳ Ｐゴシック" charset="0"/>
            </a:endParaRPr>
          </a:p>
        </p:txBody>
      </p:sp>
    </p:spTree>
    <p:extLst>
      <p:ext uri="{BB962C8B-B14F-4D97-AF65-F5344CB8AC3E}">
        <p14:creationId xmlns:p14="http://schemas.microsoft.com/office/powerpoint/2010/main" val="134104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dirty="0" smtClean="0"/>
              <a:t>To</a:t>
            </a:r>
            <a:r>
              <a:rPr lang="en-US" altLang="ja-JP" baseline="0" dirty="0" smtClean="0"/>
              <a:t> estimate the planet frequency, we need to construct a sample of well defined single lens and planetary lens events.</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Fist, we removed non-</a:t>
            </a:r>
            <a:r>
              <a:rPr lang="en-US" altLang="ja-JP" baseline="0" dirty="0" err="1" smtClean="0"/>
              <a:t>microlensing</a:t>
            </a:r>
            <a:r>
              <a:rPr lang="en-US" altLang="ja-JP" baseline="0" dirty="0" smtClean="0"/>
              <a:t> events, and events with insufficient data points by applying our event selection criteria.</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Then, we set the detection threshold to find the deviation from the single lens light curves due to the stellar binary or planetary companion to the lens star.</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If the chi2 improvement is larger than 100 for binary lens model compared to single lens model using the MOA survey data, then we assume the companion object is detected.</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And if the mass ratio of the detected companion is less than 0.03 using all available data including follow-up data, we assume the companion object is characterized as a planet.</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Otherwise, we reject the event as the stellar binary event.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As a result of this event selection, we find 1449 single lens events, 22 planetary events and 1 ambiguous events, which could be planetary or stellar binary event.</a:t>
            </a:r>
            <a:endParaRPr lang="en-US" dirty="0" smtClean="0"/>
          </a:p>
          <a:p>
            <a:r>
              <a:rPr lang="en-US" dirty="0" smtClean="0"/>
              <a:t>We include</a:t>
            </a:r>
            <a:r>
              <a:rPr lang="en-US" baseline="0" dirty="0" smtClean="0"/>
              <a:t> this ambiguous event, by weighting the number of detections based on the chi2 improvement of18 for the planetary model from the stellar binary model, and the prior probability of the companion frequency for the both possible scenarios. </a:t>
            </a:r>
            <a:endParaRPr lang="en-US" dirty="0" smtClean="0"/>
          </a:p>
          <a:p>
            <a:endParaRPr lang="en-US" dirty="0" smtClean="0"/>
          </a:p>
          <a:p>
            <a:r>
              <a:rPr lang="en-US" dirty="0" smtClean="0"/>
              <a:t>So we find almost</a:t>
            </a:r>
            <a:r>
              <a:rPr lang="en-US" baseline="0" dirty="0" smtClean="0"/>
              <a:t> 23 planets in this sub-sample, but to estimate the planet frequency, we should consider the detection efficiency.</a:t>
            </a:r>
          </a:p>
          <a:p>
            <a:endParaRPr lang="en-US" dirty="0" smtClean="0"/>
          </a:p>
          <a:p>
            <a:endParaRPr lang="en-US" dirty="0" smtClean="0"/>
          </a:p>
          <a:p>
            <a:endParaRPr lang="en-US" dirty="0" smtClean="0"/>
          </a:p>
          <a:p>
            <a:r>
              <a:rPr lang="en-US" dirty="0" smtClean="0"/>
              <a:t>MOA</a:t>
            </a:r>
            <a:r>
              <a:rPr lang="ja-JP" altLang="en-US" dirty="0" smtClean="0"/>
              <a:t>は</a:t>
            </a:r>
            <a:r>
              <a:rPr lang="en-US" altLang="ja-JP" dirty="0" smtClean="0"/>
              <a:t>6</a:t>
            </a:r>
            <a:r>
              <a:rPr lang="ja-JP" altLang="en-US" dirty="0" smtClean="0"/>
              <a:t>年間のサーベイで、全部で</a:t>
            </a:r>
            <a:r>
              <a:rPr lang="en-US" altLang="ja-JP" dirty="0" smtClean="0"/>
              <a:t>3300</a:t>
            </a:r>
            <a:r>
              <a:rPr lang="ja-JP" altLang="en-US" dirty="0" smtClean="0"/>
              <a:t>個のマイクロレンズアラートを出しました。</a:t>
            </a:r>
            <a:endParaRPr lang="en-US" altLang="ja-JP" dirty="0" smtClean="0"/>
          </a:p>
          <a:p>
            <a:r>
              <a:rPr lang="ja-JP" altLang="en-US" dirty="0" smtClean="0"/>
              <a:t>これらの中には、惑星が検出されなかったシングルレンズイベント、惑星イベント、連星イベント、また、マイクロレンズイベントではない、変光星も含まれています。</a:t>
            </a:r>
            <a:endParaRPr lang="en-US" altLang="ja-JP" dirty="0" smtClean="0"/>
          </a:p>
          <a:p>
            <a:r>
              <a:rPr lang="ja-JP" altLang="en-US" dirty="0" smtClean="0"/>
              <a:t>惑星存在頻度を求めるには、惑星シグナルに十分に感度のあるマイクロレンズイベントを選びたいので、</a:t>
            </a:r>
            <a:endParaRPr lang="en-US" altLang="ja-JP" dirty="0" smtClean="0"/>
          </a:p>
          <a:p>
            <a:r>
              <a:rPr lang="ja-JP" altLang="en-US" dirty="0" smtClean="0"/>
              <a:t>光度曲線をフィッティングした際にモデルパラメーターがよく決まるような、光度曲線の観測クオリティーが良いイベントを、セレクションクライテリアを設けて抽出しました。</a:t>
            </a:r>
            <a:endParaRPr lang="en-US" altLang="ja-JP" dirty="0" smtClean="0"/>
          </a:p>
          <a:p>
            <a:r>
              <a:rPr lang="ja-JP" altLang="en-US" dirty="0" smtClean="0"/>
              <a:t>それらのイベントにおいて、</a:t>
            </a:r>
            <a:r>
              <a:rPr lang="en-US" altLang="ja-JP" dirty="0" smtClean="0"/>
              <a:t>MOA</a:t>
            </a:r>
            <a:r>
              <a:rPr lang="ja-JP" altLang="en-US" dirty="0" smtClean="0"/>
              <a:t>の</a:t>
            </a:r>
            <a:r>
              <a:rPr lang="en-US" altLang="ja-JP" dirty="0" smtClean="0"/>
              <a:t>online</a:t>
            </a:r>
            <a:r>
              <a:rPr lang="ja-JP" altLang="en-US" dirty="0" smtClean="0"/>
              <a:t>データを用いて、レンズ天体が一つの質点だとするシングルレンズモデル、レンズ天体が二つの質点であるとするバイナリーレンズモデルでフィッティングをして、シングルレンズモデルに比べてバイナリーレンズモデルの</a:t>
            </a:r>
            <a:r>
              <a:rPr lang="en-US" altLang="ja-JP" dirty="0" smtClean="0"/>
              <a:t>chi^2</a:t>
            </a:r>
            <a:r>
              <a:rPr lang="ja-JP" altLang="en-US" dirty="0" smtClean="0"/>
              <a:t>が</a:t>
            </a:r>
            <a:r>
              <a:rPr lang="en-US" altLang="ja-JP" dirty="0" smtClean="0"/>
              <a:t>100</a:t>
            </a:r>
            <a:r>
              <a:rPr lang="ja-JP" altLang="en-US" dirty="0" smtClean="0"/>
              <a:t>以上小さければ、伴星の検出としました。</a:t>
            </a:r>
            <a:endParaRPr lang="en-US" altLang="ja-JP" dirty="0" smtClean="0"/>
          </a:p>
          <a:p>
            <a:r>
              <a:rPr lang="ja-JP" altLang="en-US" dirty="0" smtClean="0"/>
              <a:t>また、伴星が検出された場合は、他のサーベイグループやフォローアップグループのデータも用いてイベントを解析し、</a:t>
            </a:r>
            <a:endParaRPr lang="en-US" altLang="ja-JP" dirty="0" smtClean="0"/>
          </a:p>
          <a:p>
            <a:r>
              <a:rPr lang="ja-JP" altLang="en-US" dirty="0" smtClean="0"/>
              <a:t>質量比が</a:t>
            </a:r>
            <a:r>
              <a:rPr lang="en-US" altLang="ja-JP" dirty="0" smtClean="0"/>
              <a:t>0.03</a:t>
            </a:r>
            <a:r>
              <a:rPr lang="ja-JP" altLang="en-US" dirty="0" smtClean="0"/>
              <a:t>より小さければ惑星の検出とし、そうでなければ、連星イベントとしました。</a:t>
            </a:r>
            <a:endParaRPr lang="en-US" altLang="ja-JP" dirty="0" smtClean="0"/>
          </a:p>
          <a:p>
            <a:r>
              <a:rPr lang="ja-JP" altLang="en-US" dirty="0" smtClean="0"/>
              <a:t>イベントセレクションの結果、</a:t>
            </a:r>
            <a:r>
              <a:rPr lang="en-US" altLang="ja-JP" dirty="0" smtClean="0"/>
              <a:t>1449</a:t>
            </a:r>
            <a:r>
              <a:rPr lang="ja-JP" altLang="en-US" dirty="0" smtClean="0"/>
              <a:t>個のシングルレンズイベント、</a:t>
            </a:r>
            <a:r>
              <a:rPr lang="en-US" altLang="ja-JP" dirty="0" smtClean="0"/>
              <a:t>22</a:t>
            </a:r>
            <a:r>
              <a:rPr lang="ja-JP" altLang="en-US" dirty="0" smtClean="0"/>
              <a:t>個の惑星イベント、また、惑星か連星かの断定が難しい</a:t>
            </a:r>
            <a:r>
              <a:rPr lang="en-US" altLang="ja-JP" dirty="0" smtClean="0"/>
              <a:t>ambiguous</a:t>
            </a:r>
            <a:r>
              <a:rPr lang="ja-JP" altLang="en-US" dirty="0" smtClean="0"/>
              <a:t>なイベントを一つ抽出しました。</a:t>
            </a:r>
            <a:endParaRPr lang="en-US" altLang="ja-JP" dirty="0" smtClean="0"/>
          </a:p>
          <a:p>
            <a:r>
              <a:rPr lang="ja-JP" altLang="en-US" dirty="0" smtClean="0"/>
              <a:t>この</a:t>
            </a:r>
            <a:r>
              <a:rPr lang="en-US" altLang="ja-JP" dirty="0" smtClean="0"/>
              <a:t>ambiguous</a:t>
            </a:r>
            <a:r>
              <a:rPr lang="ja-JP" altLang="en-US" dirty="0" smtClean="0"/>
              <a:t>イベントは、惑星モデルの</a:t>
            </a:r>
            <a:r>
              <a:rPr lang="en-US" altLang="ja-JP" dirty="0" smtClean="0"/>
              <a:t>chi^2</a:t>
            </a:r>
            <a:r>
              <a:rPr lang="ja-JP" altLang="en-US" dirty="0" smtClean="0"/>
              <a:t>が</a:t>
            </a:r>
            <a:r>
              <a:rPr lang="en-US" altLang="ja-JP" dirty="0" smtClean="0"/>
              <a:t>18</a:t>
            </a:r>
            <a:r>
              <a:rPr lang="ja-JP" altLang="en-US" dirty="0" smtClean="0"/>
              <a:t>良いことと、連星モデル</a:t>
            </a:r>
            <a:r>
              <a:rPr lang="en-US" altLang="ja-JP" dirty="0" smtClean="0"/>
              <a:t>/</a:t>
            </a:r>
            <a:r>
              <a:rPr lang="ja-JP" altLang="en-US" dirty="0" smtClean="0"/>
              <a:t>惑星モデルのそれぞれ</a:t>
            </a:r>
            <a:r>
              <a:rPr lang="ja-JP" altLang="en-US" baseline="0" dirty="0" smtClean="0"/>
              <a:t>の</a:t>
            </a:r>
            <a:r>
              <a:rPr lang="ja-JP" altLang="en-US" dirty="0" smtClean="0"/>
              <a:t>質量比の場合で伴星の存在確率を考慮し、統計的に解析に含めました。</a:t>
            </a:r>
            <a:endParaRPr lang="en-US" altLang="ja-JP" dirty="0" smtClean="0"/>
          </a:p>
        </p:txBody>
      </p:sp>
      <p:sp>
        <p:nvSpPr>
          <p:cNvPr id="4" name="Slide Number Placeholder 3"/>
          <p:cNvSpPr>
            <a:spLocks noGrp="1"/>
          </p:cNvSpPr>
          <p:nvPr>
            <p:ph type="sldNum" sz="quarter" idx="10"/>
          </p:nvPr>
        </p:nvSpPr>
        <p:spPr/>
        <p:txBody>
          <a:bodyPr/>
          <a:lstStyle/>
          <a:p>
            <a:fld id="{9674F254-4660-2E44-B15A-ED6B35E3C8D5}" type="slidenum">
              <a:rPr lang="en-US" smtClean="0"/>
              <a:t>16</a:t>
            </a:fld>
            <a:endParaRPr lang="en-US"/>
          </a:p>
        </p:txBody>
      </p:sp>
    </p:spTree>
    <p:extLst>
      <p:ext uri="{BB962C8B-B14F-4D97-AF65-F5344CB8AC3E}">
        <p14:creationId xmlns:p14="http://schemas.microsoft.com/office/powerpoint/2010/main" val="1944853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The detection efficiency to the planet signals in the </a:t>
            </a:r>
            <a:r>
              <a:rPr lang="en-US" altLang="ja-JP" baseline="0" dirty="0" err="1" smtClean="0"/>
              <a:t>microlensing</a:t>
            </a:r>
            <a:r>
              <a:rPr lang="en-US" altLang="ja-JP" baseline="0" dirty="0" smtClean="0"/>
              <a:t> light curves depends on the mass ratio, planet position on the sky, data quality, and finite source star size.</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We simulate the artificial light curves by injecting planet signals into the real data, changing the mass ratio and planet position.</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For the finite source effect, which could smooth out the planet signals, we can robustly estimate the angular source star radius in each event.</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But we don’t know much about the lens-source proper motion in each event, so we just use its mean value.</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So the estimated finite source effect has some uncertainty, but this dose not change our final result.</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These figures indicate the simulated planet signals. </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For the upper case, the injected planet signal is detected, but for the bottom case the planet signal is too weak </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We use the same detection threshold as we used for the event selection.</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baseline="0" dirty="0" smtClean="0"/>
              <a:t>The detection efficiency at given separation and mass ratio is estimated as the fraction of detections for all possible angles between the planet-host star axis and source star trajectory.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baseline="0" dirty="0" smtClean="0"/>
          </a:p>
          <a:p>
            <a:endParaRPr lang="en-US" altLang="ja-JP" baseline="0" dirty="0" smtClean="0"/>
          </a:p>
          <a:p>
            <a:endParaRPr lang="en-US" altLang="ja-JP" baseline="0" dirty="0" smtClean="0"/>
          </a:p>
          <a:p>
            <a:endParaRPr lang="en-US" altLang="ja-JP" baseline="0" dirty="0" smtClean="0"/>
          </a:p>
          <a:p>
            <a:endParaRPr lang="en-US" altLang="ja-JP" baseline="0" dirty="0" smtClean="0"/>
          </a:p>
          <a:p>
            <a:endParaRPr lang="en-US" altLang="ja-JP" baseline="0" dirty="0" smtClean="0"/>
          </a:p>
          <a:p>
            <a:r>
              <a:rPr lang="en-US" altLang="ja-JP" baseline="0" dirty="0" smtClean="0"/>
              <a:t>To estimate the planet frequency, we calculated the detection efficiency in each event based on </a:t>
            </a:r>
            <a:r>
              <a:rPr lang="en-US" altLang="ja-JP" baseline="0" dirty="0" err="1" smtClean="0"/>
              <a:t>Rhie</a:t>
            </a:r>
            <a:r>
              <a:rPr lang="en-US" altLang="ja-JP" baseline="0" dirty="0" smtClean="0"/>
              <a:t> et al.</a:t>
            </a:r>
          </a:p>
          <a:p>
            <a:r>
              <a:rPr lang="en-US" altLang="ja-JP" baseline="0" dirty="0" smtClean="0"/>
              <a:t>The detection efficiency is depending on the mass ratio and position of the planet, data quality, and finite source effect.</a:t>
            </a:r>
          </a:p>
          <a:p>
            <a:r>
              <a:rPr lang="en-US" altLang="ja-JP" baseline="0" dirty="0" smtClean="0"/>
              <a:t>In the most of single lens events, the finite source effect can’t be measured. So, we need to estimate it. The estimate of </a:t>
            </a:r>
            <a:r>
              <a:rPr lang="en-US" altLang="ja-JP" baseline="0" dirty="0" err="1" smtClean="0"/>
              <a:t>theta_star</a:t>
            </a:r>
            <a:r>
              <a:rPr lang="en-US" altLang="ja-JP" baseline="0" dirty="0" smtClean="0"/>
              <a:t>, the angular source star radius has some uncertainty. And we assume the relative proper motion is the average value and this uncertainty might be larger. But these uncertainty should not change the final result.</a:t>
            </a:r>
          </a:p>
          <a:p>
            <a:endParaRPr lang="en-US" altLang="ja-JP" baseline="0" dirty="0" smtClean="0"/>
          </a:p>
          <a:p>
            <a:r>
              <a:rPr lang="en-US" altLang="ja-JP" baseline="0" dirty="0" smtClean="0"/>
              <a:t>Theses figures are simulated light curves, the upper panel is detected case, and the bottom is no-detection case.</a:t>
            </a:r>
          </a:p>
          <a:p>
            <a:r>
              <a:rPr lang="en-US" altLang="ja-JP" baseline="0" dirty="0" smtClean="0"/>
              <a:t>We set our detection criteria as 100, and define the efficiency as a fraction of detections with 0 to 2pi.</a:t>
            </a:r>
          </a:p>
          <a:p>
            <a:endParaRPr lang="en-US" altLang="ja-JP" baseline="0" dirty="0" smtClean="0"/>
          </a:p>
          <a:p>
            <a:endParaRPr lang="en-US" altLang="ja-JP" baseline="0" dirty="0" smtClean="0"/>
          </a:p>
        </p:txBody>
      </p:sp>
      <p:sp>
        <p:nvSpPr>
          <p:cNvPr id="4" name="Slide Number Placeholder 3"/>
          <p:cNvSpPr>
            <a:spLocks noGrp="1"/>
          </p:cNvSpPr>
          <p:nvPr>
            <p:ph type="sldNum" sz="quarter" idx="10"/>
          </p:nvPr>
        </p:nvSpPr>
        <p:spPr/>
        <p:txBody>
          <a:bodyPr/>
          <a:lstStyle/>
          <a:p>
            <a:fld id="{D32305E7-9AE1-EC49-87AC-52BC812A11C8}" type="slidenum">
              <a:rPr lang="en-US" smtClean="0"/>
              <a:t>21</a:t>
            </a:fld>
            <a:endParaRPr lang="en-US"/>
          </a:p>
        </p:txBody>
      </p:sp>
    </p:spTree>
    <p:extLst>
      <p:ext uri="{BB962C8B-B14F-4D97-AF65-F5344CB8AC3E}">
        <p14:creationId xmlns:p14="http://schemas.microsoft.com/office/powerpoint/2010/main" val="1145753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a:t>
            </a:r>
            <a:r>
              <a:rPr lang="en-US" baseline="0" dirty="0" smtClean="0"/>
              <a:t> this figure indicates the survey sensitivity, which is the sum of the detection efficiency in each event, assuming the logarithmically flat planet distribution in this parameter space.</a:t>
            </a:r>
          </a:p>
          <a:p>
            <a:r>
              <a:rPr lang="en-US" dirty="0" smtClean="0"/>
              <a:t>Then,</a:t>
            </a:r>
            <a:r>
              <a:rPr lang="en-US" baseline="0" dirty="0" smtClean="0"/>
              <a:t> we plot the 23 planets detected in our survey data.</a:t>
            </a:r>
          </a:p>
          <a:p>
            <a:r>
              <a:rPr lang="en-US" dirty="0" smtClean="0"/>
              <a:t>The</a:t>
            </a:r>
            <a:r>
              <a:rPr lang="en-US" baseline="0" dirty="0" smtClean="0"/>
              <a:t> open circles are indicating planets detected in high mag events, which usually suffer from separation degeneracy.</a:t>
            </a:r>
          </a:p>
          <a:p>
            <a:r>
              <a:rPr lang="en-US" baseline="0" dirty="0" smtClean="0"/>
              <a:t>But, more than half of our planets are found in low-mag events plotted with the filled circles, and these events contribute to the planet frequency as a function of the separation.</a:t>
            </a:r>
          </a:p>
        </p:txBody>
      </p:sp>
      <p:sp>
        <p:nvSpPr>
          <p:cNvPr id="4" name="Slide Number Placeholder 3"/>
          <p:cNvSpPr>
            <a:spLocks noGrp="1"/>
          </p:cNvSpPr>
          <p:nvPr>
            <p:ph type="sldNum" sz="quarter" idx="10"/>
          </p:nvPr>
        </p:nvSpPr>
        <p:spPr/>
        <p:txBody>
          <a:bodyPr/>
          <a:lstStyle/>
          <a:p>
            <a:fld id="{9674F254-4660-2E44-B15A-ED6B35E3C8D5}" type="slidenum">
              <a:rPr lang="en-US" smtClean="0"/>
              <a:t>24</a:t>
            </a:fld>
            <a:endParaRPr lang="en-US"/>
          </a:p>
        </p:txBody>
      </p:sp>
    </p:spTree>
    <p:extLst>
      <p:ext uri="{BB962C8B-B14F-4D97-AF65-F5344CB8AC3E}">
        <p14:creationId xmlns:p14="http://schemas.microsoft.com/office/powerpoint/2010/main" val="869439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866DFFC-2D97-0346-8C3F-4E0B7D07EACE}" type="datetimeFigureOut">
              <a:rPr lang="en-US" smtClean="0"/>
              <a:t>8/8/17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82FA5-68D2-B045-98AF-A118358C673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866DFFC-2D97-0346-8C3F-4E0B7D07EACE}" type="datetimeFigureOut">
              <a:rPr lang="en-US" smtClean="0"/>
              <a:t>8/8/17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82FA5-68D2-B045-98AF-A118358C673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866DFFC-2D97-0346-8C3F-4E0B7D07EACE}" type="datetimeFigureOut">
              <a:rPr lang="en-US" smtClean="0"/>
              <a:t>8/8/17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82FA5-68D2-B045-98AF-A118358C673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866DFFC-2D97-0346-8C3F-4E0B7D07EACE}" type="datetimeFigureOut">
              <a:rPr lang="en-US" smtClean="0"/>
              <a:t>8/8/17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82FA5-68D2-B045-98AF-A118358C673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66DFFC-2D97-0346-8C3F-4E0B7D07EACE}" type="datetimeFigureOut">
              <a:rPr lang="en-US" smtClean="0"/>
              <a:t>8/8/17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82FA5-68D2-B045-98AF-A118358C673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866DFFC-2D97-0346-8C3F-4E0B7D07EACE}" type="datetimeFigureOut">
              <a:rPr lang="en-US" smtClean="0"/>
              <a:t>8/8/17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82FA5-68D2-B045-98AF-A118358C673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66DFFC-2D97-0346-8C3F-4E0B7D07EACE}" type="datetimeFigureOut">
              <a:rPr lang="en-US" smtClean="0"/>
              <a:t>8/8/17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982FA5-68D2-B045-98AF-A118358C673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866DFFC-2D97-0346-8C3F-4E0B7D07EACE}" type="datetimeFigureOut">
              <a:rPr lang="en-US" smtClean="0"/>
              <a:t>8/8/17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982FA5-68D2-B045-98AF-A118358C673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66DFFC-2D97-0346-8C3F-4E0B7D07EACE}" type="datetimeFigureOut">
              <a:rPr lang="en-US" smtClean="0"/>
              <a:t>8/8/17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982FA5-68D2-B045-98AF-A118358C673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66DFFC-2D97-0346-8C3F-4E0B7D07EACE}" type="datetimeFigureOut">
              <a:rPr lang="en-US" smtClean="0"/>
              <a:t>8/8/17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82FA5-68D2-B045-98AF-A118358C673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66DFFC-2D97-0346-8C3F-4E0B7D07EACE}" type="datetimeFigureOut">
              <a:rPr lang="en-US" smtClean="0"/>
              <a:t>8/8/17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82FA5-68D2-B045-98AF-A118358C673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66DFFC-2D97-0346-8C3F-4E0B7D07EACE}" type="datetimeFigureOut">
              <a:rPr lang="en-US" smtClean="0"/>
              <a:t>8/8/17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982FA5-68D2-B045-98AF-A118358C6731}" type="slidenum">
              <a:rPr lang="en-US" smtClean="0"/>
              <a:t>‹#›</a:t>
            </a:fld>
            <a:endParaRPr lang="en-US"/>
          </a:p>
        </p:txBody>
      </p:sp>
    </p:spTree>
    <p:extLst>
      <p:ext uri="{BB962C8B-B14F-4D97-AF65-F5344CB8AC3E}">
        <p14:creationId xmlns:p14="http://schemas.microsoft.com/office/powerpoint/2010/main" val="96584796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image" Target="../media/image18.jpeg"/><Relationship Id="rId8"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emf"/><Relationship Id="rId5"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emf"/><Relationship Id="rId3" Type="http://schemas.openxmlformats.org/officeDocument/2006/relationships/image" Target="../media/image2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emf"/><Relationship Id="rId3" Type="http://schemas.openxmlformats.org/officeDocument/2006/relationships/image" Target="../media/image27.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emf"/><Relationship Id="rId3" Type="http://schemas.openxmlformats.org/officeDocument/2006/relationships/image" Target="../media/image2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emf"/><Relationship Id="rId3" Type="http://schemas.openxmlformats.org/officeDocument/2006/relationships/image" Target="../media/image31.emf"/></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tif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8.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9.emf"/></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9.emf"/></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7.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8.emf"/></Relationships>
</file>

<file path=ppt/slides/_rels/slide35.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png"/><Relationship Id="rId5" Type="http://schemas.openxmlformats.org/officeDocument/2006/relationships/image" Target="../media/image51.emf"/><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6228085.jpg"/>
          <p:cNvPicPr>
            <a:picLocks noChangeAspect="1"/>
          </p:cNvPicPr>
          <p:nvPr/>
        </p:nvPicPr>
        <p:blipFill>
          <a:blip r:embed="rId3" cstate="print">
            <a:alphaModFix amt="68000"/>
            <a:extLst>
              <a:ext uri="{28A0092B-C50C-407E-A947-70E740481C1C}">
                <a14:useLocalDpi xmlns:a14="http://schemas.microsoft.com/office/drawing/2010/main" val="0"/>
              </a:ext>
            </a:extLst>
          </a:blip>
          <a:stretch>
            <a:fillRect/>
          </a:stretch>
        </p:blipFill>
        <p:spPr>
          <a:xfrm>
            <a:off x="396003" y="265750"/>
            <a:ext cx="8379297" cy="6284473"/>
          </a:xfrm>
          <a:prstGeom prst="rect">
            <a:avLst/>
          </a:prstGeom>
          <a:ln>
            <a:noFill/>
          </a:ln>
          <a:effectLst>
            <a:softEdge rad="112500"/>
          </a:effectLst>
        </p:spPr>
      </p:pic>
      <p:sp>
        <p:nvSpPr>
          <p:cNvPr id="4" name="テキスト ボックス 3"/>
          <p:cNvSpPr txBox="1"/>
          <p:nvPr/>
        </p:nvSpPr>
        <p:spPr>
          <a:xfrm>
            <a:off x="15875" y="1764883"/>
            <a:ext cx="9111565" cy="1569660"/>
          </a:xfrm>
          <a:prstGeom prst="rect">
            <a:avLst/>
          </a:prstGeom>
          <a:noFill/>
          <a:effectLst>
            <a:outerShdw blurRad="50800" dist="38100" dir="2700000" algn="tl" rotWithShape="0">
              <a:srgbClr val="000000">
                <a:alpha val="43000"/>
              </a:srgbClr>
            </a:outerShdw>
          </a:effectLst>
        </p:spPr>
        <p:txBody>
          <a:bodyPr wrap="square" rtlCol="0">
            <a:spAutoFit/>
          </a:bodyPr>
          <a:lstStyle/>
          <a:p>
            <a:pPr algn="ctr"/>
            <a:r>
              <a:rPr lang="en-US" sz="4800" b="1" dirty="0">
                <a:solidFill>
                  <a:srgbClr val="FFFF00"/>
                </a:solidFill>
                <a:effectLst>
                  <a:outerShdw blurRad="50800" dist="38100" dir="2700000" algn="tl" rotWithShape="0">
                    <a:srgbClr val="000000">
                      <a:alpha val="43000"/>
                    </a:srgbClr>
                  </a:outerShdw>
                </a:effectLst>
              </a:rPr>
              <a:t>T</a:t>
            </a:r>
            <a:r>
              <a:rPr lang="en-US" sz="4800" b="1" dirty="0" smtClean="0">
                <a:solidFill>
                  <a:srgbClr val="FFFF00"/>
                </a:solidFill>
                <a:effectLst>
                  <a:outerShdw blurRad="50800" dist="38100" dir="2700000" algn="tl" rotWithShape="0">
                    <a:srgbClr val="000000">
                      <a:alpha val="43000"/>
                    </a:srgbClr>
                  </a:outerShdw>
                </a:effectLst>
              </a:rPr>
              <a:t>he Mass Function of Planets Measured from Microlensing </a:t>
            </a:r>
          </a:p>
        </p:txBody>
      </p:sp>
      <p:sp>
        <p:nvSpPr>
          <p:cNvPr id="5" name="テキスト ボックス 4"/>
          <p:cNvSpPr txBox="1"/>
          <p:nvPr/>
        </p:nvSpPr>
        <p:spPr>
          <a:xfrm>
            <a:off x="157305" y="4595600"/>
            <a:ext cx="8831344" cy="1692771"/>
          </a:xfrm>
          <a:prstGeom prst="rect">
            <a:avLst/>
          </a:prstGeom>
          <a:noFill/>
        </p:spPr>
        <p:txBody>
          <a:bodyPr wrap="square" rtlCol="0">
            <a:spAutoFit/>
          </a:bodyPr>
          <a:lstStyle/>
          <a:p>
            <a:pPr algn="ctr"/>
            <a:r>
              <a:rPr kumimoji="1" lang="en-US" altLang="ja-JP" sz="3200" b="1" dirty="0" smtClean="0">
                <a:effectLst>
                  <a:outerShdw blurRad="50800" dist="38100" dir="2700000" algn="tl" rotWithShape="0">
                    <a:srgbClr val="000000">
                      <a:alpha val="43000"/>
                    </a:srgbClr>
                  </a:outerShdw>
                </a:effectLst>
              </a:rPr>
              <a:t>Daisuke Suzuki</a:t>
            </a:r>
          </a:p>
          <a:p>
            <a:pPr algn="ctr"/>
            <a:r>
              <a:rPr kumimoji="1" lang="en-US" altLang="ja-JP" sz="2400" b="1" dirty="0" smtClean="0">
                <a:effectLst>
                  <a:outerShdw blurRad="50800" dist="38100" dir="2700000" algn="tl" rotWithShape="0">
                    <a:srgbClr val="000000">
                      <a:alpha val="43000"/>
                    </a:srgbClr>
                  </a:outerShdw>
                </a:effectLst>
              </a:rPr>
              <a:t>ISAS / JAXA</a:t>
            </a:r>
          </a:p>
          <a:p>
            <a:pPr algn="ctr"/>
            <a:endParaRPr kumimoji="1" lang="en-US" altLang="ja-JP" sz="2400" b="1" dirty="0" smtClean="0">
              <a:effectLst>
                <a:outerShdw blurRad="50800" dist="38100" dir="2700000" algn="tl" rotWithShape="0">
                  <a:srgbClr val="000000">
                    <a:alpha val="43000"/>
                  </a:srgbClr>
                </a:outerShdw>
              </a:effectLst>
            </a:endParaRPr>
          </a:p>
          <a:p>
            <a:pPr algn="ctr"/>
            <a:r>
              <a:rPr kumimoji="1" lang="en-US" altLang="ja-JP" sz="2400" dirty="0" smtClean="0"/>
              <a:t>the MOA collaboration</a:t>
            </a:r>
            <a:endParaRPr kumimoji="1" lang="ja-JP" altLang="en-US" sz="2400" dirty="0"/>
          </a:p>
        </p:txBody>
      </p:sp>
      <p:sp>
        <p:nvSpPr>
          <p:cNvPr id="7" name="テキスト ボックス 6"/>
          <p:cNvSpPr txBox="1"/>
          <p:nvPr/>
        </p:nvSpPr>
        <p:spPr>
          <a:xfrm>
            <a:off x="4702050" y="6550223"/>
            <a:ext cx="4422711" cy="307777"/>
          </a:xfrm>
          <a:prstGeom prst="rect">
            <a:avLst/>
          </a:prstGeom>
          <a:noFill/>
        </p:spPr>
        <p:txBody>
          <a:bodyPr wrap="square" rtlCol="0">
            <a:spAutoFit/>
          </a:bodyPr>
          <a:lstStyle/>
          <a:p>
            <a:pPr algn="r"/>
            <a:r>
              <a:rPr kumimoji="1" lang="en-US" altLang="ja-JP" sz="1400" b="1" i="1" dirty="0" smtClean="0"/>
              <a:t> August </a:t>
            </a:r>
            <a:r>
              <a:rPr kumimoji="1" lang="en-US" altLang="ja-JP" sz="1400" b="1" i="1" dirty="0"/>
              <a:t>8</a:t>
            </a:r>
            <a:r>
              <a:rPr kumimoji="1" lang="en-US" altLang="ja-JP" sz="1400" b="1" i="1" dirty="0" smtClean="0"/>
              <a:t>, 2017 </a:t>
            </a:r>
            <a:endParaRPr kumimoji="1" lang="ja-JP" altLang="en-US" sz="1400" b="1" i="1" dirty="0"/>
          </a:p>
        </p:txBody>
      </p:sp>
      <p:sp>
        <p:nvSpPr>
          <p:cNvPr id="8" name="テキスト ボックス 6"/>
          <p:cNvSpPr txBox="1"/>
          <p:nvPr/>
        </p:nvSpPr>
        <p:spPr>
          <a:xfrm>
            <a:off x="24159" y="31096"/>
            <a:ext cx="4422711" cy="523220"/>
          </a:xfrm>
          <a:prstGeom prst="rect">
            <a:avLst/>
          </a:prstGeom>
          <a:noFill/>
        </p:spPr>
        <p:txBody>
          <a:bodyPr wrap="square" rtlCol="0">
            <a:spAutoFit/>
          </a:bodyPr>
          <a:lstStyle/>
          <a:p>
            <a:r>
              <a:rPr kumimoji="1" lang="en-US" altLang="ja-JP" sz="1400" b="1" i="1" dirty="0" smtClean="0"/>
              <a:t>2017 Sagan Summer Workshop</a:t>
            </a:r>
          </a:p>
          <a:p>
            <a:r>
              <a:rPr kumimoji="1" lang="en-US" altLang="ja-JP" sz="1400" b="1" i="1" dirty="0" smtClean="0"/>
              <a:t>Microlensing in the Era of WFIRST </a:t>
            </a:r>
            <a:endParaRPr kumimoji="1" lang="ja-JP" altLang="en-US" sz="1400" b="1" i="1" dirty="0"/>
          </a:p>
        </p:txBody>
      </p:sp>
    </p:spTree>
    <p:extLst>
      <p:ext uri="{BB962C8B-B14F-4D97-AF65-F5344CB8AC3E}">
        <p14:creationId xmlns:p14="http://schemas.microsoft.com/office/powerpoint/2010/main" val="1896361531"/>
      </p:ext>
    </p:extLst>
  </p:cSld>
  <p:clrMapOvr>
    <a:masterClrMapping/>
  </p:clrMapOvr>
  <p:transition advTm="1005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219173" y="5825613"/>
            <a:ext cx="8640000" cy="162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テキスト ボックス 3"/>
          <p:cNvSpPr txBox="1"/>
          <p:nvPr/>
        </p:nvSpPr>
        <p:spPr>
          <a:xfrm>
            <a:off x="1111" y="-21120"/>
            <a:ext cx="8431528" cy="584776"/>
          </a:xfrm>
          <a:prstGeom prst="rect">
            <a:avLst/>
          </a:prstGeom>
          <a:noFill/>
        </p:spPr>
        <p:txBody>
          <a:bodyPr wrap="square" rtlCol="0">
            <a:spAutoFit/>
          </a:bodyPr>
          <a:lstStyle/>
          <a:p>
            <a:r>
              <a:rPr kumimoji="1"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Planet Frequency from Microlensing </a:t>
            </a:r>
            <a:endParaRPr kumimoji="1" lang="ja-JP" altLang="en-US" sz="3200" b="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grpSp>
        <p:nvGrpSpPr>
          <p:cNvPr id="16" name="Group 15"/>
          <p:cNvGrpSpPr>
            <a:grpSpLocks noChangeAspect="1"/>
          </p:cNvGrpSpPr>
          <p:nvPr/>
        </p:nvGrpSpPr>
        <p:grpSpPr>
          <a:xfrm>
            <a:off x="219173" y="632177"/>
            <a:ext cx="5624066" cy="4811790"/>
            <a:chOff x="838200" y="495300"/>
            <a:chExt cx="6843028" cy="5854702"/>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r="8364"/>
            <a:stretch/>
          </p:blipFill>
          <p:spPr>
            <a:xfrm>
              <a:off x="838200" y="495300"/>
              <a:ext cx="6843028" cy="5854702"/>
            </a:xfrm>
            <a:prstGeom prst="rect">
              <a:avLst/>
            </a:prstGeom>
          </p:spPr>
        </p:pic>
        <p:sp>
          <p:nvSpPr>
            <p:cNvPr id="18" name="Rectangle 17"/>
            <p:cNvSpPr/>
            <p:nvPr/>
          </p:nvSpPr>
          <p:spPr>
            <a:xfrm>
              <a:off x="1573620" y="499730"/>
              <a:ext cx="4572000" cy="3721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19173" y="5825613"/>
            <a:ext cx="5529600" cy="1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rot="19711637">
            <a:off x="4955851" y="5855110"/>
            <a:ext cx="1637071" cy="523220"/>
          </a:xfrm>
          <a:prstGeom prst="rect">
            <a:avLst/>
          </a:prstGeom>
          <a:noFill/>
        </p:spPr>
        <p:txBody>
          <a:bodyPr wrap="square" rtlCol="0">
            <a:spAutoFit/>
          </a:bodyPr>
          <a:lstStyle/>
          <a:p>
            <a:r>
              <a:rPr lang="en-US" sz="2800" dirty="0" smtClean="0"/>
              <a:t>2016</a:t>
            </a:r>
            <a:endParaRPr lang="en-US" sz="2800" dirty="0"/>
          </a:p>
        </p:txBody>
      </p:sp>
      <p:sp>
        <p:nvSpPr>
          <p:cNvPr id="27" name="TextBox 26"/>
          <p:cNvSpPr txBox="1"/>
          <p:nvPr/>
        </p:nvSpPr>
        <p:spPr>
          <a:xfrm rot="19711637">
            <a:off x="147485" y="5855112"/>
            <a:ext cx="1637071" cy="523220"/>
          </a:xfrm>
          <a:prstGeom prst="rect">
            <a:avLst/>
          </a:prstGeom>
          <a:noFill/>
        </p:spPr>
        <p:txBody>
          <a:bodyPr wrap="square" rtlCol="0">
            <a:spAutoFit/>
          </a:bodyPr>
          <a:lstStyle/>
          <a:p>
            <a:r>
              <a:rPr lang="en-US" sz="2800" dirty="0" smtClean="0"/>
              <a:t>2002</a:t>
            </a:r>
            <a:endParaRPr lang="en-US" sz="2800" dirty="0"/>
          </a:p>
        </p:txBody>
      </p:sp>
      <p:sp>
        <p:nvSpPr>
          <p:cNvPr id="28" name="TextBox 27"/>
          <p:cNvSpPr txBox="1"/>
          <p:nvPr/>
        </p:nvSpPr>
        <p:spPr>
          <a:xfrm rot="19711637">
            <a:off x="2938092" y="5855113"/>
            <a:ext cx="1637071" cy="523220"/>
          </a:xfrm>
          <a:prstGeom prst="rect">
            <a:avLst/>
          </a:prstGeom>
          <a:noFill/>
        </p:spPr>
        <p:txBody>
          <a:bodyPr wrap="square" rtlCol="0">
            <a:spAutoFit/>
          </a:bodyPr>
          <a:lstStyle/>
          <a:p>
            <a:r>
              <a:rPr lang="en-US" sz="2800" smtClean="0"/>
              <a:t>2010</a:t>
            </a:r>
            <a:endParaRPr lang="en-US" sz="2800"/>
          </a:p>
        </p:txBody>
      </p:sp>
      <p:sp>
        <p:nvSpPr>
          <p:cNvPr id="29" name="TextBox 28"/>
          <p:cNvSpPr txBox="1"/>
          <p:nvPr/>
        </p:nvSpPr>
        <p:spPr>
          <a:xfrm rot="19711637">
            <a:off x="3566524" y="5855110"/>
            <a:ext cx="1637071" cy="523220"/>
          </a:xfrm>
          <a:prstGeom prst="rect">
            <a:avLst/>
          </a:prstGeom>
          <a:noFill/>
        </p:spPr>
        <p:txBody>
          <a:bodyPr wrap="square" rtlCol="0">
            <a:spAutoFit/>
          </a:bodyPr>
          <a:lstStyle/>
          <a:p>
            <a:r>
              <a:rPr lang="en-US" sz="2800" dirty="0" smtClean="0"/>
              <a:t>2012</a:t>
            </a:r>
            <a:endParaRPr lang="en-US" sz="2800" dirty="0"/>
          </a:p>
        </p:txBody>
      </p:sp>
      <p:sp>
        <p:nvSpPr>
          <p:cNvPr id="30" name="TextBox 29"/>
          <p:cNvSpPr txBox="1"/>
          <p:nvPr/>
        </p:nvSpPr>
        <p:spPr>
          <a:xfrm>
            <a:off x="4313715" y="5143156"/>
            <a:ext cx="1827026" cy="369332"/>
          </a:xfrm>
          <a:prstGeom prst="rect">
            <a:avLst/>
          </a:prstGeom>
          <a:noFill/>
        </p:spPr>
        <p:txBody>
          <a:bodyPr wrap="square" rtlCol="0">
            <a:spAutoFit/>
          </a:bodyPr>
          <a:lstStyle/>
          <a:p>
            <a:r>
              <a:rPr lang="en-US" smtClean="0">
                <a:solidFill>
                  <a:schemeClr val="bg1"/>
                </a:solidFill>
              </a:rPr>
              <a:t>Shvartzvald+16</a:t>
            </a:r>
            <a:endParaRPr lang="en-US" dirty="0">
              <a:solidFill>
                <a:schemeClr val="bg1"/>
              </a:solidFill>
            </a:endParaRPr>
          </a:p>
        </p:txBody>
      </p:sp>
      <p:sp>
        <p:nvSpPr>
          <p:cNvPr id="4" name="TextBox 3"/>
          <p:cNvSpPr txBox="1"/>
          <p:nvPr/>
        </p:nvSpPr>
        <p:spPr>
          <a:xfrm>
            <a:off x="5843239" y="632177"/>
            <a:ext cx="3222702" cy="4154984"/>
          </a:xfrm>
          <a:prstGeom prst="rect">
            <a:avLst/>
          </a:prstGeom>
          <a:noFill/>
        </p:spPr>
        <p:txBody>
          <a:bodyPr wrap="square" rtlCol="0">
            <a:spAutoFit/>
          </a:bodyPr>
          <a:lstStyle/>
          <a:p>
            <a:pPr marL="285750" indent="-285750">
              <a:buFont typeface="Arial" charset="0"/>
              <a:buChar char="•"/>
            </a:pPr>
            <a:r>
              <a:rPr lang="en-US" sz="2400" dirty="0" smtClean="0"/>
              <a:t>OGLE, MOA and WISE surveys for 4 bulge seasons</a:t>
            </a:r>
          </a:p>
          <a:p>
            <a:pPr marL="285750" indent="-285750">
              <a:buFont typeface="Arial" charset="0"/>
              <a:buChar char="•"/>
            </a:pPr>
            <a:endParaRPr lang="en-US" sz="2400" dirty="0" smtClean="0"/>
          </a:p>
          <a:p>
            <a:pPr marL="285750" indent="-285750">
              <a:buFont typeface="Arial" charset="0"/>
              <a:buChar char="•"/>
            </a:pPr>
            <a:r>
              <a:rPr lang="en-US" sz="2400" dirty="0" smtClean="0">
                <a:latin typeface="Times New Roman" charset="0"/>
                <a:ea typeface="Times New Roman" charset="0"/>
                <a:cs typeface="Times New Roman" charset="0"/>
              </a:rPr>
              <a:t>-0.50±0.17 </a:t>
            </a:r>
            <a:r>
              <a:rPr lang="en-US" sz="2400" dirty="0" smtClean="0"/>
              <a:t>and </a:t>
            </a:r>
            <a:r>
              <a:rPr lang="en-US" sz="2400" dirty="0" smtClean="0">
                <a:latin typeface="Times New Roman" charset="0"/>
                <a:ea typeface="Times New Roman" charset="0"/>
                <a:cs typeface="Times New Roman" charset="0"/>
              </a:rPr>
              <a:t>0.32±0.38</a:t>
            </a:r>
            <a:r>
              <a:rPr lang="en-US" sz="2400" dirty="0" smtClean="0"/>
              <a:t> for slope of planetary and stellar binary mass ratio</a:t>
            </a:r>
          </a:p>
          <a:p>
            <a:pPr marL="285750" indent="-285750">
              <a:buFont typeface="Arial" charset="0"/>
              <a:buChar char="•"/>
            </a:pPr>
            <a:endParaRPr lang="en-US" sz="2400" dirty="0"/>
          </a:p>
          <a:p>
            <a:pPr marL="285750" indent="-285750">
              <a:buFont typeface="Arial" charset="0"/>
              <a:buChar char="•"/>
            </a:pPr>
            <a:r>
              <a:rPr lang="en-US" sz="2400" dirty="0" smtClean="0"/>
              <a:t>9 planets for the mass ratio function</a:t>
            </a:r>
            <a:endParaRPr lang="en-US" sz="2400" dirty="0"/>
          </a:p>
        </p:txBody>
      </p:sp>
    </p:spTree>
    <p:extLst>
      <p:ext uri="{BB962C8B-B14F-4D97-AF65-F5344CB8AC3E}">
        <p14:creationId xmlns:p14="http://schemas.microsoft.com/office/powerpoint/2010/main" val="17439731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9173" y="5825613"/>
            <a:ext cx="8640000" cy="162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19173" y="563656"/>
            <a:ext cx="5340969" cy="515871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テキスト ボックス 3"/>
          <p:cNvSpPr txBox="1"/>
          <p:nvPr/>
        </p:nvSpPr>
        <p:spPr>
          <a:xfrm>
            <a:off x="1111" y="-21120"/>
            <a:ext cx="8431528" cy="584776"/>
          </a:xfrm>
          <a:prstGeom prst="rect">
            <a:avLst/>
          </a:prstGeom>
          <a:noFill/>
        </p:spPr>
        <p:txBody>
          <a:bodyPr wrap="square" rtlCol="0">
            <a:spAutoFit/>
          </a:bodyPr>
          <a:lstStyle/>
          <a:p>
            <a:r>
              <a:rPr kumimoji="1"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Planet Frequency from Microlensing </a:t>
            </a:r>
            <a:endParaRPr kumimoji="1" lang="ja-JP" altLang="en-US" sz="3200" b="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43703" y="-1196973"/>
            <a:ext cx="6528816" cy="8449056"/>
          </a:xfrm>
          <a:prstGeom prst="rect">
            <a:avLst/>
          </a:prstGeom>
        </p:spPr>
      </p:pic>
      <p:sp>
        <p:nvSpPr>
          <p:cNvPr id="9" name="Rectangle 8"/>
          <p:cNvSpPr/>
          <p:nvPr/>
        </p:nvSpPr>
        <p:spPr>
          <a:xfrm>
            <a:off x="219173" y="5825613"/>
            <a:ext cx="5875200" cy="1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19711637">
            <a:off x="5470233" y="5855111"/>
            <a:ext cx="1637071" cy="523220"/>
          </a:xfrm>
          <a:prstGeom prst="rect">
            <a:avLst/>
          </a:prstGeom>
          <a:noFill/>
        </p:spPr>
        <p:txBody>
          <a:bodyPr wrap="square" rtlCol="0">
            <a:spAutoFit/>
          </a:bodyPr>
          <a:lstStyle/>
          <a:p>
            <a:r>
              <a:rPr lang="en-US" sz="2800" dirty="0" smtClean="0"/>
              <a:t>2017</a:t>
            </a:r>
            <a:endParaRPr lang="en-US" sz="2800" dirty="0"/>
          </a:p>
        </p:txBody>
      </p:sp>
      <p:sp>
        <p:nvSpPr>
          <p:cNvPr id="23" name="TextBox 22"/>
          <p:cNvSpPr txBox="1"/>
          <p:nvPr/>
        </p:nvSpPr>
        <p:spPr>
          <a:xfrm rot="19711637">
            <a:off x="147485" y="5855112"/>
            <a:ext cx="1637071" cy="523220"/>
          </a:xfrm>
          <a:prstGeom prst="rect">
            <a:avLst/>
          </a:prstGeom>
          <a:noFill/>
        </p:spPr>
        <p:txBody>
          <a:bodyPr wrap="square" rtlCol="0">
            <a:spAutoFit/>
          </a:bodyPr>
          <a:lstStyle/>
          <a:p>
            <a:r>
              <a:rPr lang="en-US" sz="2800" dirty="0" smtClean="0"/>
              <a:t>2002</a:t>
            </a:r>
            <a:endParaRPr lang="en-US" sz="2800" dirty="0"/>
          </a:p>
        </p:txBody>
      </p:sp>
      <p:sp>
        <p:nvSpPr>
          <p:cNvPr id="24" name="TextBox 23"/>
          <p:cNvSpPr txBox="1"/>
          <p:nvPr/>
        </p:nvSpPr>
        <p:spPr>
          <a:xfrm rot="19711637">
            <a:off x="2938092" y="5855113"/>
            <a:ext cx="1637071" cy="523220"/>
          </a:xfrm>
          <a:prstGeom prst="rect">
            <a:avLst/>
          </a:prstGeom>
          <a:noFill/>
        </p:spPr>
        <p:txBody>
          <a:bodyPr wrap="square" rtlCol="0">
            <a:spAutoFit/>
          </a:bodyPr>
          <a:lstStyle/>
          <a:p>
            <a:r>
              <a:rPr lang="en-US" sz="2800" smtClean="0"/>
              <a:t>2010</a:t>
            </a:r>
            <a:endParaRPr lang="en-US" sz="2800"/>
          </a:p>
        </p:txBody>
      </p:sp>
      <p:sp>
        <p:nvSpPr>
          <p:cNvPr id="25" name="TextBox 24"/>
          <p:cNvSpPr txBox="1"/>
          <p:nvPr/>
        </p:nvSpPr>
        <p:spPr>
          <a:xfrm rot="19711637">
            <a:off x="3566524" y="5855110"/>
            <a:ext cx="1637071" cy="523220"/>
          </a:xfrm>
          <a:prstGeom prst="rect">
            <a:avLst/>
          </a:prstGeom>
          <a:noFill/>
        </p:spPr>
        <p:txBody>
          <a:bodyPr wrap="square" rtlCol="0">
            <a:spAutoFit/>
          </a:bodyPr>
          <a:lstStyle/>
          <a:p>
            <a:r>
              <a:rPr lang="en-US" sz="2800" dirty="0" smtClean="0"/>
              <a:t>2012</a:t>
            </a:r>
            <a:endParaRPr lang="en-US" sz="2800" dirty="0"/>
          </a:p>
        </p:txBody>
      </p:sp>
      <p:sp>
        <p:nvSpPr>
          <p:cNvPr id="26" name="TextBox 25"/>
          <p:cNvSpPr txBox="1"/>
          <p:nvPr/>
        </p:nvSpPr>
        <p:spPr>
          <a:xfrm rot="19711637">
            <a:off x="4955851" y="5855110"/>
            <a:ext cx="1637071" cy="523220"/>
          </a:xfrm>
          <a:prstGeom prst="rect">
            <a:avLst/>
          </a:prstGeom>
          <a:noFill/>
        </p:spPr>
        <p:txBody>
          <a:bodyPr wrap="square" rtlCol="0">
            <a:spAutoFit/>
          </a:bodyPr>
          <a:lstStyle/>
          <a:p>
            <a:r>
              <a:rPr lang="en-US" sz="2800" dirty="0" smtClean="0"/>
              <a:t>2016</a:t>
            </a:r>
            <a:endParaRPr lang="en-US" sz="2800" dirty="0"/>
          </a:p>
        </p:txBody>
      </p:sp>
      <p:sp>
        <p:nvSpPr>
          <p:cNvPr id="31" name="TextBox 30"/>
          <p:cNvSpPr txBox="1"/>
          <p:nvPr/>
        </p:nvSpPr>
        <p:spPr>
          <a:xfrm>
            <a:off x="5560143" y="646771"/>
            <a:ext cx="3583858" cy="3046988"/>
          </a:xfrm>
          <a:prstGeom prst="rect">
            <a:avLst/>
          </a:prstGeom>
          <a:noFill/>
        </p:spPr>
        <p:txBody>
          <a:bodyPr wrap="square" rtlCol="0">
            <a:spAutoFit/>
          </a:bodyPr>
          <a:lstStyle/>
          <a:p>
            <a:pPr marL="285750" indent="-285750">
              <a:buFont typeface="Arial" charset="0"/>
              <a:buChar char="•"/>
            </a:pPr>
            <a:r>
              <a:rPr lang="en-US" sz="2400" dirty="0" smtClean="0"/>
              <a:t>23 (MOA) + 7 (G10, C12) = 30 planets </a:t>
            </a:r>
          </a:p>
          <a:p>
            <a:pPr marL="285750" indent="-285750">
              <a:buFont typeface="Arial" charset="0"/>
              <a:buChar char="•"/>
            </a:pPr>
            <a:endParaRPr lang="en-US" sz="2400" dirty="0"/>
          </a:p>
          <a:p>
            <a:pPr marL="285750" indent="-285750">
              <a:buFont typeface="Arial" charset="0"/>
              <a:buChar char="•"/>
            </a:pPr>
            <a:r>
              <a:rPr lang="en-US" sz="2400" dirty="0" smtClean="0"/>
              <a:t>A break around Neptune mass </a:t>
            </a:r>
            <a:r>
              <a:rPr lang="en-US" sz="2400" dirty="0" smtClean="0">
                <a:latin typeface="Times New Roman" charset="0"/>
                <a:ea typeface="Times New Roman" charset="0"/>
                <a:cs typeface="Times New Roman" charset="0"/>
              </a:rPr>
              <a:t>(</a:t>
            </a:r>
            <a:r>
              <a:rPr lang="en-US" sz="2400" i="1" dirty="0" smtClean="0">
                <a:latin typeface="Times New Roman" charset="0"/>
                <a:ea typeface="Times New Roman" charset="0"/>
                <a:cs typeface="Times New Roman" charset="0"/>
              </a:rPr>
              <a:t>q</a:t>
            </a:r>
            <a:r>
              <a:rPr lang="en-US" sz="2400" dirty="0" smtClean="0">
                <a:latin typeface="Times New Roman" charset="0"/>
                <a:ea typeface="Times New Roman" charset="0"/>
                <a:cs typeface="Times New Roman" charset="0"/>
              </a:rPr>
              <a:t>~1.7</a:t>
            </a:r>
            <a:r>
              <a:rPr lang="en-US" altLang="ja-JP" sz="2400" dirty="0" smtClean="0">
                <a:latin typeface="Times New Roman" charset="0"/>
                <a:ea typeface="Times New Roman" charset="0"/>
                <a:cs typeface="Times New Roman" charset="0"/>
              </a:rPr>
              <a:t>×</a:t>
            </a:r>
            <a:r>
              <a:rPr lang="en-US" sz="2400" dirty="0" smtClean="0">
                <a:latin typeface="Times New Roman" charset="0"/>
                <a:ea typeface="Times New Roman" charset="0"/>
                <a:cs typeface="Times New Roman" charset="0"/>
              </a:rPr>
              <a:t>10</a:t>
            </a:r>
            <a:r>
              <a:rPr lang="en-US" sz="2400" baseline="30000" dirty="0" smtClean="0">
                <a:latin typeface="Times New Roman" charset="0"/>
                <a:ea typeface="Times New Roman" charset="0"/>
                <a:cs typeface="Times New Roman" charset="0"/>
              </a:rPr>
              <a:t>-4</a:t>
            </a:r>
            <a:r>
              <a:rPr lang="en-US" sz="2400" dirty="0" smtClean="0">
                <a:latin typeface="Times New Roman" charset="0"/>
                <a:ea typeface="Times New Roman" charset="0"/>
                <a:cs typeface="Times New Roman" charset="0"/>
              </a:rPr>
              <a:t>)</a:t>
            </a:r>
          </a:p>
          <a:p>
            <a:pPr marL="285750" indent="-285750">
              <a:buFont typeface="Arial" charset="0"/>
              <a:buChar char="•"/>
            </a:pPr>
            <a:endParaRPr lang="en-US" sz="2400" dirty="0">
              <a:latin typeface="Times New Roman" charset="0"/>
              <a:ea typeface="Times New Roman" charset="0"/>
              <a:cs typeface="Times New Roman" charset="0"/>
            </a:endParaRPr>
          </a:p>
          <a:p>
            <a:pPr marL="285750" indent="-285750">
              <a:buFont typeface="Arial" charset="0"/>
              <a:buChar char="•"/>
            </a:pPr>
            <a:r>
              <a:rPr lang="en-US" sz="2400" dirty="0" smtClean="0">
                <a:latin typeface="Times New Roman" charset="0"/>
                <a:ea typeface="Times New Roman" charset="0"/>
                <a:cs typeface="Times New Roman" charset="0"/>
              </a:rPr>
              <a:t>Median of planetary hosts is </a:t>
            </a:r>
            <a:r>
              <a:rPr lang="en-US" sz="2400" b="1" dirty="0" smtClean="0">
                <a:latin typeface="Times New Roman" charset="0"/>
                <a:ea typeface="Times New Roman" charset="0"/>
                <a:cs typeface="Times New Roman" charset="0"/>
              </a:rPr>
              <a:t>0.56 </a:t>
            </a:r>
            <a:r>
              <a:rPr lang="en-US" sz="2400" b="1" i="1" dirty="0" err="1" smtClean="0">
                <a:latin typeface="Times New Roman" charset="0"/>
                <a:ea typeface="Times New Roman" charset="0"/>
                <a:cs typeface="Times New Roman" charset="0"/>
              </a:rPr>
              <a:t>M</a:t>
            </a:r>
            <a:r>
              <a:rPr lang="en-US" sz="2400" b="1" baseline="-25000" dirty="0" err="1">
                <a:latin typeface="Times New Roman" charset="0"/>
                <a:ea typeface="Times New Roman" charset="0"/>
                <a:cs typeface="Times New Roman" charset="0"/>
              </a:rPr>
              <a:t>S</a:t>
            </a:r>
            <a:r>
              <a:rPr lang="en-US" sz="2400" b="1" baseline="-25000" dirty="0" err="1" smtClean="0">
                <a:latin typeface="Times New Roman" charset="0"/>
                <a:ea typeface="Times New Roman" charset="0"/>
                <a:cs typeface="Times New Roman" charset="0"/>
              </a:rPr>
              <a:t>un</a:t>
            </a:r>
            <a:endParaRPr lang="en-US" sz="2400"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1683461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9173" y="5825613"/>
            <a:ext cx="8640000" cy="162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テキスト ボックス 3"/>
          <p:cNvSpPr txBox="1"/>
          <p:nvPr/>
        </p:nvSpPr>
        <p:spPr>
          <a:xfrm>
            <a:off x="1111" y="-21120"/>
            <a:ext cx="8431528" cy="584776"/>
          </a:xfrm>
          <a:prstGeom prst="rect">
            <a:avLst/>
          </a:prstGeom>
          <a:noFill/>
        </p:spPr>
        <p:txBody>
          <a:bodyPr wrap="square" rtlCol="0">
            <a:spAutoFit/>
          </a:bodyPr>
          <a:lstStyle/>
          <a:p>
            <a:r>
              <a:rPr kumimoji="1"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Planet Frequency from Microlensing </a:t>
            </a:r>
            <a:endParaRPr kumimoji="1" lang="ja-JP" altLang="en-US" sz="3200" b="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sp>
        <p:nvSpPr>
          <p:cNvPr id="9" name="Rectangle 8"/>
          <p:cNvSpPr/>
          <p:nvPr/>
        </p:nvSpPr>
        <p:spPr>
          <a:xfrm>
            <a:off x="219173" y="5825613"/>
            <a:ext cx="8640000" cy="1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173" y="575187"/>
            <a:ext cx="5345286" cy="4124901"/>
          </a:xfrm>
          <a:prstGeom prst="rect">
            <a:avLst/>
          </a:prstGeom>
          <a:solidFill>
            <a:schemeClr val="tx1"/>
          </a:solidFill>
        </p:spPr>
      </p:pic>
      <p:sp>
        <p:nvSpPr>
          <p:cNvPr id="16" name="TextBox 15"/>
          <p:cNvSpPr txBox="1"/>
          <p:nvPr/>
        </p:nvSpPr>
        <p:spPr>
          <a:xfrm rot="19711637">
            <a:off x="7921497" y="5855111"/>
            <a:ext cx="1637071" cy="523220"/>
          </a:xfrm>
          <a:prstGeom prst="rect">
            <a:avLst/>
          </a:prstGeom>
          <a:noFill/>
        </p:spPr>
        <p:txBody>
          <a:bodyPr wrap="square" rtlCol="0">
            <a:spAutoFit/>
          </a:bodyPr>
          <a:lstStyle/>
          <a:p>
            <a:r>
              <a:rPr lang="en-US" sz="2800" dirty="0" smtClean="0"/>
              <a:t>2025</a:t>
            </a:r>
            <a:endParaRPr lang="en-US" sz="2800" dirty="0"/>
          </a:p>
        </p:txBody>
      </p:sp>
      <p:sp>
        <p:nvSpPr>
          <p:cNvPr id="17" name="TextBox 16"/>
          <p:cNvSpPr txBox="1"/>
          <p:nvPr/>
        </p:nvSpPr>
        <p:spPr>
          <a:xfrm rot="19711637">
            <a:off x="147485" y="5855112"/>
            <a:ext cx="1637071" cy="523220"/>
          </a:xfrm>
          <a:prstGeom prst="rect">
            <a:avLst/>
          </a:prstGeom>
          <a:noFill/>
        </p:spPr>
        <p:txBody>
          <a:bodyPr wrap="square" rtlCol="0">
            <a:spAutoFit/>
          </a:bodyPr>
          <a:lstStyle/>
          <a:p>
            <a:r>
              <a:rPr lang="en-US" sz="2800" dirty="0" smtClean="0"/>
              <a:t>2002</a:t>
            </a:r>
            <a:endParaRPr lang="en-US" sz="2800" dirty="0"/>
          </a:p>
        </p:txBody>
      </p:sp>
      <p:sp>
        <p:nvSpPr>
          <p:cNvPr id="18" name="TextBox 17"/>
          <p:cNvSpPr txBox="1"/>
          <p:nvPr/>
        </p:nvSpPr>
        <p:spPr>
          <a:xfrm rot="19711637">
            <a:off x="2938092" y="5855113"/>
            <a:ext cx="1637071" cy="523220"/>
          </a:xfrm>
          <a:prstGeom prst="rect">
            <a:avLst/>
          </a:prstGeom>
          <a:noFill/>
        </p:spPr>
        <p:txBody>
          <a:bodyPr wrap="square" rtlCol="0">
            <a:spAutoFit/>
          </a:bodyPr>
          <a:lstStyle/>
          <a:p>
            <a:r>
              <a:rPr lang="en-US" sz="2800" smtClean="0"/>
              <a:t>2010</a:t>
            </a:r>
            <a:endParaRPr lang="en-US" sz="2800"/>
          </a:p>
        </p:txBody>
      </p:sp>
      <p:sp>
        <p:nvSpPr>
          <p:cNvPr id="19" name="TextBox 18"/>
          <p:cNvSpPr txBox="1"/>
          <p:nvPr/>
        </p:nvSpPr>
        <p:spPr>
          <a:xfrm rot="19711637">
            <a:off x="3566524" y="5855110"/>
            <a:ext cx="1637071" cy="523220"/>
          </a:xfrm>
          <a:prstGeom prst="rect">
            <a:avLst/>
          </a:prstGeom>
          <a:noFill/>
        </p:spPr>
        <p:txBody>
          <a:bodyPr wrap="square" rtlCol="0">
            <a:spAutoFit/>
          </a:bodyPr>
          <a:lstStyle/>
          <a:p>
            <a:r>
              <a:rPr lang="en-US" sz="2800" dirty="0" smtClean="0"/>
              <a:t>2012</a:t>
            </a:r>
            <a:endParaRPr lang="en-US" sz="2800" dirty="0"/>
          </a:p>
        </p:txBody>
      </p:sp>
      <p:sp>
        <p:nvSpPr>
          <p:cNvPr id="20" name="TextBox 19"/>
          <p:cNvSpPr txBox="1"/>
          <p:nvPr/>
        </p:nvSpPr>
        <p:spPr>
          <a:xfrm rot="19711637">
            <a:off x="5470233" y="5855111"/>
            <a:ext cx="1637071" cy="523220"/>
          </a:xfrm>
          <a:prstGeom prst="rect">
            <a:avLst/>
          </a:prstGeom>
          <a:noFill/>
        </p:spPr>
        <p:txBody>
          <a:bodyPr wrap="square" rtlCol="0">
            <a:spAutoFit/>
          </a:bodyPr>
          <a:lstStyle/>
          <a:p>
            <a:r>
              <a:rPr lang="en-US" sz="2800" dirty="0" smtClean="0"/>
              <a:t>2017</a:t>
            </a:r>
            <a:endParaRPr lang="en-US" sz="2800" dirty="0"/>
          </a:p>
        </p:txBody>
      </p:sp>
      <p:sp>
        <p:nvSpPr>
          <p:cNvPr id="21" name="TextBox 20"/>
          <p:cNvSpPr txBox="1"/>
          <p:nvPr/>
        </p:nvSpPr>
        <p:spPr>
          <a:xfrm rot="19711637">
            <a:off x="4955851" y="5855110"/>
            <a:ext cx="1637071" cy="523220"/>
          </a:xfrm>
          <a:prstGeom prst="rect">
            <a:avLst/>
          </a:prstGeom>
          <a:noFill/>
        </p:spPr>
        <p:txBody>
          <a:bodyPr wrap="square" rtlCol="0">
            <a:spAutoFit/>
          </a:bodyPr>
          <a:lstStyle/>
          <a:p>
            <a:r>
              <a:rPr lang="en-US" sz="2800" dirty="0" smtClean="0"/>
              <a:t>2016</a:t>
            </a:r>
            <a:endParaRPr lang="en-US" sz="2800" dirty="0"/>
          </a:p>
        </p:txBody>
      </p:sp>
      <p:sp>
        <p:nvSpPr>
          <p:cNvPr id="24" name="TextBox 23"/>
          <p:cNvSpPr txBox="1"/>
          <p:nvPr/>
        </p:nvSpPr>
        <p:spPr>
          <a:xfrm>
            <a:off x="5594326" y="808079"/>
            <a:ext cx="3549673" cy="1815882"/>
          </a:xfrm>
          <a:prstGeom prst="rect">
            <a:avLst/>
          </a:prstGeom>
          <a:noFill/>
        </p:spPr>
        <p:txBody>
          <a:bodyPr wrap="square" rtlCol="0">
            <a:spAutoFit/>
          </a:bodyPr>
          <a:lstStyle/>
          <a:p>
            <a:pPr marL="285750" indent="-285750">
              <a:buFont typeface="Arial" charset="0"/>
              <a:buChar char="•"/>
            </a:pPr>
            <a:r>
              <a:rPr lang="en-US" sz="2800" dirty="0" smtClean="0"/>
              <a:t>A few thousand cold planets with mass and distance measurements. </a:t>
            </a:r>
            <a:endParaRPr lang="en-US" sz="2800" dirty="0"/>
          </a:p>
        </p:txBody>
      </p:sp>
    </p:spTree>
    <p:extLst>
      <p:ext uri="{BB962C8B-B14F-4D97-AF65-F5344CB8AC3E}">
        <p14:creationId xmlns:p14="http://schemas.microsoft.com/office/powerpoint/2010/main" val="8640923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9173" y="5825613"/>
            <a:ext cx="8640000" cy="162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テキスト ボックス 3"/>
          <p:cNvSpPr txBox="1"/>
          <p:nvPr/>
        </p:nvSpPr>
        <p:spPr>
          <a:xfrm>
            <a:off x="1111" y="-21120"/>
            <a:ext cx="8431528" cy="584776"/>
          </a:xfrm>
          <a:prstGeom prst="rect">
            <a:avLst/>
          </a:prstGeom>
          <a:noFill/>
        </p:spPr>
        <p:txBody>
          <a:bodyPr wrap="square" rtlCol="0">
            <a:spAutoFit/>
          </a:bodyPr>
          <a:lstStyle/>
          <a:p>
            <a:r>
              <a:rPr kumimoji="1"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Planet Frequency from Microlensing </a:t>
            </a:r>
            <a:endParaRPr kumimoji="1" lang="ja-JP" altLang="en-US" sz="3200" b="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sp>
        <p:nvSpPr>
          <p:cNvPr id="9" name="Rectangle 8"/>
          <p:cNvSpPr/>
          <p:nvPr/>
        </p:nvSpPr>
        <p:spPr>
          <a:xfrm>
            <a:off x="219173" y="5825613"/>
            <a:ext cx="8640000" cy="1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173" y="575187"/>
            <a:ext cx="5345286" cy="4124901"/>
          </a:xfrm>
          <a:prstGeom prst="rect">
            <a:avLst/>
          </a:prstGeom>
          <a:solidFill>
            <a:schemeClr val="tx1"/>
          </a:solidFill>
        </p:spPr>
      </p:pic>
      <p:sp>
        <p:nvSpPr>
          <p:cNvPr id="16" name="TextBox 15"/>
          <p:cNvSpPr txBox="1"/>
          <p:nvPr/>
        </p:nvSpPr>
        <p:spPr>
          <a:xfrm rot="19711637">
            <a:off x="7921497" y="5855111"/>
            <a:ext cx="1637071" cy="523220"/>
          </a:xfrm>
          <a:prstGeom prst="rect">
            <a:avLst/>
          </a:prstGeom>
          <a:noFill/>
        </p:spPr>
        <p:txBody>
          <a:bodyPr wrap="square" rtlCol="0">
            <a:spAutoFit/>
          </a:bodyPr>
          <a:lstStyle/>
          <a:p>
            <a:r>
              <a:rPr lang="en-US" sz="2800" dirty="0" smtClean="0"/>
              <a:t>2025</a:t>
            </a:r>
            <a:endParaRPr lang="en-US" sz="2800" dirty="0"/>
          </a:p>
        </p:txBody>
      </p:sp>
      <p:sp>
        <p:nvSpPr>
          <p:cNvPr id="17" name="TextBox 16"/>
          <p:cNvSpPr txBox="1"/>
          <p:nvPr/>
        </p:nvSpPr>
        <p:spPr>
          <a:xfrm rot="19711637">
            <a:off x="147485" y="5855112"/>
            <a:ext cx="1637071" cy="523220"/>
          </a:xfrm>
          <a:prstGeom prst="rect">
            <a:avLst/>
          </a:prstGeom>
          <a:noFill/>
        </p:spPr>
        <p:txBody>
          <a:bodyPr wrap="square" rtlCol="0">
            <a:spAutoFit/>
          </a:bodyPr>
          <a:lstStyle/>
          <a:p>
            <a:r>
              <a:rPr lang="en-US" sz="2800" dirty="0" smtClean="0"/>
              <a:t>2002</a:t>
            </a:r>
            <a:endParaRPr lang="en-US" sz="2800" dirty="0"/>
          </a:p>
        </p:txBody>
      </p:sp>
      <p:sp>
        <p:nvSpPr>
          <p:cNvPr id="18" name="TextBox 17"/>
          <p:cNvSpPr txBox="1"/>
          <p:nvPr/>
        </p:nvSpPr>
        <p:spPr>
          <a:xfrm rot="19711637">
            <a:off x="2938092" y="5855113"/>
            <a:ext cx="1637071" cy="523220"/>
          </a:xfrm>
          <a:prstGeom prst="rect">
            <a:avLst/>
          </a:prstGeom>
          <a:noFill/>
        </p:spPr>
        <p:txBody>
          <a:bodyPr wrap="square" rtlCol="0">
            <a:spAutoFit/>
          </a:bodyPr>
          <a:lstStyle/>
          <a:p>
            <a:r>
              <a:rPr lang="en-US" sz="2800" smtClean="0"/>
              <a:t>2010</a:t>
            </a:r>
            <a:endParaRPr lang="en-US" sz="2800"/>
          </a:p>
        </p:txBody>
      </p:sp>
      <p:sp>
        <p:nvSpPr>
          <p:cNvPr id="19" name="TextBox 18"/>
          <p:cNvSpPr txBox="1"/>
          <p:nvPr/>
        </p:nvSpPr>
        <p:spPr>
          <a:xfrm rot="19711637">
            <a:off x="3566524" y="5855110"/>
            <a:ext cx="1637071" cy="523220"/>
          </a:xfrm>
          <a:prstGeom prst="rect">
            <a:avLst/>
          </a:prstGeom>
          <a:noFill/>
        </p:spPr>
        <p:txBody>
          <a:bodyPr wrap="square" rtlCol="0">
            <a:spAutoFit/>
          </a:bodyPr>
          <a:lstStyle/>
          <a:p>
            <a:r>
              <a:rPr lang="en-US" sz="2800" dirty="0" smtClean="0"/>
              <a:t>2012</a:t>
            </a:r>
            <a:endParaRPr lang="en-US" sz="2800" dirty="0"/>
          </a:p>
        </p:txBody>
      </p:sp>
      <p:sp>
        <p:nvSpPr>
          <p:cNvPr id="20" name="TextBox 19"/>
          <p:cNvSpPr txBox="1"/>
          <p:nvPr/>
        </p:nvSpPr>
        <p:spPr>
          <a:xfrm rot="19711637">
            <a:off x="5470233" y="5855111"/>
            <a:ext cx="1637071" cy="523220"/>
          </a:xfrm>
          <a:prstGeom prst="rect">
            <a:avLst/>
          </a:prstGeom>
          <a:noFill/>
        </p:spPr>
        <p:txBody>
          <a:bodyPr wrap="square" rtlCol="0">
            <a:spAutoFit/>
          </a:bodyPr>
          <a:lstStyle/>
          <a:p>
            <a:r>
              <a:rPr lang="en-US" sz="2800" dirty="0" smtClean="0"/>
              <a:t>2017</a:t>
            </a:r>
            <a:endParaRPr lang="en-US" sz="2800" dirty="0"/>
          </a:p>
        </p:txBody>
      </p:sp>
      <p:sp>
        <p:nvSpPr>
          <p:cNvPr id="21" name="TextBox 20"/>
          <p:cNvSpPr txBox="1"/>
          <p:nvPr/>
        </p:nvSpPr>
        <p:spPr>
          <a:xfrm rot="19711637">
            <a:off x="4955851" y="5855110"/>
            <a:ext cx="1637071" cy="523220"/>
          </a:xfrm>
          <a:prstGeom prst="rect">
            <a:avLst/>
          </a:prstGeom>
          <a:noFill/>
        </p:spPr>
        <p:txBody>
          <a:bodyPr wrap="square" rtlCol="0">
            <a:spAutoFit/>
          </a:bodyPr>
          <a:lstStyle/>
          <a:p>
            <a:r>
              <a:rPr lang="en-US" sz="2800" dirty="0" smtClean="0"/>
              <a:t>2016</a:t>
            </a:r>
            <a:endParaRPr lang="en-US" sz="2800" dirty="0"/>
          </a:p>
        </p:txBody>
      </p:sp>
      <p:sp>
        <p:nvSpPr>
          <p:cNvPr id="22" name="TextBox 21"/>
          <p:cNvSpPr txBox="1"/>
          <p:nvPr/>
        </p:nvSpPr>
        <p:spPr>
          <a:xfrm>
            <a:off x="5594326" y="808079"/>
            <a:ext cx="3549673" cy="1815882"/>
          </a:xfrm>
          <a:prstGeom prst="rect">
            <a:avLst/>
          </a:prstGeom>
          <a:noFill/>
        </p:spPr>
        <p:txBody>
          <a:bodyPr wrap="square" rtlCol="0">
            <a:spAutoFit/>
          </a:bodyPr>
          <a:lstStyle/>
          <a:p>
            <a:pPr marL="285750" indent="-285750">
              <a:buFont typeface="Arial" charset="0"/>
              <a:buChar char="•"/>
            </a:pPr>
            <a:r>
              <a:rPr lang="en-US" sz="2800" dirty="0" smtClean="0"/>
              <a:t>A few thousand cold planets with mass and distance measurements. </a:t>
            </a:r>
            <a:endParaRPr lang="en-US" sz="2800" dirty="0"/>
          </a:p>
        </p:txBody>
      </p:sp>
      <p:sp>
        <p:nvSpPr>
          <p:cNvPr id="3" name="TextBox 2"/>
          <p:cNvSpPr txBox="1"/>
          <p:nvPr/>
        </p:nvSpPr>
        <p:spPr>
          <a:xfrm>
            <a:off x="2319456" y="4802773"/>
            <a:ext cx="6679580" cy="954107"/>
          </a:xfrm>
          <a:prstGeom prst="rect">
            <a:avLst/>
          </a:prstGeom>
          <a:noFill/>
        </p:spPr>
        <p:txBody>
          <a:bodyPr wrap="square" rtlCol="0">
            <a:spAutoFit/>
          </a:bodyPr>
          <a:lstStyle/>
          <a:p>
            <a:pPr marL="457200" indent="-457200">
              <a:buFont typeface="Wingdings" charset="2"/>
              <a:buChar char="Ø"/>
            </a:pPr>
            <a:r>
              <a:rPr lang="en-US" sz="2800" dirty="0" smtClean="0"/>
              <a:t>MOA, OGLE-IV, </a:t>
            </a:r>
            <a:r>
              <a:rPr lang="en-US" sz="2800" dirty="0" err="1" smtClean="0"/>
              <a:t>KMTNet</a:t>
            </a:r>
            <a:r>
              <a:rPr lang="en-US" sz="2800" dirty="0" smtClean="0"/>
              <a:t>, PRIME surveys</a:t>
            </a:r>
            <a:r>
              <a:rPr lang="mr-IN" sz="2800" dirty="0" smtClean="0"/>
              <a:t>…</a:t>
            </a:r>
            <a:r>
              <a:rPr lang="en-US" sz="2800" dirty="0" smtClean="0"/>
              <a:t> </a:t>
            </a:r>
          </a:p>
          <a:p>
            <a:pPr marL="457200" indent="-457200">
              <a:buFont typeface="Wingdings" charset="2"/>
              <a:buChar char="Ø"/>
            </a:pPr>
            <a:r>
              <a:rPr lang="en-US" sz="2800" i="1" dirty="0" smtClean="0"/>
              <a:t>K</a:t>
            </a:r>
            <a:r>
              <a:rPr lang="en-US" sz="2800" dirty="0" smtClean="0"/>
              <a:t>2 and </a:t>
            </a:r>
            <a:r>
              <a:rPr lang="en-US" sz="2800" i="1" dirty="0" smtClean="0"/>
              <a:t>Spitzer</a:t>
            </a:r>
            <a:r>
              <a:rPr lang="en-US" sz="2800" dirty="0" smtClean="0"/>
              <a:t> µlensing programs</a:t>
            </a:r>
          </a:p>
        </p:txBody>
      </p:sp>
      <p:sp>
        <p:nvSpPr>
          <p:cNvPr id="5" name="TextBox 4"/>
          <p:cNvSpPr txBox="1"/>
          <p:nvPr/>
        </p:nvSpPr>
        <p:spPr>
          <a:xfrm>
            <a:off x="333223" y="5004579"/>
            <a:ext cx="2702750" cy="461665"/>
          </a:xfrm>
          <a:prstGeom prst="rect">
            <a:avLst/>
          </a:prstGeom>
          <a:noFill/>
        </p:spPr>
        <p:txBody>
          <a:bodyPr wrap="square" rtlCol="0">
            <a:spAutoFit/>
          </a:bodyPr>
          <a:lstStyle/>
          <a:p>
            <a:r>
              <a:rPr lang="en-US" sz="2400" b="1" smtClean="0">
                <a:solidFill>
                  <a:srgbClr val="FFFF00"/>
                </a:solidFill>
              </a:rPr>
              <a:t>Before WFIRST</a:t>
            </a:r>
            <a:endParaRPr lang="en-US" sz="2400" b="1">
              <a:solidFill>
                <a:srgbClr val="FFFF00"/>
              </a:solidFill>
            </a:endParaRPr>
          </a:p>
        </p:txBody>
      </p:sp>
    </p:spTree>
    <p:extLst>
      <p:ext uri="{BB962C8B-B14F-4D97-AF65-F5344CB8AC3E}">
        <p14:creationId xmlns:p14="http://schemas.microsoft.com/office/powerpoint/2010/main" val="11816224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3722" y="1568709"/>
            <a:ext cx="3262564" cy="1865151"/>
            <a:chOff x="2877488" y="3380238"/>
            <a:chExt cx="3262564" cy="1865151"/>
          </a:xfrm>
        </p:grpSpPr>
        <p:pic>
          <p:nvPicPr>
            <p:cNvPr id="10" name="Picture 9" descr="ma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7488" y="3380238"/>
              <a:ext cx="3262564" cy="1865151"/>
            </a:xfrm>
            <a:prstGeom prst="rect">
              <a:avLst/>
            </a:prstGeom>
          </p:spPr>
        </p:pic>
        <p:sp>
          <p:nvSpPr>
            <p:cNvPr id="11" name="5-Point Star 10"/>
            <p:cNvSpPr>
              <a:spLocks noChangeAspect="1"/>
            </p:cNvSpPr>
            <p:nvPr/>
          </p:nvSpPr>
          <p:spPr>
            <a:xfrm>
              <a:off x="4571830" y="4897295"/>
              <a:ext cx="156308" cy="154961"/>
            </a:xfrm>
            <a:prstGeom prst="star5">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5330" name="Rectangle 2"/>
          <p:cNvSpPr>
            <a:spLocks noGrp="1" noChangeArrowheads="1"/>
          </p:cNvSpPr>
          <p:nvPr>
            <p:ph type="title"/>
          </p:nvPr>
        </p:nvSpPr>
        <p:spPr>
          <a:xfrm>
            <a:off x="346330" y="396798"/>
            <a:ext cx="8915400" cy="1143000"/>
          </a:xfrm>
          <a:effectLst>
            <a:outerShdw blurRad="38100" dist="38099" dir="2700000" algn="ctr" rotWithShape="0">
              <a:srgbClr val="000000">
                <a:alpha val="74998"/>
              </a:srgbClr>
            </a:outerShdw>
          </a:effectLst>
        </p:spPr>
        <p:txBody>
          <a:bodyPr>
            <a:normAutofit fontScale="90000"/>
          </a:bodyPr>
          <a:lstStyle/>
          <a:p>
            <a:pPr eaLnBrk="1" hangingPunct="1">
              <a:defRPr/>
            </a:pPr>
            <a:r>
              <a:rPr kumimoji="0" lang="en-US" altLang="ja-JP" dirty="0" smtClean="0">
                <a:solidFill>
                  <a:srgbClr val="FFFF00"/>
                </a:solidFill>
                <a:latin typeface="Arial" charset="0"/>
                <a:ea typeface="ＭＳ Ｐゴシック" charset="0"/>
                <a:cs typeface="ＭＳ Ｐゴシック" charset="0"/>
              </a:rPr>
              <a:t>MOA-II </a:t>
            </a:r>
            <a:r>
              <a:rPr kumimoji="0" lang="en-US" altLang="ja-JP" sz="1800" dirty="0">
                <a:solidFill>
                  <a:srgbClr val="FFFF00"/>
                </a:solidFill>
                <a:latin typeface="Arial" charset="0"/>
                <a:ea typeface="ＭＳ Ｐゴシック" charset="0"/>
                <a:cs typeface="ＭＳ Ｐゴシック" charset="0"/>
              </a:rPr>
              <a:t>(since </a:t>
            </a:r>
            <a:r>
              <a:rPr lang="en-US" altLang="ja-JP" sz="1800" dirty="0" smtClean="0">
                <a:solidFill>
                  <a:srgbClr val="FFFF00"/>
                </a:solidFill>
                <a:latin typeface="Arial" charset="0"/>
                <a:ea typeface="ＭＳ Ｐゴシック" charset="0"/>
                <a:cs typeface="ＭＳ Ｐゴシック" charset="0"/>
              </a:rPr>
              <a:t>2006</a:t>
            </a:r>
            <a:r>
              <a:rPr kumimoji="0" lang="en-US" altLang="ja-JP" sz="1800" dirty="0" smtClean="0">
                <a:solidFill>
                  <a:srgbClr val="FFFF00"/>
                </a:solidFill>
                <a:latin typeface="Arial" charset="0"/>
                <a:ea typeface="ＭＳ Ｐゴシック" charset="0"/>
                <a:cs typeface="ＭＳ Ｐゴシック" charset="0"/>
              </a:rPr>
              <a:t>)</a:t>
            </a:r>
            <a:r>
              <a:rPr kumimoji="0" lang="en-US" altLang="ja-JP" dirty="0">
                <a:solidFill>
                  <a:srgbClr val="FFFF00"/>
                </a:solidFill>
                <a:latin typeface="Arial" charset="0"/>
                <a:ea typeface="ＭＳ Ｐゴシック" charset="0"/>
                <a:cs typeface="ＭＳ Ｐゴシック" charset="0"/>
              </a:rPr>
              <a:t/>
            </a:r>
            <a:br>
              <a:rPr kumimoji="0" lang="en-US" altLang="ja-JP" dirty="0">
                <a:solidFill>
                  <a:srgbClr val="FFFF00"/>
                </a:solidFill>
                <a:latin typeface="Arial" charset="0"/>
                <a:ea typeface="ＭＳ Ｐゴシック" charset="0"/>
                <a:cs typeface="ＭＳ Ｐゴシック" charset="0"/>
              </a:rPr>
            </a:br>
            <a:r>
              <a:rPr kumimoji="0" lang="ja-JP" altLang="en-US" sz="2800" dirty="0">
                <a:solidFill>
                  <a:srgbClr val="FFFF00"/>
                </a:solidFill>
                <a:latin typeface="Arial" charset="0"/>
                <a:ea typeface="ＭＳ Ｐゴシック" charset="0"/>
                <a:cs typeface="ＭＳ Ｐゴシック" charset="0"/>
              </a:rPr>
              <a:t>（</a:t>
            </a:r>
            <a:r>
              <a:rPr kumimoji="0" lang="en-US" altLang="ja-JP" sz="2800" dirty="0" err="1">
                <a:solidFill>
                  <a:srgbClr val="FFFF00"/>
                </a:solidFill>
                <a:latin typeface="Arial" charset="0"/>
                <a:ea typeface="ＭＳ Ｐゴシック" charset="0"/>
                <a:cs typeface="ＭＳ Ｐゴシック" charset="0"/>
              </a:rPr>
              <a:t>Microlensing</a:t>
            </a:r>
            <a:r>
              <a:rPr kumimoji="0" lang="en-US" altLang="ja-JP" sz="2800" dirty="0">
                <a:solidFill>
                  <a:srgbClr val="FFFF00"/>
                </a:solidFill>
                <a:latin typeface="Arial" charset="0"/>
                <a:ea typeface="ＭＳ Ｐゴシック" charset="0"/>
                <a:cs typeface="ＭＳ Ｐゴシック" charset="0"/>
              </a:rPr>
              <a:t> </a:t>
            </a:r>
            <a:r>
              <a:rPr kumimoji="0" lang="en-US" altLang="ja-JP" sz="2800" dirty="0" smtClean="0">
                <a:solidFill>
                  <a:srgbClr val="FFFF00"/>
                </a:solidFill>
                <a:latin typeface="Arial" charset="0"/>
                <a:ea typeface="ＭＳ Ｐゴシック" charset="0"/>
                <a:cs typeface="ＭＳ Ｐゴシック" charset="0"/>
              </a:rPr>
              <a:t>Observations </a:t>
            </a:r>
            <a:r>
              <a:rPr kumimoji="0" lang="en-US" altLang="ja-JP" sz="2800" dirty="0">
                <a:solidFill>
                  <a:srgbClr val="FFFF00"/>
                </a:solidFill>
                <a:latin typeface="Arial" charset="0"/>
                <a:ea typeface="ＭＳ Ｐゴシック" charset="0"/>
                <a:cs typeface="ＭＳ Ｐゴシック" charset="0"/>
              </a:rPr>
              <a:t>in Astrophysics</a:t>
            </a:r>
            <a:r>
              <a:rPr kumimoji="0" lang="ja-JP" altLang="en-US" sz="2800" dirty="0">
                <a:solidFill>
                  <a:srgbClr val="FFFF00"/>
                </a:solidFill>
                <a:latin typeface="Arial" charset="0"/>
                <a:ea typeface="ＭＳ Ｐゴシック" charset="0"/>
                <a:cs typeface="ＭＳ Ｐゴシック" charset="0"/>
              </a:rPr>
              <a:t>）</a:t>
            </a:r>
            <a:r>
              <a:rPr kumimoji="0" lang="en-US" altLang="ja-JP" dirty="0">
                <a:solidFill>
                  <a:srgbClr val="FFFF00"/>
                </a:solidFill>
                <a:latin typeface="Arial" charset="0"/>
                <a:ea typeface="ＭＳ Ｐゴシック" charset="0"/>
                <a:cs typeface="ＭＳ Ｐゴシック" charset="0"/>
              </a:rPr>
              <a:t/>
            </a:r>
            <a:br>
              <a:rPr kumimoji="0" lang="en-US" altLang="ja-JP" dirty="0">
                <a:solidFill>
                  <a:srgbClr val="FFFF00"/>
                </a:solidFill>
                <a:latin typeface="Arial" charset="0"/>
                <a:ea typeface="ＭＳ Ｐゴシック" charset="0"/>
                <a:cs typeface="ＭＳ Ｐゴシック" charset="0"/>
              </a:rPr>
            </a:br>
            <a:r>
              <a:rPr kumimoji="0" lang="ja-JP" altLang="en-US" sz="1800" dirty="0">
                <a:solidFill>
                  <a:srgbClr val="FFFF00"/>
                </a:solidFill>
                <a:latin typeface="Arial" charset="0"/>
                <a:ea typeface="ＭＳ Ｐゴシック" charset="0"/>
                <a:cs typeface="ＭＳ Ｐゴシック" charset="0"/>
              </a:rPr>
              <a:t>（</a:t>
            </a:r>
            <a:r>
              <a:rPr kumimoji="0" lang="en-US" altLang="ja-JP" sz="1800" dirty="0">
                <a:solidFill>
                  <a:srgbClr val="FFFF00"/>
                </a:solidFill>
                <a:latin typeface="Arial" charset="0"/>
                <a:ea typeface="ＭＳ Ｐゴシック" charset="0"/>
                <a:cs typeface="ＭＳ Ｐゴシック" charset="0"/>
              </a:rPr>
              <a:t> </a:t>
            </a:r>
            <a:r>
              <a:rPr kumimoji="0" lang="en-US" altLang="ja-JP" sz="1800" dirty="0" smtClean="0">
                <a:solidFill>
                  <a:srgbClr val="FFFF00"/>
                </a:solidFill>
                <a:latin typeface="Arial" charset="0"/>
                <a:ea typeface="ＭＳ Ｐゴシック" charset="0"/>
                <a:cs typeface="ＭＳ Ｐゴシック" charset="0"/>
              </a:rPr>
              <a:t>Mt</a:t>
            </a:r>
            <a:r>
              <a:rPr kumimoji="0" lang="en-US" altLang="ja-JP" sz="1800" dirty="0">
                <a:solidFill>
                  <a:srgbClr val="FFFF00"/>
                </a:solidFill>
                <a:latin typeface="Arial" charset="0"/>
                <a:ea typeface="ＭＳ Ｐゴシック" charset="0"/>
                <a:cs typeface="ＭＳ Ｐゴシック" charset="0"/>
              </a:rPr>
              <a:t>. John </a:t>
            </a:r>
            <a:r>
              <a:rPr kumimoji="0" lang="en-US" altLang="ja-JP" sz="1800" dirty="0" smtClean="0">
                <a:solidFill>
                  <a:srgbClr val="FFFF00"/>
                </a:solidFill>
                <a:latin typeface="Arial" charset="0"/>
                <a:ea typeface="ＭＳ Ｐゴシック" charset="0"/>
                <a:cs typeface="ＭＳ Ｐゴシック" charset="0"/>
              </a:rPr>
              <a:t>Observatory in New Zealand, </a:t>
            </a:r>
            <a:r>
              <a:rPr kumimoji="0" lang="en-US" altLang="ja-JP" sz="1600" dirty="0">
                <a:solidFill>
                  <a:srgbClr val="FFFF00"/>
                </a:solidFill>
                <a:latin typeface="Arial" charset="0"/>
                <a:ea typeface="ＭＳ Ｐゴシック" charset="0"/>
                <a:cs typeface="ＭＳ Ｐゴシック" charset="0"/>
              </a:rPr>
              <a:t>Latitude</a:t>
            </a:r>
            <a:r>
              <a:rPr kumimoji="0" lang="ja-JP" altLang="en-US" sz="1600" dirty="0">
                <a:solidFill>
                  <a:srgbClr val="FFFF00"/>
                </a:solidFill>
                <a:latin typeface="Arial" charset="0"/>
                <a:ea typeface="ＭＳ Ｐゴシック" charset="0"/>
                <a:cs typeface="ＭＳ Ｐゴシック" charset="0"/>
              </a:rPr>
              <a:t>：</a:t>
            </a:r>
            <a:r>
              <a:rPr kumimoji="0" lang="en-US" altLang="ja-JP" sz="1600" dirty="0">
                <a:solidFill>
                  <a:srgbClr val="FFFF00"/>
                </a:solidFill>
                <a:latin typeface="Arial" charset="0"/>
                <a:ea typeface="ＭＳ Ｐゴシック" charset="0"/>
                <a:cs typeface="ＭＳ Ｐゴシック" charset="0"/>
              </a:rPr>
              <a:t> </a:t>
            </a:r>
            <a:r>
              <a:rPr lang="en-US" altLang="ja-JP" sz="1600" dirty="0">
                <a:solidFill>
                  <a:srgbClr val="FFFF00"/>
                </a:solidFill>
                <a:latin typeface="Arial" charset="0"/>
                <a:ea typeface="ＭＳ Ｐゴシック" charset="0"/>
                <a:cs typeface="ＭＳ Ｐゴシック" charset="0"/>
              </a:rPr>
              <a:t>44</a:t>
            </a:r>
            <a:r>
              <a:rPr lang="en-US" altLang="ja-JP" sz="1600" baseline="30000" dirty="0">
                <a:solidFill>
                  <a:srgbClr val="FFFF00"/>
                </a:solidFill>
                <a:latin typeface="Arial" charset="0"/>
                <a:ea typeface="ＭＳ Ｐゴシック" charset="0"/>
                <a:cs typeface="ＭＳ Ｐゴシック" charset="0"/>
                <a:sym typeface="Symbol" charset="0"/>
              </a:rPr>
              <a:t></a:t>
            </a:r>
            <a:r>
              <a:rPr lang="en-US" altLang="ja-JP" sz="1600" dirty="0">
                <a:solidFill>
                  <a:srgbClr val="FFFF00"/>
                </a:solidFill>
                <a:latin typeface="Arial" charset="0"/>
                <a:ea typeface="ＭＳ Ｐゴシック" charset="0"/>
                <a:cs typeface="ＭＳ Ｐゴシック" charset="0"/>
                <a:sym typeface="Symbol" charset="0"/>
              </a:rPr>
              <a:t>S, Alt:    1029m</a:t>
            </a:r>
            <a:r>
              <a:rPr kumimoji="0" lang="en-US" altLang="ja-JP" sz="1800" dirty="0">
                <a:solidFill>
                  <a:srgbClr val="FFFF00"/>
                </a:solidFill>
                <a:latin typeface="Arial" charset="0"/>
                <a:ea typeface="ＭＳ Ｐゴシック" charset="0"/>
                <a:cs typeface="ＭＳ Ｐゴシック" charset="0"/>
              </a:rPr>
              <a:t> </a:t>
            </a:r>
            <a:r>
              <a:rPr kumimoji="0" lang="ja-JP" altLang="en-US" sz="1800" dirty="0">
                <a:solidFill>
                  <a:srgbClr val="FFFF00"/>
                </a:solidFill>
                <a:latin typeface="Arial" charset="0"/>
                <a:ea typeface="ＭＳ Ｐゴシック" charset="0"/>
                <a:cs typeface="ＭＳ Ｐゴシック" charset="0"/>
              </a:rPr>
              <a:t>）</a:t>
            </a:r>
          </a:p>
        </p:txBody>
      </p:sp>
      <p:pic>
        <p:nvPicPr>
          <p:cNvPr id="17410" name="Picture 4" descr="nz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535" y="3593653"/>
            <a:ext cx="2013536" cy="3147598"/>
          </a:xfrm>
          <a:prstGeom prst="rect">
            <a:avLst/>
          </a:prstGeom>
          <a:noFill/>
          <a:ln w="28575" cmpd="sng">
            <a:solidFill>
              <a:srgbClr val="FFFF00"/>
            </a:solidFill>
            <a:miter lim="800000"/>
            <a:headEnd/>
            <a:tailEnd/>
          </a:ln>
          <a:extLst>
            <a:ext uri="{909E8E84-426E-40dd-AFC4-6F175D3DCCD1}">
              <a14:hiddenFill xmlns="" xmlns:a14="http://schemas.microsoft.com/office/drawing/2010/main">
                <a:solidFill>
                  <a:srgbClr val="FFFFFF"/>
                </a:solidFill>
              </a14:hiddenFill>
            </a:ext>
          </a:extLst>
        </p:spPr>
      </p:pic>
      <p:sp>
        <p:nvSpPr>
          <p:cNvPr id="7" name="Rectangle 3"/>
          <p:cNvSpPr txBox="1">
            <a:spLocks noChangeArrowheads="1"/>
          </p:cNvSpPr>
          <p:nvPr/>
        </p:nvSpPr>
        <p:spPr bwMode="auto">
          <a:xfrm>
            <a:off x="6477000" y="4343399"/>
            <a:ext cx="3505200" cy="2397851"/>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lvl1pPr marL="342900" indent="-342900">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eaLnBrk="0" fontAlgn="base" hangingPunct="0">
              <a:spcBef>
                <a:spcPct val="0"/>
              </a:spcBef>
              <a:spcAft>
                <a:spcPct val="0"/>
              </a:spcAft>
              <a:defRPr kumimoji="1" sz="2400">
                <a:solidFill>
                  <a:schemeClr val="tx1"/>
                </a:solidFill>
                <a:latin typeface="Arial" charset="0"/>
                <a:ea typeface="ＭＳ Ｐゴシック" charset="0"/>
              </a:defRPr>
            </a:lvl6pPr>
            <a:lvl7pPr marL="914400" eaLnBrk="0" fontAlgn="base" hangingPunct="0">
              <a:spcBef>
                <a:spcPct val="0"/>
              </a:spcBef>
              <a:spcAft>
                <a:spcPct val="0"/>
              </a:spcAft>
              <a:defRPr kumimoji="1" sz="2400">
                <a:solidFill>
                  <a:schemeClr val="tx1"/>
                </a:solidFill>
                <a:latin typeface="Arial" charset="0"/>
                <a:ea typeface="ＭＳ Ｐゴシック" charset="0"/>
              </a:defRPr>
            </a:lvl7pPr>
            <a:lvl8pPr marL="1371600" eaLnBrk="0" fontAlgn="base" hangingPunct="0">
              <a:spcBef>
                <a:spcPct val="0"/>
              </a:spcBef>
              <a:spcAft>
                <a:spcPct val="0"/>
              </a:spcAft>
              <a:defRPr kumimoji="1" sz="2400">
                <a:solidFill>
                  <a:schemeClr val="tx1"/>
                </a:solidFill>
                <a:latin typeface="Arial" charset="0"/>
                <a:ea typeface="ＭＳ Ｐゴシック" charset="0"/>
              </a:defRPr>
            </a:lvl8pPr>
            <a:lvl9pPr marL="18288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lnSpc>
                <a:spcPct val="90000"/>
              </a:lnSpc>
              <a:spcBef>
                <a:spcPct val="50000"/>
              </a:spcBef>
              <a:defRPr/>
            </a:pPr>
            <a:r>
              <a:rPr lang="en-US" altLang="ja-JP" sz="2800" dirty="0" smtClean="0">
                <a:latin typeface="Times New Roman"/>
                <a:cs typeface="Times New Roman"/>
              </a:rPr>
              <a:t>Mirror: 1.8m</a:t>
            </a:r>
          </a:p>
          <a:p>
            <a:pPr eaLnBrk="1" hangingPunct="1">
              <a:lnSpc>
                <a:spcPct val="40000"/>
              </a:lnSpc>
              <a:spcBef>
                <a:spcPct val="50000"/>
              </a:spcBef>
              <a:defRPr/>
            </a:pPr>
            <a:r>
              <a:rPr lang="en-US" altLang="ja-JP" sz="2800" dirty="0" smtClean="0">
                <a:latin typeface="Times New Roman"/>
                <a:cs typeface="Times New Roman"/>
              </a:rPr>
              <a:t>CCD  : 80M pix.      </a:t>
            </a:r>
          </a:p>
          <a:p>
            <a:pPr eaLnBrk="1" hangingPunct="1">
              <a:lnSpc>
                <a:spcPct val="60000"/>
              </a:lnSpc>
              <a:spcBef>
                <a:spcPct val="50000"/>
              </a:spcBef>
              <a:defRPr/>
            </a:pPr>
            <a:r>
              <a:rPr lang="en-US" altLang="ja-JP" sz="2800" dirty="0" smtClean="0">
                <a:latin typeface="Times New Roman"/>
                <a:cs typeface="Times New Roman"/>
              </a:rPr>
              <a:t>FOV  : 2.2 deg.</a:t>
            </a:r>
            <a:r>
              <a:rPr lang="en-US" altLang="ja-JP" sz="2800" baseline="30000" dirty="0" smtClean="0">
                <a:latin typeface="Times New Roman"/>
                <a:cs typeface="Times New Roman"/>
              </a:rPr>
              <a:t>2</a:t>
            </a:r>
          </a:p>
          <a:p>
            <a:pPr eaLnBrk="1" hangingPunct="1">
              <a:lnSpc>
                <a:spcPct val="60000"/>
              </a:lnSpc>
              <a:spcBef>
                <a:spcPct val="50000"/>
              </a:spcBef>
              <a:defRPr/>
            </a:pPr>
            <a:r>
              <a:rPr lang="en-US" altLang="ja-JP" sz="2800" dirty="0" smtClean="0">
                <a:latin typeface="Times New Roman"/>
                <a:cs typeface="Times New Roman"/>
              </a:rPr>
              <a:t>Filter : MOA-Red</a:t>
            </a:r>
          </a:p>
          <a:p>
            <a:pPr eaLnBrk="1" hangingPunct="1">
              <a:lnSpc>
                <a:spcPct val="60000"/>
              </a:lnSpc>
              <a:spcBef>
                <a:spcPct val="50000"/>
              </a:spcBef>
              <a:defRPr/>
            </a:pPr>
            <a:r>
              <a:rPr lang="en-US" altLang="ja-JP" sz="2800" dirty="0">
                <a:latin typeface="Times New Roman"/>
                <a:cs typeface="Times New Roman"/>
              </a:rPr>
              <a:t>	 </a:t>
            </a:r>
            <a:r>
              <a:rPr lang="en-US" altLang="ja-JP" sz="2800" dirty="0" smtClean="0">
                <a:latin typeface="Times New Roman"/>
                <a:cs typeface="Times New Roman"/>
              </a:rPr>
              <a:t>       (R + I)</a:t>
            </a:r>
            <a:endParaRPr lang="en-US" altLang="ja-JP" sz="2000" dirty="0">
              <a:latin typeface="Times New Roman"/>
              <a:cs typeface="Times New Roman"/>
            </a:endParaRPr>
          </a:p>
          <a:p>
            <a:pPr eaLnBrk="1" hangingPunct="1">
              <a:lnSpc>
                <a:spcPct val="60000"/>
              </a:lnSpc>
              <a:spcBef>
                <a:spcPct val="50000"/>
              </a:spcBef>
              <a:defRPr/>
            </a:pPr>
            <a:endParaRPr lang="en-US" altLang="ja-JP" sz="2800" dirty="0" smtClean="0">
              <a:latin typeface="Times New Roman"/>
              <a:cs typeface="Times New Roman"/>
            </a:endParaRPr>
          </a:p>
        </p:txBody>
      </p:sp>
      <p:pic>
        <p:nvPicPr>
          <p:cNvPr id="17412" name="図 5" descr="スライド2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11925" y="0"/>
            <a:ext cx="2632075" cy="104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3" name="図 8" descr="スライド2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10338" y="0"/>
            <a:ext cx="2633662" cy="104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4" name="Picture 4" descr="tel_pho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2352675"/>
            <a:ext cx="3322638"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5" name="図 8" descr="camera18_m.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037263" y="1905000"/>
            <a:ext cx="3411537" cy="2268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 name="Straight Connector 2"/>
          <p:cNvCxnSpPr/>
          <p:nvPr/>
        </p:nvCxnSpPr>
        <p:spPr>
          <a:xfrm flipV="1">
            <a:off x="374450" y="3223642"/>
            <a:ext cx="1356529" cy="352926"/>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896556" y="3240727"/>
            <a:ext cx="530120" cy="335841"/>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2" name="Oval 1"/>
          <p:cNvSpPr>
            <a:spLocks noChangeAspect="1"/>
          </p:cNvSpPr>
          <p:nvPr/>
        </p:nvSpPr>
        <p:spPr>
          <a:xfrm>
            <a:off x="2438376" y="2362068"/>
            <a:ext cx="90000" cy="90000"/>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19516" y="2388344"/>
            <a:ext cx="803448" cy="230832"/>
          </a:xfrm>
          <a:prstGeom prst="rect">
            <a:avLst/>
          </a:prstGeom>
          <a:noFill/>
        </p:spPr>
        <p:txBody>
          <a:bodyPr wrap="square" rtlCol="0">
            <a:spAutoFit/>
          </a:bodyPr>
          <a:lstStyle/>
          <a:p>
            <a:r>
              <a:rPr lang="en-US" sz="900" dirty="0" smtClean="0">
                <a:solidFill>
                  <a:srgbClr val="00FF00"/>
                </a:solidFill>
              </a:rPr>
              <a:t>We are here </a:t>
            </a:r>
            <a:endParaRPr lang="en-US" sz="900" dirty="0">
              <a:solidFill>
                <a:srgbClr val="00FF00"/>
              </a:solidFill>
            </a:endParaRPr>
          </a:p>
        </p:txBody>
      </p:sp>
      <p:sp>
        <p:nvSpPr>
          <p:cNvPr id="17" name="TextBox 16"/>
          <p:cNvSpPr txBox="1"/>
          <p:nvPr/>
        </p:nvSpPr>
        <p:spPr>
          <a:xfrm>
            <a:off x="1840108" y="5856660"/>
            <a:ext cx="645179" cy="338554"/>
          </a:xfrm>
          <a:prstGeom prst="rect">
            <a:avLst/>
          </a:prstGeom>
          <a:noFill/>
        </p:spPr>
        <p:txBody>
          <a:bodyPr wrap="square" rtlCol="0">
            <a:spAutoFit/>
          </a:bodyPr>
          <a:lstStyle/>
          <a:p>
            <a:r>
              <a:rPr lang="en-US" sz="1600" b="1" smtClean="0">
                <a:solidFill>
                  <a:schemeClr val="accent3">
                    <a:lumMod val="50000"/>
                  </a:schemeClr>
                </a:solidFill>
              </a:rPr>
              <a:t>MOA</a:t>
            </a:r>
            <a:endParaRPr lang="en-US" sz="1600" b="1">
              <a:solidFill>
                <a:schemeClr val="accent3">
                  <a:lumMod val="50000"/>
                </a:schemeClr>
              </a:solidFill>
            </a:endParaRPr>
          </a:p>
        </p:txBody>
      </p:sp>
    </p:spTree>
    <p:extLst>
      <p:ext uri="{BB962C8B-B14F-4D97-AF65-F5344CB8AC3E}">
        <p14:creationId xmlns:p14="http://schemas.microsoft.com/office/powerpoint/2010/main" val="1390405559"/>
      </p:ext>
    </p:extLst>
  </p:cSld>
  <p:clrMapOvr>
    <a:masterClrMapping/>
  </p:clrMapOvr>
  <mc:AlternateContent xmlns:mc="http://schemas.openxmlformats.org/markup-compatibility/2006" xmlns:p14="http://schemas.microsoft.com/office/powerpoint/2010/main">
    <mc:Choice Requires="p14">
      <p:transition spd="slow" p14:dur="2000" advTm="33494"/>
    </mc:Choice>
    <mc:Fallback xmlns="">
      <p:transition xmlns:p14="http://schemas.microsoft.com/office/powerpoint/2010/main" spd="slow" advTm="33494"/>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ext Box 10"/>
          <p:cNvSpPr txBox="1">
            <a:spLocks noChangeArrowheads="1"/>
          </p:cNvSpPr>
          <p:nvPr/>
        </p:nvSpPr>
        <p:spPr bwMode="auto">
          <a:xfrm>
            <a:off x="4161962" y="6447342"/>
            <a:ext cx="489935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altLang="ja-JP" sz="1800" dirty="0"/>
              <a:t>http://</a:t>
            </a:r>
            <a:r>
              <a:rPr lang="en-US" altLang="ja-JP" sz="1800" dirty="0" err="1"/>
              <a:t>www.massey.ac.nz</a:t>
            </a:r>
            <a:r>
              <a:rPr lang="en-US" altLang="ja-JP" sz="1800" dirty="0" smtClean="0"/>
              <a:t>/~</a:t>
            </a:r>
            <a:r>
              <a:rPr lang="en-US" altLang="ja-JP" sz="1800" dirty="0" err="1" smtClean="0"/>
              <a:t>iabond</a:t>
            </a:r>
            <a:r>
              <a:rPr lang="en-US" altLang="ja-JP" sz="1800" dirty="0" smtClean="0"/>
              <a:t>/moa/alerts</a:t>
            </a:r>
            <a:endParaRPr lang="ja-JP" altLang="en-US" sz="1800" dirty="0"/>
          </a:p>
        </p:txBody>
      </p:sp>
      <p:grpSp>
        <p:nvGrpSpPr>
          <p:cNvPr id="2" name="Group 1"/>
          <p:cNvGrpSpPr/>
          <p:nvPr/>
        </p:nvGrpSpPr>
        <p:grpSpPr>
          <a:xfrm>
            <a:off x="117648" y="304777"/>
            <a:ext cx="8382000" cy="4478337"/>
            <a:chOff x="117648" y="1420813"/>
            <a:chExt cx="8382000" cy="4478337"/>
          </a:xfrm>
        </p:grpSpPr>
        <p:pic>
          <p:nvPicPr>
            <p:cNvPr id="19458" name="Picture 4" desc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904400">
              <a:off x="627063" y="947738"/>
              <a:ext cx="4478337" cy="542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3" name="Text Box 23"/>
            <p:cNvSpPr txBox="1">
              <a:spLocks noChangeArrowheads="1"/>
            </p:cNvSpPr>
            <p:nvPr/>
          </p:nvSpPr>
          <p:spPr bwMode="auto">
            <a:xfrm>
              <a:off x="4607522" y="2111878"/>
              <a:ext cx="8112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ja-JP" dirty="0">
                  <a:solidFill>
                    <a:srgbClr val="FFFF00"/>
                  </a:solidFill>
                </a:rPr>
                <a:t>G.C.</a:t>
              </a:r>
            </a:p>
          </p:txBody>
        </p:sp>
        <p:sp>
          <p:nvSpPr>
            <p:cNvPr id="19464" name="Line 24"/>
            <p:cNvSpPr>
              <a:spLocks noChangeShapeType="1"/>
            </p:cNvSpPr>
            <p:nvPr/>
          </p:nvSpPr>
          <p:spPr bwMode="auto">
            <a:xfrm>
              <a:off x="117648" y="1991904"/>
              <a:ext cx="8382000" cy="0"/>
            </a:xfrm>
            <a:prstGeom prst="line">
              <a:avLst/>
            </a:prstGeom>
            <a:noFill/>
            <a:ln w="1905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9465" name="Oval 7"/>
            <p:cNvSpPr>
              <a:spLocks noChangeArrowheads="1"/>
            </p:cNvSpPr>
            <p:nvPr/>
          </p:nvSpPr>
          <p:spPr bwMode="auto">
            <a:xfrm>
              <a:off x="3429000" y="3429000"/>
              <a:ext cx="304800" cy="304800"/>
            </a:xfrm>
            <a:prstGeom prst="ellipse">
              <a:avLst/>
            </a:prstGeom>
            <a:noFill/>
            <a:ln w="381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ja-JP" altLang="en-US">
                <a:solidFill>
                  <a:schemeClr val="accent1"/>
                </a:solidFill>
              </a:endParaRPr>
            </a:p>
          </p:txBody>
        </p:sp>
        <p:sp>
          <p:nvSpPr>
            <p:cNvPr id="19466" name="Oval 7"/>
            <p:cNvSpPr>
              <a:spLocks noChangeArrowheads="1"/>
            </p:cNvSpPr>
            <p:nvPr/>
          </p:nvSpPr>
          <p:spPr bwMode="auto">
            <a:xfrm>
              <a:off x="4167188" y="3352800"/>
              <a:ext cx="304800" cy="304800"/>
            </a:xfrm>
            <a:prstGeom prst="ellipse">
              <a:avLst/>
            </a:prstGeom>
            <a:noFill/>
            <a:ln w="381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ja-JP" altLang="en-US">
                <a:solidFill>
                  <a:schemeClr val="accent1"/>
                </a:solidFill>
              </a:endParaRPr>
            </a:p>
          </p:txBody>
        </p:sp>
        <p:sp>
          <p:nvSpPr>
            <p:cNvPr id="19467" name="Oval 7"/>
            <p:cNvSpPr>
              <a:spLocks noChangeArrowheads="1"/>
            </p:cNvSpPr>
            <p:nvPr/>
          </p:nvSpPr>
          <p:spPr bwMode="auto">
            <a:xfrm>
              <a:off x="5600700" y="3124200"/>
              <a:ext cx="304800" cy="304800"/>
            </a:xfrm>
            <a:prstGeom prst="ellipse">
              <a:avLst/>
            </a:prstGeom>
            <a:noFill/>
            <a:ln w="381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ja-JP" altLang="en-US">
                <a:solidFill>
                  <a:schemeClr val="accent1"/>
                </a:solidFill>
              </a:endParaRPr>
            </a:p>
          </p:txBody>
        </p:sp>
        <p:sp>
          <p:nvSpPr>
            <p:cNvPr id="19468" name="Oval 7"/>
            <p:cNvSpPr>
              <a:spLocks noChangeArrowheads="1"/>
            </p:cNvSpPr>
            <p:nvPr/>
          </p:nvSpPr>
          <p:spPr bwMode="auto">
            <a:xfrm>
              <a:off x="2667000" y="3530600"/>
              <a:ext cx="304800" cy="304800"/>
            </a:xfrm>
            <a:prstGeom prst="ellipse">
              <a:avLst/>
            </a:prstGeom>
            <a:noFill/>
            <a:ln w="381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ja-JP" altLang="en-US">
                <a:solidFill>
                  <a:schemeClr val="accent1"/>
                </a:solidFill>
              </a:endParaRPr>
            </a:p>
          </p:txBody>
        </p:sp>
        <p:sp>
          <p:nvSpPr>
            <p:cNvPr id="19469" name="Oval 7"/>
            <p:cNvSpPr>
              <a:spLocks noChangeArrowheads="1"/>
            </p:cNvSpPr>
            <p:nvPr/>
          </p:nvSpPr>
          <p:spPr bwMode="auto">
            <a:xfrm>
              <a:off x="2159000" y="3263900"/>
              <a:ext cx="304800" cy="304800"/>
            </a:xfrm>
            <a:prstGeom prst="ellipse">
              <a:avLst/>
            </a:prstGeom>
            <a:noFill/>
            <a:ln w="381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ja-JP" altLang="en-US">
                <a:solidFill>
                  <a:schemeClr val="accent1"/>
                </a:solidFill>
              </a:endParaRPr>
            </a:p>
          </p:txBody>
        </p:sp>
        <p:sp>
          <p:nvSpPr>
            <p:cNvPr id="19470" name="Oval 7"/>
            <p:cNvSpPr>
              <a:spLocks noChangeArrowheads="1"/>
            </p:cNvSpPr>
            <p:nvPr/>
          </p:nvSpPr>
          <p:spPr bwMode="auto">
            <a:xfrm>
              <a:off x="5410200" y="3581400"/>
              <a:ext cx="304800" cy="304800"/>
            </a:xfrm>
            <a:prstGeom prst="ellipse">
              <a:avLst/>
            </a:prstGeom>
            <a:noFill/>
            <a:ln w="381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ja-JP" altLang="en-US">
                <a:solidFill>
                  <a:schemeClr val="accent1"/>
                </a:solidFill>
              </a:endParaRPr>
            </a:p>
          </p:txBody>
        </p:sp>
        <p:sp>
          <p:nvSpPr>
            <p:cNvPr id="19472" name="Oval 7"/>
            <p:cNvSpPr>
              <a:spLocks noChangeArrowheads="1"/>
            </p:cNvSpPr>
            <p:nvPr/>
          </p:nvSpPr>
          <p:spPr bwMode="auto">
            <a:xfrm>
              <a:off x="3390900" y="2349500"/>
              <a:ext cx="304800" cy="304800"/>
            </a:xfrm>
            <a:prstGeom prst="ellipse">
              <a:avLst/>
            </a:prstGeom>
            <a:noFill/>
            <a:ln w="38100">
              <a:solidFill>
                <a:srgbClr val="660066"/>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ja-JP" altLang="en-US"/>
            </a:p>
          </p:txBody>
        </p:sp>
        <p:sp>
          <p:nvSpPr>
            <p:cNvPr id="28" name="フレーム 27"/>
            <p:cNvSpPr/>
            <p:nvPr/>
          </p:nvSpPr>
          <p:spPr bwMode="auto">
            <a:xfrm rot="1797804">
              <a:off x="3762375" y="2541588"/>
              <a:ext cx="573088" cy="473075"/>
            </a:xfrm>
            <a:prstGeom prst="frame">
              <a:avLst>
                <a:gd name="adj1" fmla="val 8800"/>
              </a:avLst>
            </a:prstGeom>
            <a:solidFill>
              <a:srgbClr val="FF0000"/>
            </a:solidFill>
            <a:ln w="9525" cap="flat" cmpd="sng" algn="ctr">
              <a:noFill/>
              <a:prstDash val="solid"/>
              <a:round/>
              <a:headEnd type="none" w="med" len="med"/>
              <a:tailEnd type="none" w="med" len="med"/>
            </a:ln>
            <a:effectLst/>
          </p:spPr>
          <p:txBody>
            <a:bodyPr/>
            <a:lstStyle/>
            <a:p>
              <a:pPr>
                <a:defRPr/>
              </a:pPr>
              <a:endParaRPr lang="ja-JP" altLang="en-US"/>
            </a:p>
          </p:txBody>
        </p:sp>
        <p:sp>
          <p:nvSpPr>
            <p:cNvPr id="34" name="フレーム 33"/>
            <p:cNvSpPr/>
            <p:nvPr/>
          </p:nvSpPr>
          <p:spPr bwMode="auto">
            <a:xfrm rot="1797804">
              <a:off x="4270375" y="2844800"/>
              <a:ext cx="573088" cy="473075"/>
            </a:xfrm>
            <a:prstGeom prst="frame">
              <a:avLst>
                <a:gd name="adj1" fmla="val 8800"/>
              </a:avLst>
            </a:prstGeom>
            <a:solidFill>
              <a:srgbClr val="FF0000"/>
            </a:solidFill>
            <a:ln w="9525" cap="flat" cmpd="sng" algn="ctr">
              <a:noFill/>
              <a:prstDash val="solid"/>
              <a:round/>
              <a:headEnd type="none" w="med" len="med"/>
              <a:tailEnd type="none" w="med" len="med"/>
            </a:ln>
            <a:effectLst/>
          </p:spPr>
          <p:txBody>
            <a:bodyPr/>
            <a:lstStyle/>
            <a:p>
              <a:pPr>
                <a:defRPr/>
              </a:pPr>
              <a:endParaRPr lang="ja-JP" altLang="en-US"/>
            </a:p>
          </p:txBody>
        </p:sp>
        <p:sp>
          <p:nvSpPr>
            <p:cNvPr id="35" name="フレーム 34"/>
            <p:cNvSpPr/>
            <p:nvPr/>
          </p:nvSpPr>
          <p:spPr bwMode="auto">
            <a:xfrm rot="1797804">
              <a:off x="4778375" y="3162300"/>
              <a:ext cx="573088" cy="473075"/>
            </a:xfrm>
            <a:prstGeom prst="frame">
              <a:avLst>
                <a:gd name="adj1" fmla="val 8800"/>
              </a:avLst>
            </a:prstGeom>
            <a:solidFill>
              <a:srgbClr val="FF0000"/>
            </a:solidFill>
            <a:ln w="9525" cap="flat" cmpd="sng" algn="ctr">
              <a:noFill/>
              <a:prstDash val="solid"/>
              <a:round/>
              <a:headEnd type="none" w="med" len="med"/>
              <a:tailEnd type="none" w="med" len="med"/>
            </a:ln>
            <a:effectLst/>
          </p:spPr>
          <p:txBody>
            <a:bodyPr/>
            <a:lstStyle/>
            <a:p>
              <a:pPr>
                <a:defRPr/>
              </a:pPr>
              <a:endParaRPr lang="ja-JP" altLang="en-US"/>
            </a:p>
          </p:txBody>
        </p:sp>
        <p:sp>
          <p:nvSpPr>
            <p:cNvPr id="36" name="フレーム 35"/>
            <p:cNvSpPr/>
            <p:nvPr/>
          </p:nvSpPr>
          <p:spPr bwMode="auto">
            <a:xfrm rot="1797804">
              <a:off x="3524250" y="2959100"/>
              <a:ext cx="574675" cy="473075"/>
            </a:xfrm>
            <a:prstGeom prst="frame">
              <a:avLst>
                <a:gd name="adj1" fmla="val 8800"/>
              </a:avLst>
            </a:prstGeom>
            <a:solidFill>
              <a:srgbClr val="FF0000"/>
            </a:solidFill>
            <a:ln w="9525" cap="flat" cmpd="sng" algn="ctr">
              <a:noFill/>
              <a:prstDash val="solid"/>
              <a:round/>
              <a:headEnd type="none" w="med" len="med"/>
              <a:tailEnd type="none" w="med" len="med"/>
            </a:ln>
            <a:effectLst/>
          </p:spPr>
          <p:txBody>
            <a:bodyPr/>
            <a:lstStyle/>
            <a:p>
              <a:pPr>
                <a:defRPr/>
              </a:pPr>
              <a:endParaRPr lang="ja-JP" altLang="en-US"/>
            </a:p>
          </p:txBody>
        </p:sp>
        <p:sp>
          <p:nvSpPr>
            <p:cNvPr id="37" name="フレーム 36"/>
            <p:cNvSpPr/>
            <p:nvPr/>
          </p:nvSpPr>
          <p:spPr bwMode="auto">
            <a:xfrm rot="1797804">
              <a:off x="3025775" y="2641600"/>
              <a:ext cx="573088" cy="473075"/>
            </a:xfrm>
            <a:prstGeom prst="frame">
              <a:avLst>
                <a:gd name="adj1" fmla="val 8800"/>
              </a:avLst>
            </a:prstGeom>
            <a:solidFill>
              <a:srgbClr val="FF0000"/>
            </a:solidFill>
            <a:ln w="9525" cap="flat" cmpd="sng" algn="ctr">
              <a:noFill/>
              <a:prstDash val="solid"/>
              <a:round/>
              <a:headEnd type="none" w="med" len="med"/>
              <a:tailEnd type="none" w="med" len="med"/>
            </a:ln>
            <a:effectLst/>
          </p:spPr>
          <p:txBody>
            <a:bodyPr/>
            <a:lstStyle/>
            <a:p>
              <a:pPr>
                <a:defRPr/>
              </a:pPr>
              <a:endParaRPr lang="ja-JP" altLang="en-US"/>
            </a:p>
          </p:txBody>
        </p:sp>
        <p:sp>
          <p:nvSpPr>
            <p:cNvPr id="38" name="フレーム 37"/>
            <p:cNvSpPr/>
            <p:nvPr/>
          </p:nvSpPr>
          <p:spPr bwMode="auto">
            <a:xfrm rot="1797804">
              <a:off x="2784475" y="3059113"/>
              <a:ext cx="573088" cy="474662"/>
            </a:xfrm>
            <a:prstGeom prst="frame">
              <a:avLst>
                <a:gd name="adj1" fmla="val 8800"/>
              </a:avLst>
            </a:prstGeom>
            <a:solidFill>
              <a:srgbClr val="FF0000"/>
            </a:solidFill>
            <a:ln w="9525" cap="flat" cmpd="sng" algn="ctr">
              <a:noFill/>
              <a:prstDash val="solid"/>
              <a:round/>
              <a:headEnd type="none" w="med" len="med"/>
              <a:tailEnd type="none" w="med" len="med"/>
            </a:ln>
            <a:effectLst/>
          </p:spPr>
          <p:txBody>
            <a:bodyPr/>
            <a:lstStyle/>
            <a:p>
              <a:pPr>
                <a:defRPr/>
              </a:pPr>
              <a:endParaRPr lang="ja-JP" altLang="en-US"/>
            </a:p>
          </p:txBody>
        </p:sp>
      </p:grpSp>
      <p:sp>
        <p:nvSpPr>
          <p:cNvPr id="19473" name="Oval 7"/>
          <p:cNvSpPr>
            <a:spLocks noChangeArrowheads="1"/>
          </p:cNvSpPr>
          <p:nvPr/>
        </p:nvSpPr>
        <p:spPr bwMode="auto">
          <a:xfrm>
            <a:off x="698500" y="3557564"/>
            <a:ext cx="304800" cy="304800"/>
          </a:xfrm>
          <a:prstGeom prst="ellipse">
            <a:avLst/>
          </a:prstGeom>
          <a:noFill/>
          <a:ln w="38100">
            <a:solidFill>
              <a:srgbClr val="660066"/>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ja-JP" altLang="en-US"/>
          </a:p>
        </p:txBody>
      </p:sp>
      <p:grpSp>
        <p:nvGrpSpPr>
          <p:cNvPr id="4" name="Group 3"/>
          <p:cNvGrpSpPr/>
          <p:nvPr/>
        </p:nvGrpSpPr>
        <p:grpSpPr>
          <a:xfrm>
            <a:off x="157990" y="4640748"/>
            <a:ext cx="573087" cy="1894963"/>
            <a:chOff x="3134318" y="4114800"/>
            <a:chExt cx="573087" cy="1894963"/>
          </a:xfrm>
        </p:grpSpPr>
        <p:sp>
          <p:nvSpPr>
            <p:cNvPr id="19471" name="Oval 7"/>
            <p:cNvSpPr>
              <a:spLocks noChangeArrowheads="1"/>
            </p:cNvSpPr>
            <p:nvPr/>
          </p:nvSpPr>
          <p:spPr bwMode="auto">
            <a:xfrm>
              <a:off x="3354464" y="5092572"/>
              <a:ext cx="304800" cy="304800"/>
            </a:xfrm>
            <a:prstGeom prst="ellipse">
              <a:avLst/>
            </a:prstGeom>
            <a:noFill/>
            <a:ln w="381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ja-JP" altLang="en-US">
                <a:solidFill>
                  <a:schemeClr val="accent1"/>
                </a:solidFill>
              </a:endParaRPr>
            </a:p>
          </p:txBody>
        </p:sp>
        <p:sp>
          <p:nvSpPr>
            <p:cNvPr id="19474" name="Oval 7"/>
            <p:cNvSpPr>
              <a:spLocks noChangeArrowheads="1"/>
            </p:cNvSpPr>
            <p:nvPr/>
          </p:nvSpPr>
          <p:spPr bwMode="auto">
            <a:xfrm>
              <a:off x="3354464" y="4114800"/>
              <a:ext cx="304800" cy="304800"/>
            </a:xfrm>
            <a:prstGeom prst="ellipse">
              <a:avLst/>
            </a:prstGeom>
            <a:noFill/>
            <a:ln w="38100">
              <a:solidFill>
                <a:srgbClr val="660066"/>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ja-JP" altLang="en-US"/>
            </a:p>
          </p:txBody>
        </p:sp>
        <p:sp>
          <p:nvSpPr>
            <p:cNvPr id="39" name="フレーム 38"/>
            <p:cNvSpPr/>
            <p:nvPr/>
          </p:nvSpPr>
          <p:spPr bwMode="auto">
            <a:xfrm rot="1797804">
              <a:off x="3134318" y="5536688"/>
              <a:ext cx="573087" cy="473075"/>
            </a:xfrm>
            <a:prstGeom prst="frame">
              <a:avLst>
                <a:gd name="adj1" fmla="val 8800"/>
              </a:avLst>
            </a:prstGeom>
            <a:solidFill>
              <a:srgbClr val="FF0000"/>
            </a:solidFill>
            <a:ln w="9525" cap="flat" cmpd="sng" algn="ctr">
              <a:noFill/>
              <a:prstDash val="solid"/>
              <a:round/>
              <a:headEnd type="none" w="med" len="med"/>
              <a:tailEnd type="none" w="med" len="med"/>
            </a:ln>
            <a:effectLst/>
          </p:spPr>
          <p:txBody>
            <a:bodyPr/>
            <a:lstStyle/>
            <a:p>
              <a:pPr>
                <a:defRPr/>
              </a:pPr>
              <a:endParaRPr lang="ja-JP" altLang="en-US"/>
            </a:p>
          </p:txBody>
        </p:sp>
      </p:grpSp>
      <p:pic>
        <p:nvPicPr>
          <p:cNvPr id="19482" name="図 8" descr="スライド2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0338" y="0"/>
            <a:ext cx="2633662" cy="104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テキスト ボックス 3"/>
          <p:cNvSpPr txBox="1"/>
          <p:nvPr/>
        </p:nvSpPr>
        <p:spPr>
          <a:xfrm>
            <a:off x="1111" y="-21120"/>
            <a:ext cx="8431528" cy="584776"/>
          </a:xfrm>
          <a:prstGeom prst="rect">
            <a:avLst/>
          </a:prstGeom>
          <a:noFill/>
        </p:spPr>
        <p:txBody>
          <a:bodyPr wrap="square" rtlCol="0">
            <a:spAutoFit/>
          </a:bodyPr>
          <a:lstStyle/>
          <a:p>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Galactic Bulge Fields (~42 deg</a:t>
            </a:r>
            <a:r>
              <a:rPr lang="en-US" altLang="ja-JP" sz="3200" b="1" u="sng" baseline="30000" dirty="0" smtClean="0">
                <a:solidFill>
                  <a:srgbClr val="FFFFFF"/>
                </a:solidFill>
                <a:effectLst>
                  <a:outerShdw blurRad="50800" dist="38100" dir="2700000" algn="tl" rotWithShape="0">
                    <a:srgbClr val="000000">
                      <a:alpha val="43000"/>
                    </a:srgbClr>
                  </a:outerShdw>
                </a:effectLst>
                <a:latin typeface="Times New Roman"/>
                <a:cs typeface="Times New Roman"/>
              </a:rPr>
              <a:t>2</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 </a:t>
            </a:r>
            <a:endParaRPr kumimoji="1" lang="ja-JP" altLang="en-US" sz="3200" b="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sp>
        <p:nvSpPr>
          <p:cNvPr id="172037" name="Text Box 5"/>
          <p:cNvSpPr txBox="1">
            <a:spLocks noChangeArrowheads="1"/>
          </p:cNvSpPr>
          <p:nvPr/>
        </p:nvSpPr>
        <p:spPr bwMode="auto">
          <a:xfrm>
            <a:off x="605601" y="3996095"/>
            <a:ext cx="3505200" cy="2960811"/>
          </a:xfrm>
          <a:prstGeom prst="rect">
            <a:avLst/>
          </a:prstGeom>
          <a:noFill/>
          <a:ln w="9525">
            <a:noFill/>
            <a:miter lim="800000"/>
            <a:headEnd/>
            <a:tailEnd/>
          </a:ln>
          <a:effectLst>
            <a:outerShdw blurRad="38100" dist="38099" dir="2700000" algn="ctr" rotWithShape="0">
              <a:schemeClr val="bg2">
                <a:alpha val="74998"/>
              </a:schemeClr>
            </a:outerShdw>
          </a:effectLst>
        </p:spPr>
        <p:txBody>
          <a:bodyPr>
            <a:spAutoFit/>
          </a:bodyPr>
          <a:lstStyle>
            <a:lvl1pPr>
              <a:defRPr kumimoji="1" sz="2400">
                <a:solidFill>
                  <a:schemeClr val="tx1"/>
                </a:solidFill>
                <a:latin typeface="Arial" charset="0"/>
                <a:ea typeface="ＭＳ Ｐゴシック" charset="0"/>
                <a:cs typeface="ＭＳ Ｐゴシック" charset="0"/>
              </a:defRPr>
            </a:lvl1pPr>
            <a:lvl2pPr marL="37931725" indent="-37474525">
              <a:defRPr kumimoji="1" sz="2400">
                <a:solidFill>
                  <a:schemeClr val="tx1"/>
                </a:solidFill>
                <a:latin typeface="Arial" charset="0"/>
                <a:ea typeface="ＭＳ Ｐゴシック" charset="0"/>
              </a:defRPr>
            </a:lvl2pPr>
            <a:lvl3pPr>
              <a:defRPr kumimoji="1" sz="2400">
                <a:solidFill>
                  <a:schemeClr val="tx1"/>
                </a:solidFill>
                <a:latin typeface="Arial" charset="0"/>
                <a:ea typeface="ＭＳ Ｐゴシック" charset="0"/>
              </a:defRPr>
            </a:lvl3pPr>
            <a:lvl4pPr>
              <a:defRPr kumimoji="1" sz="2400">
                <a:solidFill>
                  <a:schemeClr val="tx1"/>
                </a:solidFill>
                <a:latin typeface="Arial" charset="0"/>
                <a:ea typeface="ＭＳ Ｐゴシック" charset="0"/>
              </a:defRPr>
            </a:lvl4pPr>
            <a:lvl5pPr>
              <a:defRPr kumimoji="1" sz="2400">
                <a:solidFill>
                  <a:schemeClr val="tx1"/>
                </a:solidFill>
                <a:latin typeface="Arial" charset="0"/>
                <a:ea typeface="ＭＳ Ｐゴシック" charset="0"/>
              </a:defRPr>
            </a:lvl5pPr>
            <a:lvl6pPr marL="457200" eaLnBrk="0" fontAlgn="base" hangingPunct="0">
              <a:spcBef>
                <a:spcPct val="0"/>
              </a:spcBef>
              <a:spcAft>
                <a:spcPct val="0"/>
              </a:spcAft>
              <a:defRPr kumimoji="1" sz="2400">
                <a:solidFill>
                  <a:schemeClr val="tx1"/>
                </a:solidFill>
                <a:latin typeface="Arial" charset="0"/>
                <a:ea typeface="ＭＳ Ｐゴシック" charset="0"/>
              </a:defRPr>
            </a:lvl6pPr>
            <a:lvl7pPr marL="914400" eaLnBrk="0" fontAlgn="base" hangingPunct="0">
              <a:spcBef>
                <a:spcPct val="0"/>
              </a:spcBef>
              <a:spcAft>
                <a:spcPct val="0"/>
              </a:spcAft>
              <a:defRPr kumimoji="1" sz="2400">
                <a:solidFill>
                  <a:schemeClr val="tx1"/>
                </a:solidFill>
                <a:latin typeface="Arial" charset="0"/>
                <a:ea typeface="ＭＳ Ｐゴシック" charset="0"/>
              </a:defRPr>
            </a:lvl7pPr>
            <a:lvl8pPr marL="1371600" eaLnBrk="0" fontAlgn="base" hangingPunct="0">
              <a:spcBef>
                <a:spcPct val="0"/>
              </a:spcBef>
              <a:spcAft>
                <a:spcPct val="0"/>
              </a:spcAft>
              <a:defRPr kumimoji="1" sz="2400">
                <a:solidFill>
                  <a:schemeClr val="tx1"/>
                </a:solidFill>
                <a:latin typeface="Arial" charset="0"/>
                <a:ea typeface="ＭＳ Ｐゴシック" charset="0"/>
              </a:defRPr>
            </a:lvl8pPr>
            <a:lvl9pPr marL="18288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spcBef>
                <a:spcPct val="20000"/>
              </a:spcBef>
              <a:defRPr/>
            </a:pPr>
            <a:r>
              <a:rPr kumimoji="0" lang="en-US" altLang="ja-JP" sz="2800" dirty="0" smtClean="0">
                <a:solidFill>
                  <a:srgbClr val="FFFF00"/>
                </a:solidFill>
              </a:rPr>
              <a:t> </a:t>
            </a:r>
            <a:r>
              <a:rPr kumimoji="0" lang="en-US" altLang="ja-JP" sz="2800" dirty="0" smtClean="0">
                <a:solidFill>
                  <a:srgbClr val="FFFF00"/>
                </a:solidFill>
                <a:effectLst>
                  <a:outerShdw blurRad="38100" dist="38100" dir="2700000" algn="tl">
                    <a:srgbClr val="000000"/>
                  </a:outerShdw>
                </a:effectLst>
              </a:rPr>
              <a:t>cadence   </a:t>
            </a:r>
            <a:r>
              <a:rPr kumimoji="0" lang="en-US" altLang="ja-JP" sz="1800" dirty="0" smtClean="0">
                <a:effectLst>
                  <a:outerShdw blurRad="38100" dist="38100" dir="2700000" algn="tl">
                    <a:srgbClr val="000000"/>
                  </a:outerShdw>
                </a:effectLst>
              </a:rPr>
              <a:t>event fraction</a:t>
            </a:r>
          </a:p>
          <a:p>
            <a:pPr eaLnBrk="1" hangingPunct="1">
              <a:spcBef>
                <a:spcPct val="20000"/>
              </a:spcBef>
              <a:defRPr/>
            </a:pPr>
            <a:r>
              <a:rPr kumimoji="0" lang="en-US" altLang="ja-JP" sz="2800" dirty="0" smtClean="0">
                <a:solidFill>
                  <a:srgbClr val="FFFF00"/>
                </a:solidFill>
                <a:effectLst>
                  <a:outerShdw blurRad="38100" dist="38100" dir="2700000" algn="tl">
                    <a:srgbClr val="000000"/>
                  </a:outerShdw>
                </a:effectLst>
              </a:rPr>
              <a:t> 1/night.(&gt;</a:t>
            </a:r>
            <a:r>
              <a:rPr kumimoji="0" lang="en-US" altLang="ja-JP" sz="2800" dirty="0" err="1" smtClean="0">
                <a:solidFill>
                  <a:srgbClr val="FFFF00"/>
                </a:solidFill>
                <a:effectLst>
                  <a:outerShdw blurRad="38100" dist="38100" dir="2700000" algn="tl">
                    <a:srgbClr val="000000"/>
                  </a:outerShdw>
                </a:effectLst>
              </a:rPr>
              <a:t>M</a:t>
            </a:r>
            <a:r>
              <a:rPr kumimoji="0" lang="en-US" altLang="ja-JP" sz="2800" baseline="-25000" dirty="0" err="1" smtClean="0">
                <a:solidFill>
                  <a:srgbClr val="FFFF00"/>
                </a:solidFill>
                <a:effectLst>
                  <a:outerShdw blurRad="38100" dist="38100" dir="2700000" algn="tl">
                    <a:srgbClr val="000000"/>
                  </a:outerShdw>
                </a:effectLst>
              </a:rPr>
              <a:t>Jup</a:t>
            </a:r>
            <a:r>
              <a:rPr kumimoji="0" lang="en-US" altLang="ja-JP" sz="2800" dirty="0" smtClean="0">
                <a:solidFill>
                  <a:srgbClr val="FFFF00"/>
                </a:solidFill>
                <a:effectLst>
                  <a:outerShdw blurRad="38100" dist="38100" dir="2700000" algn="tl">
                    <a:srgbClr val="000000"/>
                  </a:outerShdw>
                </a:effectLst>
              </a:rPr>
              <a:t>)</a:t>
            </a:r>
            <a:r>
              <a:rPr kumimoji="0" lang="en-US" altLang="ja-JP" sz="2000" dirty="0" smtClean="0">
                <a:effectLst>
                  <a:outerShdw blurRad="38100" dist="38100" dir="2700000" algn="tl">
                    <a:srgbClr val="000000"/>
                  </a:outerShdw>
                </a:effectLst>
              </a:rPr>
              <a:t>(2%)</a:t>
            </a:r>
          </a:p>
          <a:p>
            <a:pPr eaLnBrk="1" hangingPunct="1">
              <a:spcBef>
                <a:spcPct val="20000"/>
              </a:spcBef>
              <a:defRPr/>
            </a:pPr>
            <a:r>
              <a:rPr kumimoji="0" lang="en-US" altLang="ja-JP" sz="2800" dirty="0" smtClean="0">
                <a:solidFill>
                  <a:srgbClr val="FFFF00"/>
                </a:solidFill>
                <a:effectLst>
                  <a:outerShdw blurRad="38100" dist="38100" dir="2700000" algn="tl">
                    <a:srgbClr val="000000"/>
                  </a:outerShdw>
                </a:effectLst>
              </a:rPr>
              <a:t> 1/95min.(</a:t>
            </a:r>
            <a:r>
              <a:rPr kumimoji="0" lang="en-US" altLang="ja-JP" sz="2800" dirty="0" err="1" smtClean="0">
                <a:solidFill>
                  <a:srgbClr val="FFFF00"/>
                </a:solidFill>
                <a:effectLst>
                  <a:outerShdw blurRad="38100" dist="38100" dir="2700000" algn="tl">
                    <a:srgbClr val="000000"/>
                  </a:outerShdw>
                </a:effectLst>
              </a:rPr>
              <a:t>M</a:t>
            </a:r>
            <a:r>
              <a:rPr kumimoji="0" lang="en-US" altLang="ja-JP" sz="2800" baseline="-25000" dirty="0" err="1" smtClean="0">
                <a:solidFill>
                  <a:srgbClr val="FFFF00"/>
                </a:solidFill>
                <a:effectLst>
                  <a:outerShdw blurRad="38100" dist="38100" dir="2700000" algn="tl">
                    <a:srgbClr val="000000"/>
                  </a:outerShdw>
                </a:effectLst>
              </a:rPr>
              <a:t>Jup</a:t>
            </a:r>
            <a:r>
              <a:rPr kumimoji="0" lang="en-US" altLang="ja-JP" sz="2800" dirty="0" smtClean="0">
                <a:solidFill>
                  <a:srgbClr val="FFFF00"/>
                </a:solidFill>
                <a:effectLst>
                  <a:outerShdw blurRad="38100" dist="38100" dir="2700000" algn="tl">
                    <a:srgbClr val="000000"/>
                  </a:outerShdw>
                </a:effectLst>
              </a:rPr>
              <a:t>)</a:t>
            </a:r>
            <a:r>
              <a:rPr kumimoji="0" lang="en-US" altLang="ja-JP" sz="2000" dirty="0" smtClean="0">
                <a:solidFill>
                  <a:srgbClr val="FFFFFF"/>
                </a:solidFill>
                <a:effectLst>
                  <a:outerShdw blurRad="38100" dist="38100" dir="2700000" algn="tl">
                    <a:srgbClr val="000000"/>
                  </a:outerShdw>
                </a:effectLst>
              </a:rPr>
              <a:t>(19%)</a:t>
            </a:r>
          </a:p>
          <a:p>
            <a:pPr eaLnBrk="1" hangingPunct="1">
              <a:spcBef>
                <a:spcPct val="20000"/>
              </a:spcBef>
              <a:defRPr/>
            </a:pPr>
            <a:r>
              <a:rPr kumimoji="0" lang="en-US" altLang="ja-JP" sz="2800" dirty="0" smtClean="0">
                <a:solidFill>
                  <a:srgbClr val="FFFF00"/>
                </a:solidFill>
                <a:effectLst>
                  <a:outerShdw blurRad="38100" dist="38100" dir="2700000" algn="tl">
                    <a:srgbClr val="000000"/>
                  </a:outerShdw>
                </a:effectLst>
              </a:rPr>
              <a:t> 1/47min.(</a:t>
            </a:r>
            <a:r>
              <a:rPr kumimoji="0" lang="en-US" altLang="ja-JP" sz="2800" dirty="0" err="1" smtClean="0">
                <a:solidFill>
                  <a:srgbClr val="FFFF00"/>
                </a:solidFill>
                <a:effectLst>
                  <a:outerShdw blurRad="38100" dist="38100" dir="2700000" algn="tl">
                    <a:srgbClr val="000000"/>
                  </a:outerShdw>
                </a:effectLst>
              </a:rPr>
              <a:t>M</a:t>
            </a:r>
            <a:r>
              <a:rPr kumimoji="0" lang="en-US" altLang="ja-JP" sz="2800" baseline="-25000" dirty="0" err="1">
                <a:solidFill>
                  <a:srgbClr val="FFFF00"/>
                </a:solidFill>
                <a:effectLst>
                  <a:outerShdw blurRad="38100" dist="38100" dir="2700000" algn="tl">
                    <a:srgbClr val="000000"/>
                  </a:outerShdw>
                </a:effectLst>
              </a:rPr>
              <a:t>N</a:t>
            </a:r>
            <a:r>
              <a:rPr kumimoji="0" lang="en-US" altLang="ja-JP" sz="2800" baseline="-25000" dirty="0" err="1" smtClean="0">
                <a:solidFill>
                  <a:srgbClr val="FFFF00"/>
                </a:solidFill>
                <a:effectLst>
                  <a:outerShdw blurRad="38100" dist="38100" dir="2700000" algn="tl">
                    <a:srgbClr val="000000"/>
                  </a:outerShdw>
                </a:effectLst>
              </a:rPr>
              <a:t>ep</a:t>
            </a:r>
            <a:r>
              <a:rPr kumimoji="0" lang="en-US" altLang="ja-JP" sz="2800" dirty="0" smtClean="0">
                <a:solidFill>
                  <a:srgbClr val="FFFF00"/>
                </a:solidFill>
                <a:effectLst>
                  <a:outerShdw blurRad="38100" dist="38100" dir="2700000" algn="tl">
                    <a:srgbClr val="000000"/>
                  </a:outerShdw>
                </a:effectLst>
              </a:rPr>
              <a:t>)</a:t>
            </a:r>
            <a:r>
              <a:rPr kumimoji="0" lang="en-US" altLang="ja-JP" sz="2000" dirty="0" smtClean="0">
                <a:solidFill>
                  <a:srgbClr val="FFFFFF"/>
                </a:solidFill>
                <a:effectLst>
                  <a:outerShdw blurRad="38100" dist="38100" dir="2700000" algn="tl">
                    <a:srgbClr val="000000"/>
                  </a:outerShdw>
                </a:effectLst>
              </a:rPr>
              <a:t>(25%)</a:t>
            </a:r>
          </a:p>
          <a:p>
            <a:pPr eaLnBrk="1" hangingPunct="1">
              <a:spcBef>
                <a:spcPct val="20000"/>
              </a:spcBef>
              <a:defRPr/>
            </a:pPr>
            <a:r>
              <a:rPr kumimoji="0" lang="en-US" altLang="ja-JP" sz="2800" dirty="0" smtClean="0">
                <a:solidFill>
                  <a:srgbClr val="FFFF00"/>
                </a:solidFill>
                <a:effectLst>
                  <a:outerShdw blurRad="38100" dist="38100" dir="2700000" algn="tl">
                    <a:srgbClr val="000000"/>
                  </a:outerShdw>
                </a:effectLst>
              </a:rPr>
              <a:t> 1/15min. (M</a:t>
            </a:r>
            <a:r>
              <a:rPr kumimoji="0" lang="en-US" altLang="ja-JP" sz="2800" baseline="-25000" dirty="0" smtClean="0">
                <a:solidFill>
                  <a:srgbClr val="FFFF00"/>
                </a:solidFill>
                <a:effectLst>
                  <a:outerShdw blurRad="38100" dist="38100" dir="2700000" algn="tl">
                    <a:srgbClr val="000000"/>
                  </a:outerShdw>
                </a:effectLst>
                <a:sym typeface="Symbol" charset="0"/>
              </a:rPr>
              <a:t></a:t>
            </a:r>
            <a:r>
              <a:rPr kumimoji="0" lang="en-US" altLang="ja-JP" sz="2800" dirty="0" smtClean="0">
                <a:solidFill>
                  <a:srgbClr val="FFFF00"/>
                </a:solidFill>
                <a:effectLst>
                  <a:outerShdw blurRad="38100" dist="38100" dir="2700000" algn="tl">
                    <a:srgbClr val="000000"/>
                  </a:outerShdw>
                </a:effectLst>
              </a:rPr>
              <a:t>) </a:t>
            </a:r>
            <a:r>
              <a:rPr kumimoji="0" lang="en-US" altLang="ja-JP" sz="2000" dirty="0" smtClean="0">
                <a:solidFill>
                  <a:srgbClr val="FFFFFF"/>
                </a:solidFill>
                <a:effectLst>
                  <a:outerShdw blurRad="38100" dist="38100" dir="2700000" algn="tl">
                    <a:srgbClr val="000000"/>
                  </a:outerShdw>
                </a:effectLst>
              </a:rPr>
              <a:t>(54%)</a:t>
            </a:r>
            <a:endParaRPr lang="en-US" altLang="ja-JP" sz="2000" dirty="0" smtClean="0">
              <a:solidFill>
                <a:srgbClr val="FFFFFF"/>
              </a:solidFill>
              <a:effectLst>
                <a:outerShdw blurRad="38100" dist="38100" dir="2700000" algn="tl">
                  <a:srgbClr val="000000"/>
                </a:outerShdw>
              </a:effectLst>
              <a:latin typeface="Tahoma" charset="0"/>
            </a:endParaRPr>
          </a:p>
          <a:p>
            <a:pPr eaLnBrk="1" hangingPunct="1">
              <a:defRPr/>
            </a:pPr>
            <a:endParaRPr lang="en-US" altLang="ja-JP" dirty="0" smtClean="0">
              <a:effectLst>
                <a:outerShdw blurRad="38100" dist="38100" dir="2700000" algn="tl">
                  <a:srgbClr val="000000"/>
                </a:outerShdw>
              </a:effectLst>
              <a:latin typeface="Tahoma" charset="0"/>
            </a:endParaRPr>
          </a:p>
        </p:txBody>
      </p:sp>
      <p:sp>
        <p:nvSpPr>
          <p:cNvPr id="32" name="TextBox 31"/>
          <p:cNvSpPr txBox="1"/>
          <p:nvPr/>
        </p:nvSpPr>
        <p:spPr>
          <a:xfrm>
            <a:off x="5992287" y="1219516"/>
            <a:ext cx="2971800" cy="4789003"/>
          </a:xfrm>
          <a:prstGeom prst="rect">
            <a:avLst/>
          </a:prstGeom>
          <a:noFill/>
        </p:spPr>
        <p:txBody>
          <a:bodyPr wrap="square" rtlCol="0">
            <a:spAutoFit/>
          </a:bodyPr>
          <a:lstStyle/>
          <a:p>
            <a:pPr marL="285750" indent="-285750">
              <a:buFont typeface="Arial"/>
              <a:buChar char="•"/>
            </a:pPr>
            <a:r>
              <a:rPr lang="en-US" altLang="ja-JP" sz="2800" b="1" dirty="0" smtClean="0">
                <a:effectLst>
                  <a:outerShdw blurRad="50800" dist="38100" dir="2700000" algn="tl" rotWithShape="0">
                    <a:srgbClr val="000000">
                      <a:alpha val="43000"/>
                    </a:srgbClr>
                  </a:outerShdw>
                </a:effectLst>
                <a:latin typeface="Times New Roman"/>
                <a:cs typeface="Times New Roman"/>
              </a:rPr>
              <a:t># of </a:t>
            </a:r>
            <a:r>
              <a:rPr lang="en-US" altLang="ja-JP" sz="2800" b="1" dirty="0" err="1" smtClean="0">
                <a:effectLst>
                  <a:outerShdw blurRad="50800" dist="38100" dir="2700000" algn="tl" rotWithShape="0">
                    <a:srgbClr val="000000">
                      <a:alpha val="43000"/>
                    </a:srgbClr>
                  </a:outerShdw>
                </a:effectLst>
                <a:latin typeface="Times New Roman"/>
                <a:cs typeface="Times New Roman"/>
              </a:rPr>
              <a:t>μlens</a:t>
            </a:r>
            <a:r>
              <a:rPr lang="en-US" altLang="ja-JP" sz="2800" b="1" dirty="0" smtClean="0">
                <a:effectLst>
                  <a:outerShdw blurRad="50800" dist="38100" dir="2700000" algn="tl" rotWithShape="0">
                    <a:srgbClr val="000000">
                      <a:alpha val="43000"/>
                    </a:srgbClr>
                  </a:outerShdw>
                </a:effectLst>
                <a:latin typeface="Times New Roman"/>
                <a:cs typeface="Times New Roman"/>
              </a:rPr>
              <a:t> alerts</a:t>
            </a:r>
          </a:p>
          <a:p>
            <a:pPr marL="742950" lvl="1" indent="-285750">
              <a:lnSpc>
                <a:spcPct val="90000"/>
              </a:lnSpc>
              <a:buFont typeface="Arial"/>
              <a:buChar char="•"/>
            </a:pPr>
            <a:r>
              <a:rPr lang="en-US" altLang="ja-JP" sz="2800" b="1" dirty="0" smtClean="0">
                <a:effectLst>
                  <a:outerShdw blurRad="50800" dist="38100" dir="2700000" algn="tl" rotWithShape="0">
                    <a:srgbClr val="000000">
                      <a:alpha val="43000"/>
                    </a:srgbClr>
                  </a:outerShdw>
                </a:effectLst>
                <a:latin typeface="Times New Roman"/>
                <a:cs typeface="Times New Roman"/>
              </a:rPr>
              <a:t>2007: 488</a:t>
            </a:r>
          </a:p>
          <a:p>
            <a:pPr marL="742950" lvl="1" indent="-285750">
              <a:lnSpc>
                <a:spcPct val="90000"/>
              </a:lnSpc>
              <a:buFont typeface="Arial"/>
              <a:buChar char="•"/>
            </a:pPr>
            <a:r>
              <a:rPr lang="en-US" altLang="ja-JP" sz="2800" b="1" dirty="0" smtClean="0">
                <a:effectLst>
                  <a:outerShdw blurRad="50800" dist="38100" dir="2700000" algn="tl" rotWithShape="0">
                    <a:srgbClr val="000000">
                      <a:alpha val="43000"/>
                    </a:srgbClr>
                  </a:outerShdw>
                </a:effectLst>
                <a:latin typeface="Times New Roman"/>
                <a:cs typeface="Times New Roman"/>
              </a:rPr>
              <a:t>2008: 477</a:t>
            </a:r>
          </a:p>
          <a:p>
            <a:pPr marL="742950" lvl="1" indent="-285750">
              <a:lnSpc>
                <a:spcPct val="90000"/>
              </a:lnSpc>
              <a:buFont typeface="Arial"/>
              <a:buChar char="•"/>
            </a:pPr>
            <a:r>
              <a:rPr lang="en-US" altLang="ja-JP" sz="2800" b="1" dirty="0" smtClean="0">
                <a:effectLst>
                  <a:outerShdw blurRad="50800" dist="38100" dir="2700000" algn="tl" rotWithShape="0">
                    <a:srgbClr val="000000">
                      <a:alpha val="43000"/>
                    </a:srgbClr>
                  </a:outerShdw>
                </a:effectLst>
                <a:latin typeface="Times New Roman"/>
                <a:cs typeface="Times New Roman"/>
              </a:rPr>
              <a:t>2009: 563</a:t>
            </a:r>
          </a:p>
          <a:p>
            <a:pPr marL="742950" lvl="1" indent="-285750">
              <a:lnSpc>
                <a:spcPct val="90000"/>
              </a:lnSpc>
              <a:buFont typeface="Arial"/>
              <a:buChar char="•"/>
            </a:pPr>
            <a:r>
              <a:rPr lang="en-US" altLang="ja-JP" sz="2800" b="1" dirty="0" smtClean="0">
                <a:effectLst>
                  <a:outerShdw blurRad="50800" dist="38100" dir="2700000" algn="tl" rotWithShape="0">
                    <a:srgbClr val="000000">
                      <a:alpha val="43000"/>
                    </a:srgbClr>
                  </a:outerShdw>
                </a:effectLst>
                <a:latin typeface="Times New Roman"/>
                <a:cs typeface="Times New Roman"/>
              </a:rPr>
              <a:t>2010: 607</a:t>
            </a:r>
          </a:p>
          <a:p>
            <a:pPr marL="742950" lvl="1" indent="-285750">
              <a:lnSpc>
                <a:spcPct val="90000"/>
              </a:lnSpc>
              <a:buFont typeface="Arial"/>
              <a:buChar char="•"/>
            </a:pPr>
            <a:r>
              <a:rPr lang="en-US" altLang="ja-JP" sz="2800" b="1" dirty="0" smtClean="0">
                <a:effectLst>
                  <a:outerShdw blurRad="50800" dist="38100" dir="2700000" algn="tl" rotWithShape="0">
                    <a:srgbClr val="000000">
                      <a:alpha val="43000"/>
                    </a:srgbClr>
                  </a:outerShdw>
                </a:effectLst>
                <a:latin typeface="Times New Roman"/>
                <a:cs typeface="Times New Roman"/>
              </a:rPr>
              <a:t>2011: 485</a:t>
            </a:r>
          </a:p>
          <a:p>
            <a:pPr marL="742950" lvl="1" indent="-285750">
              <a:lnSpc>
                <a:spcPct val="90000"/>
              </a:lnSpc>
              <a:buFont typeface="Arial"/>
              <a:buChar char="•"/>
            </a:pPr>
            <a:r>
              <a:rPr lang="en-US" altLang="ja-JP" sz="2800" b="1" dirty="0" smtClean="0">
                <a:effectLst>
                  <a:outerShdw blurRad="50800" dist="38100" dir="2700000" algn="tl" rotWithShape="0">
                    <a:srgbClr val="000000">
                      <a:alpha val="43000"/>
                    </a:srgbClr>
                  </a:outerShdw>
                </a:effectLst>
                <a:latin typeface="Times New Roman"/>
                <a:cs typeface="Times New Roman"/>
              </a:rPr>
              <a:t>2012: 680</a:t>
            </a:r>
          </a:p>
          <a:p>
            <a:pPr marL="742950" lvl="1" indent="-285750">
              <a:lnSpc>
                <a:spcPct val="90000"/>
              </a:lnSpc>
              <a:buFont typeface="Arial"/>
              <a:buChar char="•"/>
            </a:pPr>
            <a:r>
              <a:rPr lang="en-US" altLang="ja-JP" sz="2800" b="1" dirty="0" smtClean="0">
                <a:solidFill>
                  <a:schemeClr val="bg1">
                    <a:lumMod val="50000"/>
                    <a:lumOff val="50000"/>
                  </a:schemeClr>
                </a:solidFill>
                <a:effectLst>
                  <a:outerShdw blurRad="50800" dist="38100" dir="2700000" algn="tl" rotWithShape="0">
                    <a:srgbClr val="000000">
                      <a:alpha val="43000"/>
                    </a:srgbClr>
                  </a:outerShdw>
                </a:effectLst>
                <a:latin typeface="Times New Roman"/>
                <a:cs typeface="Times New Roman"/>
              </a:rPr>
              <a:t>2013: 668</a:t>
            </a:r>
          </a:p>
          <a:p>
            <a:pPr marL="742950" lvl="1" indent="-285750">
              <a:lnSpc>
                <a:spcPct val="90000"/>
              </a:lnSpc>
              <a:buFont typeface="Arial"/>
              <a:buChar char="•"/>
            </a:pPr>
            <a:r>
              <a:rPr lang="en-US" altLang="ja-JP" sz="2800" b="1" dirty="0" smtClean="0">
                <a:solidFill>
                  <a:schemeClr val="bg1">
                    <a:lumMod val="50000"/>
                    <a:lumOff val="50000"/>
                  </a:schemeClr>
                </a:solidFill>
                <a:effectLst>
                  <a:outerShdw blurRad="50800" dist="38100" dir="2700000" algn="tl" rotWithShape="0">
                    <a:srgbClr val="000000">
                      <a:alpha val="43000"/>
                    </a:srgbClr>
                  </a:outerShdw>
                </a:effectLst>
                <a:latin typeface="Times New Roman"/>
                <a:cs typeface="Times New Roman"/>
              </a:rPr>
              <a:t>2014: 621</a:t>
            </a:r>
          </a:p>
          <a:p>
            <a:pPr marL="742950" lvl="1" indent="-285750">
              <a:lnSpc>
                <a:spcPct val="90000"/>
              </a:lnSpc>
              <a:buFont typeface="Arial"/>
              <a:buChar char="•"/>
            </a:pPr>
            <a:r>
              <a:rPr lang="en-US" altLang="ja-JP" sz="2800" b="1" dirty="0" smtClean="0">
                <a:solidFill>
                  <a:schemeClr val="bg1">
                    <a:lumMod val="50000"/>
                    <a:lumOff val="50000"/>
                  </a:schemeClr>
                </a:solidFill>
                <a:effectLst>
                  <a:outerShdw blurRad="50800" dist="38100" dir="2700000" algn="tl" rotWithShape="0">
                    <a:srgbClr val="000000">
                      <a:alpha val="43000"/>
                    </a:srgbClr>
                  </a:outerShdw>
                </a:effectLst>
                <a:latin typeface="Times New Roman"/>
                <a:cs typeface="Times New Roman"/>
              </a:rPr>
              <a:t>2015: 576</a:t>
            </a:r>
          </a:p>
          <a:p>
            <a:pPr marL="742950" lvl="1" indent="-285750">
              <a:lnSpc>
                <a:spcPct val="90000"/>
              </a:lnSpc>
              <a:buFont typeface="Arial"/>
              <a:buChar char="•"/>
            </a:pPr>
            <a:r>
              <a:rPr lang="en-US" altLang="ja-JP" sz="2800" b="1" dirty="0" smtClean="0">
                <a:solidFill>
                  <a:schemeClr val="bg1">
                    <a:lumMod val="50000"/>
                    <a:lumOff val="50000"/>
                  </a:schemeClr>
                </a:solidFill>
                <a:effectLst>
                  <a:outerShdw blurRad="50800" dist="38100" dir="2700000" algn="tl" rotWithShape="0">
                    <a:srgbClr val="000000">
                      <a:alpha val="43000"/>
                    </a:srgbClr>
                  </a:outerShdw>
                </a:effectLst>
                <a:latin typeface="Times New Roman"/>
                <a:cs typeface="Times New Roman"/>
              </a:rPr>
              <a:t>2016: 618</a:t>
            </a:r>
          </a:p>
          <a:p>
            <a:pPr marL="742950" lvl="1" indent="-285750">
              <a:lnSpc>
                <a:spcPct val="90000"/>
              </a:lnSpc>
              <a:buFont typeface="Arial"/>
              <a:buChar char="•"/>
            </a:pPr>
            <a:r>
              <a:rPr lang="en-US" altLang="ja-JP" sz="2800" b="1" dirty="0" smtClean="0">
                <a:solidFill>
                  <a:schemeClr val="bg1">
                    <a:lumMod val="50000"/>
                    <a:lumOff val="50000"/>
                  </a:schemeClr>
                </a:solidFill>
                <a:effectLst>
                  <a:outerShdw blurRad="50800" dist="38100" dir="2700000" algn="tl" rotWithShape="0">
                    <a:srgbClr val="000000">
                      <a:alpha val="43000"/>
                    </a:srgbClr>
                  </a:outerShdw>
                </a:effectLst>
                <a:latin typeface="Times New Roman"/>
                <a:cs typeface="Times New Roman"/>
              </a:rPr>
              <a:t>2017: 415</a:t>
            </a:r>
            <a:endParaRPr lang="en-US" altLang="ja-JP" sz="2400" b="1" dirty="0">
              <a:solidFill>
                <a:schemeClr val="bg1">
                  <a:lumMod val="50000"/>
                  <a:lumOff val="50000"/>
                </a:schemeClr>
              </a:solidFill>
              <a:effectLst>
                <a:outerShdw blurRad="50800" dist="38100" dir="2700000" algn="tl" rotWithShape="0">
                  <a:srgbClr val="000000">
                    <a:alpha val="43000"/>
                  </a:srgbClr>
                </a:outerShdw>
              </a:effectLst>
              <a:latin typeface="Times New Roman"/>
              <a:cs typeface="Times New Roman"/>
            </a:endParaRPr>
          </a:p>
        </p:txBody>
      </p:sp>
      <p:sp>
        <p:nvSpPr>
          <p:cNvPr id="6" name="Left Brace 5"/>
          <p:cNvSpPr/>
          <p:nvPr/>
        </p:nvSpPr>
        <p:spPr>
          <a:xfrm rot="10800000">
            <a:off x="8305175" y="1694385"/>
            <a:ext cx="358052" cy="2241775"/>
          </a:xfrm>
          <a:prstGeom prst="leftBrace">
            <a:avLst>
              <a:gd name="adj1" fmla="val 13083"/>
              <a:gd name="adj2" fmla="val 49799"/>
            </a:avLst>
          </a:prstGeom>
          <a:noFill/>
          <a:ln w="38100" cmpd="sng">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TextBox 11"/>
          <p:cNvSpPr txBox="1"/>
          <p:nvPr/>
        </p:nvSpPr>
        <p:spPr>
          <a:xfrm>
            <a:off x="5284726" y="5813856"/>
            <a:ext cx="3776587" cy="584776"/>
          </a:xfrm>
          <a:prstGeom prst="rect">
            <a:avLst/>
          </a:prstGeom>
          <a:noFill/>
        </p:spPr>
        <p:txBody>
          <a:bodyPr wrap="square" rtlCol="0">
            <a:spAutoFit/>
          </a:bodyPr>
          <a:lstStyle/>
          <a:p>
            <a:pPr algn="ctr"/>
            <a:r>
              <a:rPr lang="en-US" sz="3200" dirty="0" smtClean="0">
                <a:solidFill>
                  <a:srgbClr val="FFFF00"/>
                </a:solidFill>
                <a:latin typeface="Times New Roman"/>
                <a:cs typeface="Times New Roman"/>
              </a:rPr>
              <a:t>3300 events in 6 </a:t>
            </a:r>
            <a:r>
              <a:rPr lang="en-US" sz="3200" dirty="0" err="1" smtClean="0">
                <a:solidFill>
                  <a:srgbClr val="FFFF00"/>
                </a:solidFill>
                <a:latin typeface="Times New Roman"/>
                <a:cs typeface="Times New Roman"/>
              </a:rPr>
              <a:t>yrs</a:t>
            </a:r>
            <a:endParaRPr lang="en-US" sz="3200" dirty="0">
              <a:solidFill>
                <a:srgbClr val="FFFF00"/>
              </a:solidFill>
              <a:latin typeface="Times New Roman"/>
              <a:cs typeface="Times New Roman"/>
            </a:endParaRPr>
          </a:p>
        </p:txBody>
      </p:sp>
      <p:sp>
        <p:nvSpPr>
          <p:cNvPr id="5" name="Oval 4"/>
          <p:cNvSpPr>
            <a:spLocks noChangeAspect="1"/>
          </p:cNvSpPr>
          <p:nvPr/>
        </p:nvSpPr>
        <p:spPr>
          <a:xfrm>
            <a:off x="4336454" y="742052"/>
            <a:ext cx="271068" cy="267632"/>
          </a:xfrm>
          <a:prstGeom prst="ellipse">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a:spLocks noChangeAspect="1"/>
          </p:cNvSpPr>
          <p:nvPr/>
        </p:nvSpPr>
        <p:spPr>
          <a:xfrm rot="1796278">
            <a:off x="2822244" y="1953650"/>
            <a:ext cx="528408" cy="415227"/>
          </a:xfrm>
          <a:prstGeom prst="rect">
            <a:avLst/>
          </a:prstGeom>
          <a:noFill/>
          <a:ln w="1047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a:spLocks noChangeAspect="1"/>
          </p:cNvSpPr>
          <p:nvPr/>
        </p:nvSpPr>
        <p:spPr>
          <a:xfrm rot="1796278">
            <a:off x="3050844" y="1572650"/>
            <a:ext cx="528408" cy="415227"/>
          </a:xfrm>
          <a:prstGeom prst="rect">
            <a:avLst/>
          </a:prstGeom>
          <a:noFill/>
          <a:ln w="1047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a:spLocks noChangeAspect="1"/>
          </p:cNvSpPr>
          <p:nvPr/>
        </p:nvSpPr>
        <p:spPr>
          <a:xfrm rot="1796278">
            <a:off x="3565194" y="1858400"/>
            <a:ext cx="528408" cy="415227"/>
          </a:xfrm>
          <a:prstGeom prst="rect">
            <a:avLst/>
          </a:prstGeom>
          <a:noFill/>
          <a:ln w="1047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a:spLocks noChangeAspect="1"/>
          </p:cNvSpPr>
          <p:nvPr/>
        </p:nvSpPr>
        <p:spPr>
          <a:xfrm rot="1796278">
            <a:off x="3774744" y="1439300"/>
            <a:ext cx="528408" cy="415227"/>
          </a:xfrm>
          <a:prstGeom prst="rect">
            <a:avLst/>
          </a:prstGeom>
          <a:noFill/>
          <a:ln w="1047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a:spLocks noChangeAspect="1"/>
          </p:cNvSpPr>
          <p:nvPr/>
        </p:nvSpPr>
        <p:spPr>
          <a:xfrm rot="1796278">
            <a:off x="4308144" y="1744100"/>
            <a:ext cx="528408" cy="415227"/>
          </a:xfrm>
          <a:prstGeom prst="rect">
            <a:avLst/>
          </a:prstGeom>
          <a:noFill/>
          <a:ln w="1047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a:spLocks noChangeAspect="1"/>
          </p:cNvSpPr>
          <p:nvPr/>
        </p:nvSpPr>
        <p:spPr>
          <a:xfrm rot="1796278">
            <a:off x="4784394" y="2029850"/>
            <a:ext cx="528408" cy="415227"/>
          </a:xfrm>
          <a:prstGeom prst="rect">
            <a:avLst/>
          </a:prstGeom>
          <a:noFill/>
          <a:ln w="1047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433327"/>
      </p:ext>
    </p:extLst>
  </p:cSld>
  <p:clrMapOvr>
    <a:masterClrMapping/>
  </p:clrMapOvr>
  <mc:AlternateContent xmlns:mc="http://schemas.openxmlformats.org/markup-compatibility/2006" xmlns:p14="http://schemas.microsoft.com/office/powerpoint/2010/main">
    <mc:Choice Requires="p14">
      <p:transition spd="slow" p14:dur="2000" advTm="41648"/>
    </mc:Choice>
    <mc:Fallback xmlns="">
      <p:transition xmlns:p14="http://schemas.microsoft.com/office/powerpoint/2010/main" spd="slow" advTm="41648"/>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111" y="-21120"/>
            <a:ext cx="8431528" cy="584776"/>
          </a:xfrm>
          <a:prstGeom prst="rect">
            <a:avLst/>
          </a:prstGeom>
          <a:noFill/>
        </p:spPr>
        <p:txBody>
          <a:bodyPr wrap="square" rtlCol="0">
            <a:spAutoFit/>
          </a:bodyPr>
          <a:lstStyle/>
          <a:p>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Event Selection</a:t>
            </a:r>
            <a:endParaRPr kumimoji="1" lang="ja-JP" altLang="en-US" sz="3200" b="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sp>
        <p:nvSpPr>
          <p:cNvPr id="6" name="TextBox 5"/>
          <p:cNvSpPr txBox="1"/>
          <p:nvPr/>
        </p:nvSpPr>
        <p:spPr>
          <a:xfrm>
            <a:off x="239058" y="759300"/>
            <a:ext cx="8087081" cy="523220"/>
          </a:xfrm>
          <a:prstGeom prst="rect">
            <a:avLst/>
          </a:prstGeom>
          <a:noFill/>
          <a:ln w="38100" cmpd="sng">
            <a:solidFill>
              <a:schemeClr val="tx1"/>
            </a:solidFill>
          </a:ln>
        </p:spPr>
        <p:txBody>
          <a:bodyPr wrap="square" rtlCol="0">
            <a:spAutoFit/>
          </a:bodyPr>
          <a:lstStyle/>
          <a:p>
            <a:r>
              <a:rPr lang="en-US" sz="2800" dirty="0" smtClean="0"/>
              <a:t>3300 </a:t>
            </a:r>
            <a:r>
              <a:rPr lang="en-US" sz="2800" dirty="0" err="1" smtClean="0"/>
              <a:t>microlensing</a:t>
            </a:r>
            <a:r>
              <a:rPr lang="en-US" sz="2800" dirty="0" smtClean="0"/>
              <a:t> alerts by MOA (2007-2012)</a:t>
            </a:r>
            <a:endParaRPr lang="en-US" sz="2800" dirty="0"/>
          </a:p>
        </p:txBody>
      </p:sp>
      <p:sp>
        <p:nvSpPr>
          <p:cNvPr id="8" name="TextBox 7"/>
          <p:cNvSpPr txBox="1"/>
          <p:nvPr/>
        </p:nvSpPr>
        <p:spPr>
          <a:xfrm>
            <a:off x="212603" y="3760967"/>
            <a:ext cx="2554941" cy="830997"/>
          </a:xfrm>
          <a:prstGeom prst="rect">
            <a:avLst/>
          </a:prstGeom>
          <a:noFill/>
          <a:ln w="28575" cmpd="sng">
            <a:solidFill>
              <a:srgbClr val="FFFF00"/>
            </a:solidFill>
          </a:ln>
        </p:spPr>
        <p:txBody>
          <a:bodyPr wrap="square" rtlCol="0">
            <a:spAutoFit/>
          </a:bodyPr>
          <a:lstStyle/>
          <a:p>
            <a:pPr algn="ctr"/>
            <a:r>
              <a:rPr lang="en-US" sz="2400" dirty="0" smtClean="0">
                <a:solidFill>
                  <a:srgbClr val="FFFF00"/>
                </a:solidFill>
              </a:rPr>
              <a:t>1451 Single lens events</a:t>
            </a:r>
            <a:endParaRPr lang="en-US" sz="2400" dirty="0">
              <a:solidFill>
                <a:srgbClr val="FFFF00"/>
              </a:solidFill>
            </a:endParaRPr>
          </a:p>
        </p:txBody>
      </p:sp>
      <p:sp>
        <p:nvSpPr>
          <p:cNvPr id="50" name="Rectangle 49"/>
          <p:cNvSpPr/>
          <p:nvPr/>
        </p:nvSpPr>
        <p:spPr>
          <a:xfrm>
            <a:off x="6164900" y="4690696"/>
            <a:ext cx="2922323" cy="203644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064617" y="4130299"/>
            <a:ext cx="2644587" cy="461665"/>
          </a:xfrm>
          <a:prstGeom prst="rect">
            <a:avLst/>
          </a:prstGeom>
          <a:noFill/>
          <a:ln w="28575" cmpd="sng">
            <a:solidFill>
              <a:srgbClr val="FF0000"/>
            </a:solidFill>
          </a:ln>
        </p:spPr>
        <p:txBody>
          <a:bodyPr wrap="square" rtlCol="0">
            <a:spAutoFit/>
          </a:bodyPr>
          <a:lstStyle/>
          <a:p>
            <a:pPr algn="ctr"/>
            <a:r>
              <a:rPr lang="en-US" sz="2400" dirty="0" smtClean="0">
                <a:solidFill>
                  <a:srgbClr val="FF0000"/>
                </a:solidFill>
              </a:rPr>
              <a:t>22 Planetary events</a:t>
            </a:r>
            <a:endParaRPr lang="en-US" sz="2400" dirty="0">
              <a:solidFill>
                <a:srgbClr val="FF0000"/>
              </a:solidFill>
            </a:endParaRPr>
          </a:p>
        </p:txBody>
      </p:sp>
      <p:sp>
        <p:nvSpPr>
          <p:cNvPr id="10" name="TextBox 9"/>
          <p:cNvSpPr txBox="1"/>
          <p:nvPr/>
        </p:nvSpPr>
        <p:spPr>
          <a:xfrm>
            <a:off x="6036235" y="3750405"/>
            <a:ext cx="3050988" cy="830997"/>
          </a:xfrm>
          <a:prstGeom prst="rect">
            <a:avLst/>
          </a:prstGeom>
          <a:noFill/>
          <a:ln w="28575" cmpd="sng">
            <a:solidFill>
              <a:srgbClr val="FFCC66"/>
            </a:solidFill>
          </a:ln>
        </p:spPr>
        <p:txBody>
          <a:bodyPr wrap="square" rtlCol="0">
            <a:spAutoFit/>
          </a:bodyPr>
          <a:lstStyle/>
          <a:p>
            <a:pPr algn="ctr"/>
            <a:r>
              <a:rPr lang="en-US" sz="2400" dirty="0" smtClean="0">
                <a:solidFill>
                  <a:srgbClr val="FFCC66"/>
                </a:solidFill>
              </a:rPr>
              <a:t>1 Ambiguous event</a:t>
            </a:r>
          </a:p>
          <a:p>
            <a:pPr algn="ctr"/>
            <a:r>
              <a:rPr lang="en-US" sz="2400" dirty="0" smtClean="0">
                <a:solidFill>
                  <a:srgbClr val="FFCC66"/>
                </a:solidFill>
              </a:rPr>
              <a:t>(planet / stellar binary)</a:t>
            </a:r>
            <a:endParaRPr lang="en-US" sz="2400" dirty="0">
              <a:solidFill>
                <a:srgbClr val="FFCC66"/>
              </a:solidFill>
            </a:endParaRPr>
          </a:p>
        </p:txBody>
      </p:sp>
      <p:sp>
        <p:nvSpPr>
          <p:cNvPr id="11" name="TextBox 10"/>
          <p:cNvSpPr txBox="1"/>
          <p:nvPr/>
        </p:nvSpPr>
        <p:spPr>
          <a:xfrm>
            <a:off x="534843" y="1673635"/>
            <a:ext cx="8499468" cy="461665"/>
          </a:xfrm>
          <a:prstGeom prst="rect">
            <a:avLst/>
          </a:prstGeom>
          <a:noFill/>
        </p:spPr>
        <p:txBody>
          <a:bodyPr wrap="square" rtlCol="0">
            <a:spAutoFit/>
          </a:bodyPr>
          <a:lstStyle/>
          <a:p>
            <a:r>
              <a:rPr lang="en-US" altLang="ja-JP" sz="2400" dirty="0" smtClean="0">
                <a:latin typeface="Times New Roman"/>
                <a:cs typeface="Times New Roman"/>
              </a:rPr>
              <a:t>Δχ</a:t>
            </a:r>
            <a:r>
              <a:rPr lang="en-US" altLang="ja-JP" sz="2400" baseline="30000" dirty="0" smtClean="0">
                <a:latin typeface="Times New Roman"/>
                <a:cs typeface="Times New Roman"/>
              </a:rPr>
              <a:t>2</a:t>
            </a:r>
            <a:r>
              <a:rPr lang="en-US" altLang="ja-JP" sz="2400" dirty="0" smtClean="0">
                <a:latin typeface="Times New Roman"/>
                <a:cs typeface="Times New Roman"/>
              </a:rPr>
              <a:t> ≡ χ</a:t>
            </a:r>
            <a:r>
              <a:rPr lang="en-US" altLang="ja-JP" sz="2400" baseline="30000" dirty="0" smtClean="0">
                <a:latin typeface="Times New Roman"/>
                <a:cs typeface="Times New Roman"/>
              </a:rPr>
              <a:t>2</a:t>
            </a:r>
            <a:r>
              <a:rPr lang="en-US" altLang="ja-JP" sz="2400" baseline="-25000" dirty="0" smtClean="0">
                <a:latin typeface="Times New Roman"/>
                <a:cs typeface="Times New Roman"/>
              </a:rPr>
              <a:t>Single </a:t>
            </a:r>
            <a:r>
              <a:rPr lang="en-US" altLang="ja-JP" sz="2400" dirty="0" smtClean="0">
                <a:latin typeface="Times New Roman"/>
                <a:cs typeface="Times New Roman"/>
              </a:rPr>
              <a:t>– χ</a:t>
            </a:r>
            <a:r>
              <a:rPr lang="en-US" altLang="ja-JP" sz="2400" baseline="30000" dirty="0" smtClean="0">
                <a:latin typeface="Times New Roman"/>
                <a:cs typeface="Times New Roman"/>
              </a:rPr>
              <a:t>2</a:t>
            </a:r>
            <a:r>
              <a:rPr lang="en-US" altLang="ja-JP" sz="2400" baseline="-25000" dirty="0" smtClean="0">
                <a:latin typeface="Times New Roman"/>
                <a:cs typeface="Times New Roman"/>
              </a:rPr>
              <a:t>Binary</a:t>
            </a:r>
            <a:r>
              <a:rPr lang="en-US" altLang="ja-JP" sz="2400" dirty="0" smtClean="0">
                <a:latin typeface="Times New Roman"/>
                <a:cs typeface="Times New Roman"/>
              </a:rPr>
              <a:t> &gt; 100 (Detection): </a:t>
            </a:r>
            <a:r>
              <a:rPr lang="en-US" sz="2400" dirty="0">
                <a:solidFill>
                  <a:srgbClr val="FF6666"/>
                </a:solidFill>
                <a:latin typeface="Times New Roman"/>
                <a:cs typeface="Times New Roman"/>
              </a:rPr>
              <a:t>MOA survey </a:t>
            </a:r>
            <a:r>
              <a:rPr lang="en-US" sz="2400" dirty="0" smtClean="0">
                <a:solidFill>
                  <a:srgbClr val="FF6666"/>
                </a:solidFill>
                <a:latin typeface="Times New Roman"/>
                <a:cs typeface="Times New Roman"/>
              </a:rPr>
              <a:t>data</a:t>
            </a:r>
            <a:endParaRPr lang="en-US" sz="2400" dirty="0">
              <a:solidFill>
                <a:srgbClr val="FF6666"/>
              </a:solidFill>
              <a:latin typeface="Times New Roman"/>
              <a:cs typeface="Times New Roman"/>
            </a:endParaRPr>
          </a:p>
        </p:txBody>
      </p:sp>
      <p:cxnSp>
        <p:nvCxnSpPr>
          <p:cNvPr id="12" name="Straight Arrow Connector 11"/>
          <p:cNvCxnSpPr/>
          <p:nvPr/>
        </p:nvCxnSpPr>
        <p:spPr>
          <a:xfrm>
            <a:off x="551655" y="1475184"/>
            <a:ext cx="0" cy="2202702"/>
          </a:xfrm>
          <a:prstGeom prst="straightConnector1">
            <a:avLst/>
          </a:prstGeom>
          <a:ln w="76200" cmpd="sng">
            <a:solidFill>
              <a:srgbClr val="FFFFFF"/>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388965" y="2410821"/>
            <a:ext cx="7711486" cy="461665"/>
          </a:xfrm>
          <a:prstGeom prst="rect">
            <a:avLst/>
          </a:prstGeom>
          <a:noFill/>
        </p:spPr>
        <p:txBody>
          <a:bodyPr wrap="square" rtlCol="0">
            <a:spAutoFit/>
          </a:bodyPr>
          <a:lstStyle/>
          <a:p>
            <a:r>
              <a:rPr lang="en-US" sz="2400" dirty="0">
                <a:latin typeface="Times New Roman"/>
                <a:cs typeface="Times New Roman"/>
              </a:rPr>
              <a:t>M</a:t>
            </a:r>
            <a:r>
              <a:rPr lang="en-US" sz="2400" dirty="0" smtClean="0">
                <a:latin typeface="Times New Roman"/>
                <a:cs typeface="Times New Roman"/>
              </a:rPr>
              <a:t>ass Ratio, </a:t>
            </a:r>
            <a:r>
              <a:rPr lang="en-US" sz="2400" i="1" dirty="0" smtClean="0">
                <a:latin typeface="Times New Roman"/>
                <a:cs typeface="Times New Roman"/>
              </a:rPr>
              <a:t>q</a:t>
            </a:r>
            <a:r>
              <a:rPr lang="en-US" sz="2400" dirty="0" smtClean="0">
                <a:latin typeface="Times New Roman"/>
                <a:cs typeface="Times New Roman"/>
              </a:rPr>
              <a:t> &lt; 0.03 (Characterization): </a:t>
            </a:r>
            <a:r>
              <a:rPr lang="en-US" sz="2400" dirty="0">
                <a:solidFill>
                  <a:srgbClr val="FF6666"/>
                </a:solidFill>
                <a:latin typeface="Times New Roman"/>
                <a:cs typeface="Times New Roman"/>
              </a:rPr>
              <a:t>All available data</a:t>
            </a:r>
            <a:endParaRPr lang="en-US" sz="2400" dirty="0" smtClean="0">
              <a:latin typeface="Times New Roman"/>
              <a:cs typeface="Times New Roman"/>
            </a:endParaRPr>
          </a:p>
        </p:txBody>
      </p:sp>
      <p:cxnSp>
        <p:nvCxnSpPr>
          <p:cNvPr id="15" name="Straight Arrow Connector 14"/>
          <p:cNvCxnSpPr>
            <a:endCxn id="31" idx="5"/>
          </p:cNvCxnSpPr>
          <p:nvPr/>
        </p:nvCxnSpPr>
        <p:spPr>
          <a:xfrm>
            <a:off x="551655" y="2301986"/>
            <a:ext cx="1254078" cy="717147"/>
          </a:xfrm>
          <a:prstGeom prst="straightConnector1">
            <a:avLst/>
          </a:prstGeom>
          <a:ln w="38100" cmpd="sng">
            <a:solidFill>
              <a:schemeClr val="tx1"/>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1732894" y="2963476"/>
            <a:ext cx="4563734" cy="304286"/>
          </a:xfrm>
          <a:prstGeom prst="straightConnector1">
            <a:avLst/>
          </a:prstGeom>
          <a:ln w="38100" cmpd="sng">
            <a:solidFill>
              <a:srgbClr val="FFFFFF"/>
            </a:solidFill>
            <a:tailEnd type="arrow"/>
          </a:ln>
          <a:effectLst/>
        </p:spPr>
        <p:style>
          <a:lnRef idx="2">
            <a:schemeClr val="accent1"/>
          </a:lnRef>
          <a:fillRef idx="0">
            <a:schemeClr val="accent1"/>
          </a:fillRef>
          <a:effectRef idx="1">
            <a:schemeClr val="accent1"/>
          </a:effectRef>
          <a:fontRef idx="minor">
            <a:schemeClr val="tx1"/>
          </a:fontRef>
        </p:style>
      </p:cxnSp>
      <p:sp>
        <p:nvSpPr>
          <p:cNvPr id="49" name="Rectangle 48"/>
          <p:cNvSpPr/>
          <p:nvPr/>
        </p:nvSpPr>
        <p:spPr>
          <a:xfrm>
            <a:off x="3091073" y="4697527"/>
            <a:ext cx="2922323" cy="203644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6481817" y="3095774"/>
            <a:ext cx="2188250" cy="369332"/>
          </a:xfrm>
          <a:prstGeom prst="rect">
            <a:avLst/>
          </a:prstGeom>
          <a:noFill/>
          <a:ln>
            <a:solidFill>
              <a:srgbClr val="FFFFFF"/>
            </a:solidFill>
          </a:ln>
        </p:spPr>
        <p:txBody>
          <a:bodyPr wrap="square" rtlCol="0">
            <a:spAutoFit/>
          </a:bodyPr>
          <a:lstStyle/>
          <a:p>
            <a:r>
              <a:rPr lang="en-US" dirty="0" smtClean="0"/>
              <a:t>Stellar binary events</a:t>
            </a:r>
            <a:endParaRPr lang="en-US" dirty="0"/>
          </a:p>
        </p:txBody>
      </p:sp>
      <p:cxnSp>
        <p:nvCxnSpPr>
          <p:cNvPr id="24" name="Straight Arrow Connector 23"/>
          <p:cNvCxnSpPr/>
          <p:nvPr/>
        </p:nvCxnSpPr>
        <p:spPr>
          <a:xfrm>
            <a:off x="1732894" y="2963476"/>
            <a:ext cx="4272712" cy="859938"/>
          </a:xfrm>
          <a:prstGeom prst="straightConnector1">
            <a:avLst/>
          </a:prstGeom>
          <a:ln w="38100" cmpd="sng">
            <a:solidFill>
              <a:srgbClr val="FFCC66"/>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1739593" y="2979623"/>
            <a:ext cx="1779111" cy="1081927"/>
          </a:xfrm>
          <a:prstGeom prst="straightConnector1">
            <a:avLst/>
          </a:prstGeom>
          <a:ln w="38100" cmpd="sng">
            <a:solidFill>
              <a:srgbClr val="FF00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30" name="Oval 29"/>
          <p:cNvSpPr>
            <a:spLocks noChangeAspect="1"/>
          </p:cNvSpPr>
          <p:nvPr/>
        </p:nvSpPr>
        <p:spPr>
          <a:xfrm>
            <a:off x="459059" y="2211032"/>
            <a:ext cx="179997" cy="1819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a:spLocks noChangeAspect="1"/>
          </p:cNvSpPr>
          <p:nvPr/>
        </p:nvSpPr>
        <p:spPr>
          <a:xfrm>
            <a:off x="1652096" y="2863865"/>
            <a:ext cx="179997" cy="181908"/>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Arrow Connector 35"/>
          <p:cNvCxnSpPr>
            <a:stCxn id="30" idx="4"/>
          </p:cNvCxnSpPr>
          <p:nvPr/>
        </p:nvCxnSpPr>
        <p:spPr>
          <a:xfrm>
            <a:off x="549058" y="2392940"/>
            <a:ext cx="0" cy="1284946"/>
          </a:xfrm>
          <a:prstGeom prst="straightConnector1">
            <a:avLst/>
          </a:prstGeom>
          <a:ln w="76200" cmpd="sng">
            <a:solidFill>
              <a:srgbClr val="FFFF00"/>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6561185" y="5003502"/>
            <a:ext cx="1002037" cy="369332"/>
          </a:xfrm>
          <a:prstGeom prst="rect">
            <a:avLst/>
          </a:prstGeom>
          <a:noFill/>
        </p:spPr>
        <p:txBody>
          <a:bodyPr wrap="square" rtlCol="0">
            <a:spAutoFit/>
          </a:bodyPr>
          <a:lstStyle/>
          <a:p>
            <a:r>
              <a:rPr lang="en-US" altLang="ja-JP" dirty="0" smtClean="0">
                <a:solidFill>
                  <a:srgbClr val="000000"/>
                </a:solidFill>
                <a:latin typeface="Times New Roman"/>
                <a:cs typeface="Times New Roman"/>
              </a:rPr>
              <a:t>Δχ</a:t>
            </a:r>
            <a:r>
              <a:rPr lang="en-US" altLang="ja-JP" baseline="30000" dirty="0" smtClean="0">
                <a:solidFill>
                  <a:srgbClr val="000000"/>
                </a:solidFill>
                <a:latin typeface="Times New Roman"/>
                <a:cs typeface="Times New Roman"/>
              </a:rPr>
              <a:t>2</a:t>
            </a:r>
            <a:r>
              <a:rPr lang="en-US" altLang="ja-JP" dirty="0" smtClean="0">
                <a:solidFill>
                  <a:srgbClr val="000000"/>
                </a:solidFill>
                <a:latin typeface="Times New Roman"/>
                <a:cs typeface="Times New Roman"/>
              </a:rPr>
              <a:t> ~ 18</a:t>
            </a:r>
            <a:endParaRPr lang="en-US" dirty="0">
              <a:solidFill>
                <a:srgbClr val="000000"/>
              </a:solidFill>
              <a:latin typeface="Times New Roman"/>
              <a:cs typeface="Times New Roman"/>
            </a:endParaRPr>
          </a:p>
        </p:txBody>
      </p:sp>
      <p:sp>
        <p:nvSpPr>
          <p:cNvPr id="45" name="TextBox 44"/>
          <p:cNvSpPr txBox="1"/>
          <p:nvPr/>
        </p:nvSpPr>
        <p:spPr>
          <a:xfrm>
            <a:off x="3402497" y="4617044"/>
            <a:ext cx="2274301" cy="369332"/>
          </a:xfrm>
          <a:prstGeom prst="rect">
            <a:avLst/>
          </a:prstGeom>
          <a:noFill/>
        </p:spPr>
        <p:txBody>
          <a:bodyPr wrap="square" rtlCol="0">
            <a:spAutoFit/>
          </a:bodyPr>
          <a:lstStyle/>
          <a:p>
            <a:r>
              <a:rPr lang="en-US" dirty="0" smtClean="0">
                <a:solidFill>
                  <a:srgbClr val="000000"/>
                </a:solidFill>
                <a:latin typeface="Times New Roman"/>
                <a:cs typeface="Times New Roman"/>
              </a:rPr>
              <a:t>MOA-2008-BLG-379</a:t>
            </a:r>
            <a:endParaRPr lang="en-US" dirty="0">
              <a:solidFill>
                <a:srgbClr val="000000"/>
              </a:solidFill>
              <a:latin typeface="Times New Roman"/>
              <a:cs typeface="Times New Roman"/>
            </a:endParaRPr>
          </a:p>
        </p:txBody>
      </p:sp>
      <p:sp>
        <p:nvSpPr>
          <p:cNvPr id="48" name="Rectangle 47"/>
          <p:cNvSpPr/>
          <p:nvPr/>
        </p:nvSpPr>
        <p:spPr>
          <a:xfrm>
            <a:off x="67251" y="4710757"/>
            <a:ext cx="2922323" cy="203644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 name="Picture 46" descr="mb10340.lc.20150901.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77417" y="4372299"/>
            <a:ext cx="2167021" cy="2804380"/>
          </a:xfrm>
          <a:prstGeom prst="rect">
            <a:avLst/>
          </a:prstGeom>
        </p:spPr>
      </p:pic>
      <p:sp>
        <p:nvSpPr>
          <p:cNvPr id="44" name="TextBox 43"/>
          <p:cNvSpPr txBox="1"/>
          <p:nvPr/>
        </p:nvSpPr>
        <p:spPr>
          <a:xfrm>
            <a:off x="371339" y="4631377"/>
            <a:ext cx="2274301" cy="369332"/>
          </a:xfrm>
          <a:prstGeom prst="rect">
            <a:avLst/>
          </a:prstGeom>
          <a:noFill/>
        </p:spPr>
        <p:txBody>
          <a:bodyPr wrap="square" rtlCol="0">
            <a:spAutoFit/>
          </a:bodyPr>
          <a:lstStyle/>
          <a:p>
            <a:r>
              <a:rPr lang="en-US" dirty="0" smtClean="0">
                <a:solidFill>
                  <a:schemeClr val="bg1"/>
                </a:solidFill>
                <a:latin typeface="Times New Roman"/>
                <a:cs typeface="Times New Roman"/>
              </a:rPr>
              <a:t>MOA-2010-BLG-340</a:t>
            </a:r>
            <a:endParaRPr lang="en-US" dirty="0">
              <a:solidFill>
                <a:schemeClr val="bg1"/>
              </a:solidFill>
              <a:latin typeface="Times New Roman"/>
              <a:cs typeface="Times New Roman"/>
            </a:endParaRPr>
          </a:p>
        </p:txBody>
      </p:sp>
      <p:sp>
        <p:nvSpPr>
          <p:cNvPr id="46" name="TextBox 45"/>
          <p:cNvSpPr txBox="1"/>
          <p:nvPr/>
        </p:nvSpPr>
        <p:spPr>
          <a:xfrm>
            <a:off x="6481817" y="4633682"/>
            <a:ext cx="2274301" cy="369332"/>
          </a:xfrm>
          <a:prstGeom prst="rect">
            <a:avLst/>
          </a:prstGeom>
          <a:noFill/>
        </p:spPr>
        <p:txBody>
          <a:bodyPr wrap="square" rtlCol="0">
            <a:spAutoFit/>
          </a:bodyPr>
          <a:lstStyle/>
          <a:p>
            <a:r>
              <a:rPr lang="en-US" dirty="0" smtClean="0">
                <a:solidFill>
                  <a:srgbClr val="000000"/>
                </a:solidFill>
                <a:latin typeface="Times New Roman"/>
                <a:cs typeface="Times New Roman"/>
              </a:rPr>
              <a:t>MOA-2011-BLG-336</a:t>
            </a:r>
            <a:endParaRPr lang="en-US" dirty="0">
              <a:solidFill>
                <a:srgbClr val="000000"/>
              </a:solidFill>
              <a:latin typeface="Times New Roman"/>
              <a:cs typeface="Times New Roman"/>
            </a:endParaRPr>
          </a:p>
        </p:txBody>
      </p:sp>
      <p:pic>
        <p:nvPicPr>
          <p:cNvPr id="51" name="Picture 50" descr="mb08379.lc.20150901.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523927" y="4381757"/>
            <a:ext cx="2147241" cy="2778783"/>
          </a:xfrm>
          <a:prstGeom prst="rect">
            <a:avLst/>
          </a:prstGeom>
        </p:spPr>
      </p:pic>
      <p:pic>
        <p:nvPicPr>
          <p:cNvPr id="52" name="Picture 51" descr="mb11336.lc.20150901.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586394" y="4399558"/>
            <a:ext cx="2108656" cy="2728849"/>
          </a:xfrm>
          <a:prstGeom prst="rect">
            <a:avLst/>
          </a:prstGeom>
        </p:spPr>
      </p:pic>
      <p:sp>
        <p:nvSpPr>
          <p:cNvPr id="53" name="Text Box 10"/>
          <p:cNvSpPr txBox="1">
            <a:spLocks noChangeArrowheads="1"/>
          </p:cNvSpPr>
          <p:nvPr/>
        </p:nvSpPr>
        <p:spPr bwMode="auto">
          <a:xfrm>
            <a:off x="4943289" y="1238945"/>
            <a:ext cx="423782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ja-JP" sz="1600" dirty="0"/>
              <a:t>http://</a:t>
            </a:r>
            <a:r>
              <a:rPr lang="en-US" altLang="ja-JP" sz="1600" dirty="0" err="1"/>
              <a:t>www.massey.ac.nz</a:t>
            </a:r>
            <a:r>
              <a:rPr lang="en-US" altLang="ja-JP" sz="1600" dirty="0"/>
              <a:t>/~</a:t>
            </a:r>
            <a:r>
              <a:rPr lang="en-US" altLang="ja-JP" sz="1600" dirty="0" err="1" smtClean="0"/>
              <a:t>iabond</a:t>
            </a:r>
            <a:r>
              <a:rPr lang="en-US" altLang="ja-JP" sz="1600" dirty="0" smtClean="0"/>
              <a:t>/moa/alerts</a:t>
            </a:r>
            <a:endParaRPr lang="ja-JP" altLang="en-US" sz="1600" dirty="0"/>
          </a:p>
        </p:txBody>
      </p:sp>
      <p:sp>
        <p:nvSpPr>
          <p:cNvPr id="54" name="TextBox 53"/>
          <p:cNvSpPr txBox="1"/>
          <p:nvPr/>
        </p:nvSpPr>
        <p:spPr>
          <a:xfrm>
            <a:off x="3054207" y="4850302"/>
            <a:ext cx="1076791" cy="338554"/>
          </a:xfrm>
          <a:prstGeom prst="rect">
            <a:avLst/>
          </a:prstGeom>
          <a:noFill/>
        </p:spPr>
        <p:txBody>
          <a:bodyPr wrap="square" rtlCol="0">
            <a:spAutoFit/>
          </a:bodyPr>
          <a:lstStyle/>
          <a:p>
            <a:r>
              <a:rPr lang="en-US" sz="1600" dirty="0" smtClean="0">
                <a:solidFill>
                  <a:srgbClr val="0000FF"/>
                </a:solidFill>
              </a:rPr>
              <a:t>Suzuki+14</a:t>
            </a:r>
            <a:endParaRPr lang="en-US" sz="1600" dirty="0">
              <a:solidFill>
                <a:srgbClr val="0000FF"/>
              </a:solidFill>
            </a:endParaRPr>
          </a:p>
        </p:txBody>
      </p:sp>
      <p:sp>
        <p:nvSpPr>
          <p:cNvPr id="55" name="TextBox 54"/>
          <p:cNvSpPr txBox="1"/>
          <p:nvPr/>
        </p:nvSpPr>
        <p:spPr>
          <a:xfrm>
            <a:off x="7230090" y="5833648"/>
            <a:ext cx="1076791" cy="338554"/>
          </a:xfrm>
          <a:prstGeom prst="rect">
            <a:avLst/>
          </a:prstGeom>
          <a:noFill/>
        </p:spPr>
        <p:txBody>
          <a:bodyPr wrap="square" rtlCol="0">
            <a:spAutoFit/>
          </a:bodyPr>
          <a:lstStyle/>
          <a:p>
            <a:r>
              <a:rPr lang="en-US" sz="1600" dirty="0" smtClean="0">
                <a:solidFill>
                  <a:srgbClr val="0000FF"/>
                </a:solidFill>
              </a:rPr>
              <a:t>Shin+12</a:t>
            </a:r>
            <a:endParaRPr lang="en-US" sz="1600" dirty="0">
              <a:solidFill>
                <a:srgbClr val="0000FF"/>
              </a:solidFill>
            </a:endParaRPr>
          </a:p>
        </p:txBody>
      </p:sp>
    </p:spTree>
    <p:extLst>
      <p:ext uri="{BB962C8B-B14F-4D97-AF65-F5344CB8AC3E}">
        <p14:creationId xmlns:p14="http://schemas.microsoft.com/office/powerpoint/2010/main" val="18569154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931652"/>
            <a:ext cx="9144000" cy="4505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58506" y="752710"/>
            <a:ext cx="4853726" cy="628129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600685" y="1179375"/>
            <a:ext cx="3712197" cy="4804019"/>
          </a:xfrm>
          <a:prstGeom prst="rect">
            <a:avLst/>
          </a:prstGeom>
        </p:spPr>
      </p:pic>
      <p:sp>
        <p:nvSpPr>
          <p:cNvPr id="7" name="テキスト ボックス 3"/>
          <p:cNvSpPr txBox="1"/>
          <p:nvPr/>
        </p:nvSpPr>
        <p:spPr>
          <a:xfrm>
            <a:off x="1111" y="-21120"/>
            <a:ext cx="8431528" cy="584776"/>
          </a:xfrm>
          <a:prstGeom prst="rect">
            <a:avLst/>
          </a:prstGeom>
          <a:noFill/>
        </p:spPr>
        <p:txBody>
          <a:bodyPr wrap="square" rtlCol="0">
            <a:spAutoFit/>
          </a:bodyPr>
          <a:lstStyle/>
          <a:p>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Detection Efficiency, </a:t>
            </a:r>
            <a:r>
              <a:rPr lang="en-US" altLang="ja-JP" sz="3200" b="1" i="1" u="sng" dirty="0" err="1" smtClean="0">
                <a:solidFill>
                  <a:srgbClr val="FFFFFF"/>
                </a:solidFill>
                <a:effectLst>
                  <a:outerShdw blurRad="50800" dist="38100" dir="2700000" algn="tl" rotWithShape="0">
                    <a:srgbClr val="000000">
                      <a:alpha val="43000"/>
                    </a:srgbClr>
                  </a:outerShdw>
                </a:effectLst>
                <a:latin typeface="Times New Roman"/>
                <a:cs typeface="Times New Roman"/>
              </a:rPr>
              <a:t>ε</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(log</a:t>
            </a:r>
            <a:r>
              <a:rPr lang="en-US" altLang="ja-JP" sz="3200" b="1" i="1" u="sng" dirty="0" smtClean="0">
                <a:solidFill>
                  <a:srgbClr val="FFFFFF"/>
                </a:solidFill>
                <a:effectLst>
                  <a:outerShdw blurRad="50800" dist="38100" dir="2700000" algn="tl" rotWithShape="0">
                    <a:srgbClr val="000000">
                      <a:alpha val="43000"/>
                    </a:srgbClr>
                  </a:outerShdw>
                </a:effectLst>
                <a:latin typeface="Times New Roman"/>
                <a:cs typeface="Times New Roman"/>
              </a:rPr>
              <a:t>s</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 </a:t>
            </a:r>
            <a:r>
              <a:rPr lang="en-US" altLang="ja-JP" sz="3200" b="1" u="sng" dirty="0" err="1" smtClean="0">
                <a:solidFill>
                  <a:srgbClr val="FFFFFF"/>
                </a:solidFill>
                <a:effectLst>
                  <a:outerShdw blurRad="50800" dist="38100" dir="2700000" algn="tl" rotWithShape="0">
                    <a:srgbClr val="000000">
                      <a:alpha val="43000"/>
                    </a:srgbClr>
                  </a:outerShdw>
                </a:effectLst>
                <a:latin typeface="Times New Roman"/>
                <a:cs typeface="Times New Roman"/>
              </a:rPr>
              <a:t>log</a:t>
            </a:r>
            <a:r>
              <a:rPr lang="en-US" altLang="ja-JP" sz="3200" b="1" i="1" u="sng" dirty="0" err="1" smtClean="0">
                <a:solidFill>
                  <a:srgbClr val="FFFFFF"/>
                </a:solidFill>
                <a:effectLst>
                  <a:outerShdw blurRad="50800" dist="38100" dir="2700000" algn="tl" rotWithShape="0">
                    <a:srgbClr val="000000">
                      <a:alpha val="43000"/>
                    </a:srgbClr>
                  </a:outerShdw>
                </a:effectLst>
                <a:latin typeface="Times New Roman"/>
                <a:cs typeface="Times New Roman"/>
              </a:rPr>
              <a:t>q</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a:t>
            </a:r>
            <a:endParaRPr kumimoji="1" lang="ja-JP" altLang="en-US" sz="3200" b="1" i="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sp>
        <p:nvSpPr>
          <p:cNvPr id="8" name="TextBox 7"/>
          <p:cNvSpPr txBox="1"/>
          <p:nvPr/>
        </p:nvSpPr>
        <p:spPr>
          <a:xfrm>
            <a:off x="420130" y="1123963"/>
            <a:ext cx="8155459" cy="523220"/>
          </a:xfrm>
          <a:prstGeom prst="rect">
            <a:avLst/>
          </a:prstGeom>
          <a:noFill/>
        </p:spPr>
        <p:txBody>
          <a:bodyPr wrap="square" rtlCol="0">
            <a:spAutoFit/>
          </a:bodyPr>
          <a:lstStyle/>
          <a:p>
            <a:r>
              <a:rPr lang="en-US" sz="2800" dirty="0" smtClean="0">
                <a:solidFill>
                  <a:schemeClr val="bg1"/>
                </a:solidFill>
                <a:latin typeface="Times New Roman" charset="0"/>
                <a:ea typeface="Times New Roman" charset="0"/>
                <a:cs typeface="Times New Roman" charset="0"/>
              </a:rPr>
              <a:t>Single lens (</a:t>
            </a:r>
            <a:r>
              <a:rPr lang="en-US" sz="2800" i="1" dirty="0" smtClean="0">
                <a:solidFill>
                  <a:schemeClr val="bg1"/>
                </a:solidFill>
                <a:latin typeface="Times New Roman" charset="0"/>
                <a:ea typeface="Times New Roman" charset="0"/>
                <a:cs typeface="Times New Roman" charset="0"/>
              </a:rPr>
              <a:t>t</a:t>
            </a:r>
            <a:r>
              <a:rPr lang="en-US" sz="2800" baseline="-25000" dirty="0" smtClean="0">
                <a:solidFill>
                  <a:schemeClr val="bg1"/>
                </a:solidFill>
                <a:latin typeface="Times New Roman" charset="0"/>
                <a:ea typeface="Times New Roman" charset="0"/>
                <a:cs typeface="Times New Roman" charset="0"/>
              </a:rPr>
              <a:t>0</a:t>
            </a:r>
            <a:r>
              <a:rPr lang="en-US" sz="2800" dirty="0" smtClean="0">
                <a:solidFill>
                  <a:schemeClr val="bg1"/>
                </a:solidFill>
                <a:latin typeface="Times New Roman" charset="0"/>
                <a:ea typeface="Times New Roman" charset="0"/>
                <a:cs typeface="Times New Roman" charset="0"/>
              </a:rPr>
              <a:t> = 7517.5, </a:t>
            </a:r>
            <a:r>
              <a:rPr lang="en-US" sz="2800" i="1" dirty="0" err="1" smtClean="0">
                <a:solidFill>
                  <a:schemeClr val="bg1"/>
                </a:solidFill>
                <a:latin typeface="Times New Roman" charset="0"/>
                <a:ea typeface="Times New Roman" charset="0"/>
                <a:cs typeface="Times New Roman" charset="0"/>
              </a:rPr>
              <a:t>t</a:t>
            </a:r>
            <a:r>
              <a:rPr lang="en-US" sz="2800" baseline="-25000" dirty="0" err="1" smtClean="0">
                <a:solidFill>
                  <a:schemeClr val="bg1"/>
                </a:solidFill>
                <a:latin typeface="Times New Roman" charset="0"/>
                <a:ea typeface="Times New Roman" charset="0"/>
                <a:cs typeface="Times New Roman" charset="0"/>
              </a:rPr>
              <a:t>E</a:t>
            </a:r>
            <a:r>
              <a:rPr lang="en-US" sz="2800" dirty="0" smtClean="0">
                <a:solidFill>
                  <a:schemeClr val="bg1"/>
                </a:solidFill>
                <a:latin typeface="Times New Roman" charset="0"/>
                <a:ea typeface="Times New Roman" charset="0"/>
                <a:cs typeface="Times New Roman" charset="0"/>
              </a:rPr>
              <a:t> = 17, </a:t>
            </a:r>
            <a:r>
              <a:rPr lang="en-US" sz="2800" i="1" dirty="0" smtClean="0">
                <a:solidFill>
                  <a:schemeClr val="bg1"/>
                </a:solidFill>
                <a:latin typeface="Times New Roman" charset="0"/>
                <a:ea typeface="Times New Roman" charset="0"/>
                <a:cs typeface="Times New Roman" charset="0"/>
              </a:rPr>
              <a:t>u</a:t>
            </a:r>
            <a:r>
              <a:rPr lang="en-US" sz="2800" baseline="-25000" dirty="0" smtClean="0">
                <a:solidFill>
                  <a:schemeClr val="bg1"/>
                </a:solidFill>
                <a:latin typeface="Times New Roman" charset="0"/>
                <a:ea typeface="Times New Roman" charset="0"/>
                <a:cs typeface="Times New Roman" charset="0"/>
              </a:rPr>
              <a:t>0</a:t>
            </a:r>
            <a:r>
              <a:rPr lang="en-US" sz="2800" dirty="0" smtClean="0">
                <a:solidFill>
                  <a:schemeClr val="bg1"/>
                </a:solidFill>
                <a:latin typeface="Times New Roman" charset="0"/>
                <a:ea typeface="Times New Roman" charset="0"/>
                <a:cs typeface="Times New Roman" charset="0"/>
              </a:rPr>
              <a:t> = 0.083)</a:t>
            </a:r>
            <a:endParaRPr lang="en-US" sz="2800"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3956591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931652"/>
            <a:ext cx="9144000" cy="4505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601600" y="1180800"/>
            <a:ext cx="3730752" cy="482803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flipV="1">
            <a:off x="558000" y="752400"/>
            <a:ext cx="4818888" cy="6236208"/>
          </a:xfrm>
          <a:prstGeom prst="rect">
            <a:avLst/>
          </a:prstGeom>
        </p:spPr>
      </p:pic>
      <p:sp>
        <p:nvSpPr>
          <p:cNvPr id="7" name="テキスト ボックス 3"/>
          <p:cNvSpPr txBox="1"/>
          <p:nvPr/>
        </p:nvSpPr>
        <p:spPr>
          <a:xfrm>
            <a:off x="1111" y="-21120"/>
            <a:ext cx="8431528" cy="584776"/>
          </a:xfrm>
          <a:prstGeom prst="rect">
            <a:avLst/>
          </a:prstGeom>
          <a:noFill/>
        </p:spPr>
        <p:txBody>
          <a:bodyPr wrap="square" rtlCol="0">
            <a:spAutoFit/>
          </a:bodyPr>
          <a:lstStyle/>
          <a:p>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Detection Efficiency, </a:t>
            </a:r>
            <a:r>
              <a:rPr lang="en-US" altLang="ja-JP" sz="3200" b="1" i="1" u="sng" dirty="0" err="1" smtClean="0">
                <a:solidFill>
                  <a:srgbClr val="FFFFFF"/>
                </a:solidFill>
                <a:effectLst>
                  <a:outerShdw blurRad="50800" dist="38100" dir="2700000" algn="tl" rotWithShape="0">
                    <a:srgbClr val="000000">
                      <a:alpha val="43000"/>
                    </a:srgbClr>
                  </a:outerShdw>
                </a:effectLst>
                <a:latin typeface="Times New Roman"/>
                <a:cs typeface="Times New Roman"/>
              </a:rPr>
              <a:t>ε</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(log</a:t>
            </a:r>
            <a:r>
              <a:rPr lang="en-US" altLang="ja-JP" sz="3200" b="1" i="1" u="sng" dirty="0" smtClean="0">
                <a:solidFill>
                  <a:srgbClr val="FFFFFF"/>
                </a:solidFill>
                <a:effectLst>
                  <a:outerShdw blurRad="50800" dist="38100" dir="2700000" algn="tl" rotWithShape="0">
                    <a:srgbClr val="000000">
                      <a:alpha val="43000"/>
                    </a:srgbClr>
                  </a:outerShdw>
                </a:effectLst>
                <a:latin typeface="Times New Roman"/>
                <a:cs typeface="Times New Roman"/>
              </a:rPr>
              <a:t>s</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 </a:t>
            </a:r>
            <a:r>
              <a:rPr lang="en-US" altLang="ja-JP" sz="3200" b="1" u="sng" dirty="0" err="1" smtClean="0">
                <a:solidFill>
                  <a:srgbClr val="FFFFFF"/>
                </a:solidFill>
                <a:effectLst>
                  <a:outerShdw blurRad="50800" dist="38100" dir="2700000" algn="tl" rotWithShape="0">
                    <a:srgbClr val="000000">
                      <a:alpha val="43000"/>
                    </a:srgbClr>
                  </a:outerShdw>
                </a:effectLst>
                <a:latin typeface="Times New Roman"/>
                <a:cs typeface="Times New Roman"/>
              </a:rPr>
              <a:t>log</a:t>
            </a:r>
            <a:r>
              <a:rPr lang="en-US" altLang="ja-JP" sz="3200" b="1" i="1" u="sng" dirty="0" err="1" smtClean="0">
                <a:solidFill>
                  <a:srgbClr val="FFFFFF"/>
                </a:solidFill>
                <a:effectLst>
                  <a:outerShdw blurRad="50800" dist="38100" dir="2700000" algn="tl" rotWithShape="0">
                    <a:srgbClr val="000000">
                      <a:alpha val="43000"/>
                    </a:srgbClr>
                  </a:outerShdw>
                </a:effectLst>
                <a:latin typeface="Times New Roman"/>
                <a:cs typeface="Times New Roman"/>
              </a:rPr>
              <a:t>q</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a:t>
            </a:r>
            <a:endParaRPr kumimoji="1" lang="ja-JP" altLang="en-US" sz="3200" b="1" i="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sp>
        <p:nvSpPr>
          <p:cNvPr id="8" name="TextBox 7"/>
          <p:cNvSpPr txBox="1"/>
          <p:nvPr/>
        </p:nvSpPr>
        <p:spPr>
          <a:xfrm>
            <a:off x="420130" y="1123963"/>
            <a:ext cx="5705885" cy="523220"/>
          </a:xfrm>
          <a:prstGeom prst="rect">
            <a:avLst/>
          </a:prstGeom>
          <a:noFill/>
        </p:spPr>
        <p:txBody>
          <a:bodyPr wrap="square" rtlCol="0">
            <a:spAutoFit/>
          </a:bodyPr>
          <a:lstStyle/>
          <a:p>
            <a:r>
              <a:rPr lang="en-US" sz="2800" i="1" dirty="0">
                <a:solidFill>
                  <a:schemeClr val="bg1"/>
                </a:solidFill>
                <a:latin typeface="Times New Roman" charset="0"/>
                <a:ea typeface="Times New Roman" charset="0"/>
                <a:cs typeface="Times New Roman" charset="0"/>
              </a:rPr>
              <a:t>q</a:t>
            </a:r>
            <a:r>
              <a:rPr lang="en-US" sz="2800" dirty="0" smtClean="0">
                <a:solidFill>
                  <a:schemeClr val="bg1"/>
                </a:solidFill>
                <a:latin typeface="Times New Roman" charset="0"/>
                <a:ea typeface="Times New Roman" charset="0"/>
                <a:cs typeface="Times New Roman" charset="0"/>
              </a:rPr>
              <a:t> = 0.006, </a:t>
            </a:r>
            <a:r>
              <a:rPr lang="en-US" sz="2800" i="1" dirty="0" smtClean="0">
                <a:solidFill>
                  <a:schemeClr val="bg1"/>
                </a:solidFill>
                <a:latin typeface="Times New Roman" charset="0"/>
                <a:ea typeface="Times New Roman" charset="0"/>
                <a:cs typeface="Times New Roman" charset="0"/>
              </a:rPr>
              <a:t>s</a:t>
            </a:r>
            <a:r>
              <a:rPr lang="en-US" sz="2800" dirty="0" smtClean="0">
                <a:solidFill>
                  <a:schemeClr val="bg1"/>
                </a:solidFill>
                <a:latin typeface="Times New Roman" charset="0"/>
                <a:ea typeface="Times New Roman" charset="0"/>
                <a:cs typeface="Times New Roman" charset="0"/>
              </a:rPr>
              <a:t> = 1.26, </a:t>
            </a:r>
            <a:r>
              <a:rPr lang="en-US" altLang="ja-JP" sz="2800" i="1" dirty="0" smtClean="0">
                <a:solidFill>
                  <a:srgbClr val="FF0000"/>
                </a:solidFill>
                <a:latin typeface="Times New Roman" charset="0"/>
                <a:ea typeface="Times New Roman" charset="0"/>
                <a:cs typeface="Times New Roman" charset="0"/>
              </a:rPr>
              <a:t>α</a:t>
            </a:r>
            <a:r>
              <a:rPr lang="en-US" altLang="ja-JP" sz="2800" dirty="0" smtClean="0">
                <a:solidFill>
                  <a:srgbClr val="FF0000"/>
                </a:solidFill>
                <a:latin typeface="Times New Roman" charset="0"/>
                <a:ea typeface="Times New Roman" charset="0"/>
                <a:cs typeface="Times New Roman" charset="0"/>
              </a:rPr>
              <a:t> = 0.35 (20deg) </a:t>
            </a:r>
            <a:endParaRPr lang="en-US" sz="2800" dirty="0">
              <a:solidFill>
                <a:srgbClr val="FF0000"/>
              </a:solidFill>
              <a:latin typeface="Times New Roman" charset="0"/>
              <a:ea typeface="Times New Roman" charset="0"/>
              <a:cs typeface="Times New Roman" charset="0"/>
            </a:endParaRPr>
          </a:p>
        </p:txBody>
      </p:sp>
      <p:sp>
        <p:nvSpPr>
          <p:cNvPr id="9" name="TextBox 8"/>
          <p:cNvSpPr txBox="1"/>
          <p:nvPr/>
        </p:nvSpPr>
        <p:spPr>
          <a:xfrm>
            <a:off x="6499654" y="1206220"/>
            <a:ext cx="2372497" cy="523220"/>
          </a:xfrm>
          <a:prstGeom prst="rect">
            <a:avLst/>
          </a:prstGeom>
          <a:noFill/>
        </p:spPr>
        <p:txBody>
          <a:bodyPr wrap="square" rtlCol="0">
            <a:spAutoFit/>
          </a:bodyPr>
          <a:lstStyle/>
          <a:p>
            <a:r>
              <a:rPr lang="en-US" sz="2800" smtClean="0">
                <a:solidFill>
                  <a:schemeClr val="bg1"/>
                </a:solidFill>
              </a:rPr>
              <a:t>Not detectable</a:t>
            </a:r>
            <a:endParaRPr lang="en-US" sz="2800">
              <a:solidFill>
                <a:schemeClr val="bg1"/>
              </a:solidFill>
            </a:endParaRPr>
          </a:p>
        </p:txBody>
      </p:sp>
    </p:spTree>
    <p:extLst>
      <p:ext uri="{BB962C8B-B14F-4D97-AF65-F5344CB8AC3E}">
        <p14:creationId xmlns:p14="http://schemas.microsoft.com/office/powerpoint/2010/main" val="11743752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931652"/>
            <a:ext cx="9144000" cy="4505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flipH="1" flipV="1">
            <a:off x="558000" y="752400"/>
            <a:ext cx="4818888" cy="62362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flipV="1">
            <a:off x="5601600" y="1180800"/>
            <a:ext cx="3730752" cy="4828032"/>
          </a:xfrm>
          <a:prstGeom prst="rect">
            <a:avLst/>
          </a:prstGeom>
        </p:spPr>
      </p:pic>
      <p:sp>
        <p:nvSpPr>
          <p:cNvPr id="7" name="テキスト ボックス 3"/>
          <p:cNvSpPr txBox="1"/>
          <p:nvPr/>
        </p:nvSpPr>
        <p:spPr>
          <a:xfrm>
            <a:off x="1111" y="-21120"/>
            <a:ext cx="8431528" cy="584776"/>
          </a:xfrm>
          <a:prstGeom prst="rect">
            <a:avLst/>
          </a:prstGeom>
          <a:noFill/>
        </p:spPr>
        <p:txBody>
          <a:bodyPr wrap="square" rtlCol="0">
            <a:spAutoFit/>
          </a:bodyPr>
          <a:lstStyle/>
          <a:p>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Detection Efficiency, </a:t>
            </a:r>
            <a:r>
              <a:rPr lang="en-US" altLang="ja-JP" sz="3200" b="1" i="1" u="sng" dirty="0" err="1" smtClean="0">
                <a:solidFill>
                  <a:srgbClr val="FFFFFF"/>
                </a:solidFill>
                <a:effectLst>
                  <a:outerShdw blurRad="50800" dist="38100" dir="2700000" algn="tl" rotWithShape="0">
                    <a:srgbClr val="000000">
                      <a:alpha val="43000"/>
                    </a:srgbClr>
                  </a:outerShdw>
                </a:effectLst>
                <a:latin typeface="Times New Roman"/>
                <a:cs typeface="Times New Roman"/>
              </a:rPr>
              <a:t>ε</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(log</a:t>
            </a:r>
            <a:r>
              <a:rPr lang="en-US" altLang="ja-JP" sz="3200" b="1" i="1" u="sng" dirty="0" smtClean="0">
                <a:solidFill>
                  <a:srgbClr val="FFFFFF"/>
                </a:solidFill>
                <a:effectLst>
                  <a:outerShdw blurRad="50800" dist="38100" dir="2700000" algn="tl" rotWithShape="0">
                    <a:srgbClr val="000000">
                      <a:alpha val="43000"/>
                    </a:srgbClr>
                  </a:outerShdw>
                </a:effectLst>
                <a:latin typeface="Times New Roman"/>
                <a:cs typeface="Times New Roman"/>
              </a:rPr>
              <a:t>s</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 </a:t>
            </a:r>
            <a:r>
              <a:rPr lang="en-US" altLang="ja-JP" sz="3200" b="1" u="sng" dirty="0" err="1" smtClean="0">
                <a:solidFill>
                  <a:srgbClr val="FFFFFF"/>
                </a:solidFill>
                <a:effectLst>
                  <a:outerShdw blurRad="50800" dist="38100" dir="2700000" algn="tl" rotWithShape="0">
                    <a:srgbClr val="000000">
                      <a:alpha val="43000"/>
                    </a:srgbClr>
                  </a:outerShdw>
                </a:effectLst>
                <a:latin typeface="Times New Roman"/>
                <a:cs typeface="Times New Roman"/>
              </a:rPr>
              <a:t>log</a:t>
            </a:r>
            <a:r>
              <a:rPr lang="en-US" altLang="ja-JP" sz="3200" b="1" i="1" u="sng" dirty="0" err="1" smtClean="0">
                <a:solidFill>
                  <a:srgbClr val="FFFFFF"/>
                </a:solidFill>
                <a:effectLst>
                  <a:outerShdw blurRad="50800" dist="38100" dir="2700000" algn="tl" rotWithShape="0">
                    <a:srgbClr val="000000">
                      <a:alpha val="43000"/>
                    </a:srgbClr>
                  </a:outerShdw>
                </a:effectLst>
                <a:latin typeface="Times New Roman"/>
                <a:cs typeface="Times New Roman"/>
              </a:rPr>
              <a:t>q</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a:t>
            </a:r>
            <a:endParaRPr kumimoji="1" lang="ja-JP" altLang="en-US" sz="3200" b="1" i="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sp>
        <p:nvSpPr>
          <p:cNvPr id="8" name="TextBox 7"/>
          <p:cNvSpPr txBox="1"/>
          <p:nvPr/>
        </p:nvSpPr>
        <p:spPr>
          <a:xfrm>
            <a:off x="420130" y="1123963"/>
            <a:ext cx="5816080" cy="523220"/>
          </a:xfrm>
          <a:prstGeom prst="rect">
            <a:avLst/>
          </a:prstGeom>
          <a:noFill/>
        </p:spPr>
        <p:txBody>
          <a:bodyPr wrap="square" rtlCol="0">
            <a:spAutoFit/>
          </a:bodyPr>
          <a:lstStyle/>
          <a:p>
            <a:r>
              <a:rPr lang="en-US" sz="2800" i="1" dirty="0">
                <a:solidFill>
                  <a:schemeClr val="bg1"/>
                </a:solidFill>
                <a:latin typeface="Times New Roman" charset="0"/>
                <a:ea typeface="Times New Roman" charset="0"/>
                <a:cs typeface="Times New Roman" charset="0"/>
              </a:rPr>
              <a:t>q</a:t>
            </a:r>
            <a:r>
              <a:rPr lang="en-US" sz="2800" dirty="0" smtClean="0">
                <a:solidFill>
                  <a:schemeClr val="bg1"/>
                </a:solidFill>
                <a:latin typeface="Times New Roman" charset="0"/>
                <a:ea typeface="Times New Roman" charset="0"/>
                <a:cs typeface="Times New Roman" charset="0"/>
              </a:rPr>
              <a:t> = 0.006, </a:t>
            </a:r>
            <a:r>
              <a:rPr lang="en-US" sz="2800" i="1" dirty="0" smtClean="0">
                <a:solidFill>
                  <a:schemeClr val="bg1"/>
                </a:solidFill>
                <a:latin typeface="Times New Roman" charset="0"/>
                <a:ea typeface="Times New Roman" charset="0"/>
                <a:cs typeface="Times New Roman" charset="0"/>
              </a:rPr>
              <a:t>s</a:t>
            </a:r>
            <a:r>
              <a:rPr lang="en-US" sz="2800" dirty="0" smtClean="0">
                <a:solidFill>
                  <a:schemeClr val="bg1"/>
                </a:solidFill>
                <a:latin typeface="Times New Roman" charset="0"/>
                <a:ea typeface="Times New Roman" charset="0"/>
                <a:cs typeface="Times New Roman" charset="0"/>
              </a:rPr>
              <a:t> = 1.26, </a:t>
            </a:r>
            <a:r>
              <a:rPr lang="en-US" altLang="ja-JP" sz="2800" i="1" dirty="0" smtClean="0">
                <a:solidFill>
                  <a:srgbClr val="FF0000"/>
                </a:solidFill>
                <a:latin typeface="Times New Roman" charset="0"/>
                <a:ea typeface="Times New Roman" charset="0"/>
                <a:cs typeface="Times New Roman" charset="0"/>
              </a:rPr>
              <a:t>α</a:t>
            </a:r>
            <a:r>
              <a:rPr lang="en-US" altLang="ja-JP" sz="2800" dirty="0" smtClean="0">
                <a:solidFill>
                  <a:srgbClr val="FF0000"/>
                </a:solidFill>
                <a:latin typeface="Times New Roman" charset="0"/>
                <a:ea typeface="Times New Roman" charset="0"/>
                <a:cs typeface="Times New Roman" charset="0"/>
              </a:rPr>
              <a:t> = 3.91 (224deg) </a:t>
            </a:r>
            <a:endParaRPr lang="en-US" sz="2800" dirty="0">
              <a:solidFill>
                <a:srgbClr val="FF0000"/>
              </a:solidFill>
              <a:latin typeface="Times New Roman" charset="0"/>
              <a:ea typeface="Times New Roman" charset="0"/>
              <a:cs typeface="Times New Roman" charset="0"/>
            </a:endParaRPr>
          </a:p>
        </p:txBody>
      </p:sp>
      <p:sp>
        <p:nvSpPr>
          <p:cNvPr id="9" name="TextBox 8"/>
          <p:cNvSpPr txBox="1"/>
          <p:nvPr/>
        </p:nvSpPr>
        <p:spPr>
          <a:xfrm>
            <a:off x="6499654" y="1206220"/>
            <a:ext cx="2372497" cy="523220"/>
          </a:xfrm>
          <a:prstGeom prst="rect">
            <a:avLst/>
          </a:prstGeom>
          <a:noFill/>
        </p:spPr>
        <p:txBody>
          <a:bodyPr wrap="square" rtlCol="0">
            <a:spAutoFit/>
          </a:bodyPr>
          <a:lstStyle/>
          <a:p>
            <a:r>
              <a:rPr lang="en-US" sz="2800" dirty="0">
                <a:solidFill>
                  <a:schemeClr val="bg1"/>
                </a:solidFill>
              </a:rPr>
              <a:t>D</a:t>
            </a:r>
            <a:r>
              <a:rPr lang="en-US" sz="2800" dirty="0" smtClean="0">
                <a:solidFill>
                  <a:schemeClr val="bg1"/>
                </a:solidFill>
              </a:rPr>
              <a:t>etectable</a:t>
            </a:r>
            <a:endParaRPr lang="en-US" sz="2800" dirty="0">
              <a:solidFill>
                <a:schemeClr val="bg1"/>
              </a:solidFill>
            </a:endParaRPr>
          </a:p>
        </p:txBody>
      </p:sp>
    </p:spTree>
    <p:extLst>
      <p:ext uri="{BB962C8B-B14F-4D97-AF65-F5344CB8AC3E}">
        <p14:creationId xmlns:p14="http://schemas.microsoft.com/office/powerpoint/2010/main" val="8215235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556" y="563656"/>
            <a:ext cx="5805465" cy="546934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2153721" y="5971214"/>
            <a:ext cx="3688676" cy="523220"/>
          </a:xfrm>
          <a:prstGeom prst="rect">
            <a:avLst/>
          </a:prstGeom>
          <a:noFill/>
        </p:spPr>
        <p:txBody>
          <a:bodyPr wrap="square" rtlCol="0">
            <a:spAutoFit/>
          </a:bodyPr>
          <a:lstStyle/>
          <a:p>
            <a:r>
              <a:rPr lang="en-US" sz="2800" i="1" dirty="0" err="1">
                <a:latin typeface="Times New Roman"/>
                <a:cs typeface="Times New Roman"/>
              </a:rPr>
              <a:t>a</a:t>
            </a:r>
            <a:r>
              <a:rPr lang="en-US" sz="2800" baseline="-25000" dirty="0" err="1" smtClean="0">
                <a:latin typeface="Times New Roman"/>
                <a:cs typeface="Times New Roman"/>
              </a:rPr>
              <a:t>snow</a:t>
            </a:r>
            <a:r>
              <a:rPr lang="en-US" sz="2800" baseline="-25000" dirty="0" smtClean="0">
                <a:latin typeface="Times New Roman"/>
                <a:cs typeface="Times New Roman"/>
              </a:rPr>
              <a:t> </a:t>
            </a:r>
            <a:r>
              <a:rPr lang="en-US" sz="2800" dirty="0" smtClean="0">
                <a:latin typeface="Times New Roman"/>
                <a:cs typeface="Times New Roman"/>
              </a:rPr>
              <a:t>= 2.7 (</a:t>
            </a:r>
            <a:r>
              <a:rPr lang="en-US" sz="2800" i="1" dirty="0" smtClean="0">
                <a:latin typeface="Times New Roman"/>
                <a:cs typeface="Times New Roman"/>
              </a:rPr>
              <a:t>M</a:t>
            </a:r>
            <a:r>
              <a:rPr lang="en-US" sz="2800" dirty="0" smtClean="0">
                <a:latin typeface="Times New Roman"/>
                <a:cs typeface="Times New Roman"/>
              </a:rPr>
              <a:t>/</a:t>
            </a:r>
            <a:r>
              <a:rPr lang="en-US" sz="2800" i="1" dirty="0" err="1" smtClean="0">
                <a:latin typeface="Times New Roman"/>
                <a:cs typeface="Times New Roman"/>
              </a:rPr>
              <a:t>M</a:t>
            </a:r>
            <a:r>
              <a:rPr lang="en-US" sz="2800" baseline="-25000" dirty="0" err="1" smtClean="0">
                <a:latin typeface="Times New Roman"/>
                <a:cs typeface="Times New Roman"/>
              </a:rPr>
              <a:t>Sun</a:t>
            </a:r>
            <a:r>
              <a:rPr lang="en-US" sz="2800" dirty="0" smtClean="0">
                <a:latin typeface="Times New Roman"/>
                <a:cs typeface="Times New Roman"/>
              </a:rPr>
              <a:t>) AU</a:t>
            </a:r>
            <a:endParaRPr lang="en-US" sz="2800" dirty="0">
              <a:latin typeface="Times New Roman"/>
              <a:cs typeface="Times New Roman"/>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00000" y="-1486800"/>
            <a:ext cx="6917436" cy="8951976"/>
          </a:xfrm>
          <a:prstGeom prst="rect">
            <a:avLst/>
          </a:prstGeom>
        </p:spPr>
      </p:pic>
      <p:sp>
        <p:nvSpPr>
          <p:cNvPr id="11" name="TextBox 10"/>
          <p:cNvSpPr txBox="1"/>
          <p:nvPr/>
        </p:nvSpPr>
        <p:spPr>
          <a:xfrm>
            <a:off x="22196" y="6396897"/>
            <a:ext cx="4673371" cy="461665"/>
          </a:xfrm>
          <a:prstGeom prst="rect">
            <a:avLst/>
          </a:prstGeom>
          <a:noFill/>
        </p:spPr>
        <p:txBody>
          <a:bodyPr wrap="square" rtlCol="0">
            <a:spAutoFit/>
          </a:bodyPr>
          <a:lstStyle/>
          <a:p>
            <a:r>
              <a:rPr lang="en-US" sz="1200" dirty="0">
                <a:latin typeface="Times New Roman"/>
                <a:cs typeface="Times New Roman"/>
              </a:rPr>
              <a:t>http://</a:t>
            </a:r>
            <a:r>
              <a:rPr lang="en-US" sz="1200" dirty="0" err="1" smtClean="0">
                <a:latin typeface="Times New Roman"/>
                <a:cs typeface="Times New Roman"/>
              </a:rPr>
              <a:t>exoplanet.eu</a:t>
            </a:r>
            <a:r>
              <a:rPr lang="en-US" sz="1200" dirty="0" smtClean="0">
                <a:latin typeface="Times New Roman"/>
                <a:cs typeface="Times New Roman"/>
              </a:rPr>
              <a:t>/</a:t>
            </a:r>
          </a:p>
          <a:p>
            <a:r>
              <a:rPr lang="en-US" sz="1200" dirty="0">
                <a:latin typeface="Times New Roman"/>
                <a:cs typeface="Times New Roman"/>
              </a:rPr>
              <a:t>http://</a:t>
            </a:r>
            <a:r>
              <a:rPr lang="en-US" sz="1200" dirty="0" err="1">
                <a:latin typeface="Times New Roman"/>
                <a:cs typeface="Times New Roman"/>
              </a:rPr>
              <a:t>exoplanetarchive.ipac.caltech.edu</a:t>
            </a:r>
            <a:r>
              <a:rPr lang="en-US" sz="1200" dirty="0">
                <a:latin typeface="Times New Roman"/>
                <a:cs typeface="Times New Roman"/>
              </a:rPr>
              <a:t>/ </a:t>
            </a:r>
          </a:p>
        </p:txBody>
      </p:sp>
      <p:sp>
        <p:nvSpPr>
          <p:cNvPr id="14" name="TextBox 13"/>
          <p:cNvSpPr txBox="1"/>
          <p:nvPr/>
        </p:nvSpPr>
        <p:spPr>
          <a:xfrm>
            <a:off x="5879997" y="664469"/>
            <a:ext cx="3930068" cy="3170099"/>
          </a:xfrm>
          <a:prstGeom prst="rect">
            <a:avLst/>
          </a:prstGeom>
          <a:solidFill>
            <a:schemeClr val="tx1"/>
          </a:solidFill>
        </p:spPr>
        <p:txBody>
          <a:bodyPr wrap="square" rtlCol="0">
            <a:spAutoFit/>
          </a:bodyPr>
          <a:lstStyle/>
          <a:p>
            <a:pPr marL="342900" indent="-342900">
              <a:buFont typeface="Arial"/>
              <a:buChar char="•"/>
            </a:pPr>
            <a:r>
              <a:rPr lang="en-US" sz="2800" dirty="0" smtClean="0">
                <a:solidFill>
                  <a:srgbClr val="0096FF"/>
                </a:solidFill>
                <a:latin typeface="Times New Roman"/>
                <a:cs typeface="Times New Roman"/>
              </a:rPr>
              <a:t>Transit</a:t>
            </a:r>
          </a:p>
          <a:p>
            <a:pPr marL="342900" indent="-342900">
              <a:buFont typeface="Arial"/>
              <a:buChar char="•"/>
            </a:pPr>
            <a:r>
              <a:rPr lang="en-US" sz="2800" dirty="0" err="1" smtClean="0">
                <a:solidFill>
                  <a:srgbClr val="FFC000"/>
                </a:solidFill>
                <a:latin typeface="Times New Roman"/>
                <a:cs typeface="Times New Roman"/>
              </a:rPr>
              <a:t>Kepler</a:t>
            </a:r>
            <a:r>
              <a:rPr lang="en-US" sz="2800" dirty="0" smtClean="0">
                <a:solidFill>
                  <a:srgbClr val="FFC000"/>
                </a:solidFill>
                <a:latin typeface="Times New Roman"/>
                <a:cs typeface="Times New Roman"/>
              </a:rPr>
              <a:t> (KOIs)</a:t>
            </a:r>
          </a:p>
          <a:p>
            <a:pPr marL="342900" indent="-342900">
              <a:buFont typeface="Arial"/>
              <a:buChar char="•"/>
            </a:pPr>
            <a:r>
              <a:rPr lang="en-US" sz="2800" dirty="0" smtClean="0">
                <a:solidFill>
                  <a:schemeClr val="tx1">
                    <a:lumMod val="65000"/>
                  </a:schemeClr>
                </a:solidFill>
                <a:latin typeface="Times New Roman"/>
                <a:cs typeface="Times New Roman"/>
              </a:rPr>
              <a:t>Radial Velocity</a:t>
            </a:r>
            <a:endParaRPr lang="en-US" sz="2800" dirty="0" smtClean="0">
              <a:solidFill>
                <a:srgbClr val="FF0000"/>
              </a:solidFill>
              <a:latin typeface="Times New Roman"/>
              <a:cs typeface="Times New Roman"/>
            </a:endParaRPr>
          </a:p>
          <a:p>
            <a:pPr marL="342900" indent="-342900">
              <a:buFont typeface="Arial"/>
              <a:buChar char="•"/>
            </a:pPr>
            <a:r>
              <a:rPr lang="en-US" sz="2800" dirty="0" smtClean="0">
                <a:solidFill>
                  <a:srgbClr val="FF85FF"/>
                </a:solidFill>
                <a:latin typeface="Times New Roman"/>
                <a:cs typeface="Times New Roman"/>
              </a:rPr>
              <a:t>Direct Imaging</a:t>
            </a:r>
          </a:p>
          <a:p>
            <a:pPr marL="342900" indent="-342900">
              <a:buFont typeface="Arial"/>
              <a:buChar char="•"/>
            </a:pPr>
            <a:r>
              <a:rPr lang="en-US" sz="2800" dirty="0" err="1" smtClean="0">
                <a:solidFill>
                  <a:srgbClr val="FF0000"/>
                </a:solidFill>
                <a:latin typeface="Times New Roman"/>
                <a:cs typeface="Times New Roman"/>
              </a:rPr>
              <a:t>Microlensing</a:t>
            </a:r>
            <a:endParaRPr lang="en-US" sz="2800" dirty="0" smtClean="0">
              <a:solidFill>
                <a:srgbClr val="FF0000"/>
              </a:solidFill>
              <a:latin typeface="Times New Roman"/>
              <a:cs typeface="Times New Roman"/>
            </a:endParaRPr>
          </a:p>
          <a:p>
            <a:pPr marL="800100" lvl="1" indent="-342900">
              <a:buFont typeface="Arial"/>
              <a:buChar char="•"/>
            </a:pPr>
            <a:r>
              <a:rPr lang="en-US" sz="2000" dirty="0" smtClean="0">
                <a:solidFill>
                  <a:srgbClr val="FFE1E1"/>
                </a:solidFill>
                <a:latin typeface="Times New Roman"/>
                <a:cs typeface="Times New Roman"/>
              </a:rPr>
              <a:t>No constraints</a:t>
            </a:r>
          </a:p>
          <a:p>
            <a:pPr marL="800100" lvl="1" indent="-342900">
              <a:buFont typeface="Arial"/>
              <a:buChar char="•"/>
            </a:pPr>
            <a:r>
              <a:rPr lang="en-US" sz="2000" dirty="0" smtClean="0">
                <a:solidFill>
                  <a:srgbClr val="FF0000"/>
                </a:solidFill>
                <a:latin typeface="Times New Roman"/>
                <a:cs typeface="Times New Roman"/>
              </a:rPr>
              <a:t>Some constraints</a:t>
            </a:r>
          </a:p>
          <a:p>
            <a:pPr marL="800100" lvl="1" indent="-342900">
              <a:buFont typeface="Arial"/>
              <a:buChar char="•"/>
            </a:pPr>
            <a:r>
              <a:rPr lang="en-US" sz="2000" dirty="0" smtClean="0">
                <a:solidFill>
                  <a:srgbClr val="800D00"/>
                </a:solidFill>
                <a:latin typeface="Times New Roman"/>
                <a:cs typeface="Times New Roman"/>
              </a:rPr>
              <a:t>Mass Measurements</a:t>
            </a:r>
          </a:p>
        </p:txBody>
      </p:sp>
      <p:sp>
        <p:nvSpPr>
          <p:cNvPr id="15" name="テキスト ボックス 3"/>
          <p:cNvSpPr txBox="1"/>
          <p:nvPr/>
        </p:nvSpPr>
        <p:spPr>
          <a:xfrm>
            <a:off x="1111" y="-21120"/>
            <a:ext cx="8431528" cy="584776"/>
          </a:xfrm>
          <a:prstGeom prst="rect">
            <a:avLst/>
          </a:prstGeom>
          <a:noFill/>
        </p:spPr>
        <p:txBody>
          <a:bodyPr wrap="square" rtlCol="0">
            <a:spAutoFit/>
          </a:bodyPr>
          <a:lstStyle/>
          <a:p>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Exoplanets Discoveries VS Snow Line</a:t>
            </a:r>
          </a:p>
        </p:txBody>
      </p:sp>
    </p:spTree>
    <p:extLst>
      <p:ext uri="{BB962C8B-B14F-4D97-AF65-F5344CB8AC3E}">
        <p14:creationId xmlns:p14="http://schemas.microsoft.com/office/powerpoint/2010/main" val="15686589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 y="931652"/>
            <a:ext cx="9144000" cy="45058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flipH="1" flipV="1">
            <a:off x="558000" y="752400"/>
            <a:ext cx="4818888" cy="623620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flipV="1">
            <a:off x="5601600" y="1180800"/>
            <a:ext cx="3730752" cy="4828032"/>
          </a:xfrm>
          <a:prstGeom prst="rect">
            <a:avLst/>
          </a:prstGeom>
        </p:spPr>
      </p:pic>
      <p:sp>
        <p:nvSpPr>
          <p:cNvPr id="9" name="テキスト ボックス 3"/>
          <p:cNvSpPr txBox="1"/>
          <p:nvPr/>
        </p:nvSpPr>
        <p:spPr>
          <a:xfrm>
            <a:off x="1111" y="-21120"/>
            <a:ext cx="8431528" cy="584776"/>
          </a:xfrm>
          <a:prstGeom prst="rect">
            <a:avLst/>
          </a:prstGeom>
          <a:noFill/>
        </p:spPr>
        <p:txBody>
          <a:bodyPr wrap="square" rtlCol="0">
            <a:spAutoFit/>
          </a:bodyPr>
          <a:lstStyle/>
          <a:p>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Detection Efficiency, </a:t>
            </a:r>
            <a:r>
              <a:rPr lang="en-US" altLang="ja-JP" sz="3200" b="1" i="1" u="sng" dirty="0" err="1" smtClean="0">
                <a:solidFill>
                  <a:srgbClr val="FFFFFF"/>
                </a:solidFill>
                <a:effectLst>
                  <a:outerShdw blurRad="50800" dist="38100" dir="2700000" algn="tl" rotWithShape="0">
                    <a:srgbClr val="000000">
                      <a:alpha val="43000"/>
                    </a:srgbClr>
                  </a:outerShdw>
                </a:effectLst>
                <a:latin typeface="Times New Roman"/>
                <a:cs typeface="Times New Roman"/>
              </a:rPr>
              <a:t>ε</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(log</a:t>
            </a:r>
            <a:r>
              <a:rPr lang="en-US" altLang="ja-JP" sz="3200" b="1" i="1" u="sng" dirty="0" smtClean="0">
                <a:solidFill>
                  <a:srgbClr val="FFFFFF"/>
                </a:solidFill>
                <a:effectLst>
                  <a:outerShdw blurRad="50800" dist="38100" dir="2700000" algn="tl" rotWithShape="0">
                    <a:srgbClr val="000000">
                      <a:alpha val="43000"/>
                    </a:srgbClr>
                  </a:outerShdw>
                </a:effectLst>
                <a:latin typeface="Times New Roman"/>
                <a:cs typeface="Times New Roman"/>
              </a:rPr>
              <a:t>s</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 </a:t>
            </a:r>
            <a:r>
              <a:rPr lang="en-US" altLang="ja-JP" sz="3200" b="1" u="sng" dirty="0" err="1" smtClean="0">
                <a:solidFill>
                  <a:srgbClr val="FFFFFF"/>
                </a:solidFill>
                <a:effectLst>
                  <a:outerShdw blurRad="50800" dist="38100" dir="2700000" algn="tl" rotWithShape="0">
                    <a:srgbClr val="000000">
                      <a:alpha val="43000"/>
                    </a:srgbClr>
                  </a:outerShdw>
                </a:effectLst>
                <a:latin typeface="Times New Roman"/>
                <a:cs typeface="Times New Roman"/>
              </a:rPr>
              <a:t>log</a:t>
            </a:r>
            <a:r>
              <a:rPr lang="en-US" altLang="ja-JP" sz="3200" b="1" i="1" u="sng" dirty="0" err="1" smtClean="0">
                <a:solidFill>
                  <a:srgbClr val="FFFFFF"/>
                </a:solidFill>
                <a:effectLst>
                  <a:outerShdw blurRad="50800" dist="38100" dir="2700000" algn="tl" rotWithShape="0">
                    <a:srgbClr val="000000">
                      <a:alpha val="43000"/>
                    </a:srgbClr>
                  </a:outerShdw>
                </a:effectLst>
                <a:latin typeface="Times New Roman"/>
                <a:cs typeface="Times New Roman"/>
              </a:rPr>
              <a:t>q</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a:t>
            </a:r>
            <a:endParaRPr kumimoji="1" lang="ja-JP" altLang="en-US" sz="3200" b="1" i="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sp>
        <p:nvSpPr>
          <p:cNvPr id="10" name="TextBox 9"/>
          <p:cNvSpPr txBox="1"/>
          <p:nvPr/>
        </p:nvSpPr>
        <p:spPr>
          <a:xfrm>
            <a:off x="420130" y="1123963"/>
            <a:ext cx="5705885" cy="523220"/>
          </a:xfrm>
          <a:prstGeom prst="rect">
            <a:avLst/>
          </a:prstGeom>
          <a:noFill/>
        </p:spPr>
        <p:txBody>
          <a:bodyPr wrap="square" rtlCol="0">
            <a:spAutoFit/>
          </a:bodyPr>
          <a:lstStyle/>
          <a:p>
            <a:r>
              <a:rPr lang="en-US" sz="2800" i="1" dirty="0">
                <a:solidFill>
                  <a:schemeClr val="bg1"/>
                </a:solidFill>
                <a:latin typeface="Times New Roman" charset="0"/>
                <a:ea typeface="Times New Roman" charset="0"/>
                <a:cs typeface="Times New Roman" charset="0"/>
              </a:rPr>
              <a:t>q</a:t>
            </a:r>
            <a:r>
              <a:rPr lang="en-US" sz="2800" dirty="0" smtClean="0">
                <a:solidFill>
                  <a:schemeClr val="bg1"/>
                </a:solidFill>
                <a:latin typeface="Times New Roman" charset="0"/>
                <a:ea typeface="Times New Roman" charset="0"/>
                <a:cs typeface="Times New Roman" charset="0"/>
              </a:rPr>
              <a:t> = 0.006, </a:t>
            </a:r>
            <a:r>
              <a:rPr lang="en-US" sz="2800" i="1" dirty="0" smtClean="0">
                <a:solidFill>
                  <a:schemeClr val="bg1"/>
                </a:solidFill>
                <a:latin typeface="Times New Roman" charset="0"/>
                <a:ea typeface="Times New Roman" charset="0"/>
                <a:cs typeface="Times New Roman" charset="0"/>
              </a:rPr>
              <a:t>s</a:t>
            </a:r>
            <a:r>
              <a:rPr lang="en-US" sz="2800" dirty="0" smtClean="0">
                <a:solidFill>
                  <a:schemeClr val="bg1"/>
                </a:solidFill>
                <a:latin typeface="Times New Roman" charset="0"/>
                <a:ea typeface="Times New Roman" charset="0"/>
                <a:cs typeface="Times New Roman" charset="0"/>
              </a:rPr>
              <a:t> = 1.26, </a:t>
            </a:r>
            <a:r>
              <a:rPr lang="en-US" altLang="ja-JP" sz="2800" i="1" dirty="0" smtClean="0">
                <a:solidFill>
                  <a:srgbClr val="FF0000"/>
                </a:solidFill>
                <a:latin typeface="Times New Roman" charset="0"/>
                <a:ea typeface="Times New Roman" charset="0"/>
                <a:cs typeface="Times New Roman" charset="0"/>
              </a:rPr>
              <a:t>α</a:t>
            </a:r>
            <a:r>
              <a:rPr lang="en-US" altLang="ja-JP" sz="2800" dirty="0" smtClean="0">
                <a:solidFill>
                  <a:srgbClr val="FF0000"/>
                </a:solidFill>
                <a:latin typeface="Times New Roman" charset="0"/>
                <a:ea typeface="Times New Roman" charset="0"/>
                <a:cs typeface="Times New Roman" charset="0"/>
              </a:rPr>
              <a:t> = 4.05 (232deg)  </a:t>
            </a:r>
            <a:endParaRPr lang="en-US" sz="2800" dirty="0">
              <a:solidFill>
                <a:srgbClr val="FF0000"/>
              </a:solidFill>
              <a:latin typeface="Times New Roman" charset="0"/>
              <a:ea typeface="Times New Roman" charset="0"/>
              <a:cs typeface="Times New Roman" charset="0"/>
            </a:endParaRPr>
          </a:p>
        </p:txBody>
      </p:sp>
      <p:sp>
        <p:nvSpPr>
          <p:cNvPr id="11" name="TextBox 10"/>
          <p:cNvSpPr txBox="1"/>
          <p:nvPr/>
        </p:nvSpPr>
        <p:spPr>
          <a:xfrm>
            <a:off x="6499654" y="1206220"/>
            <a:ext cx="2372497" cy="523220"/>
          </a:xfrm>
          <a:prstGeom prst="rect">
            <a:avLst/>
          </a:prstGeom>
          <a:noFill/>
        </p:spPr>
        <p:txBody>
          <a:bodyPr wrap="square" rtlCol="0">
            <a:spAutoFit/>
          </a:bodyPr>
          <a:lstStyle/>
          <a:p>
            <a:r>
              <a:rPr lang="en-US" sz="2800" smtClean="0">
                <a:solidFill>
                  <a:schemeClr val="bg1"/>
                </a:solidFill>
              </a:rPr>
              <a:t>Not detectable</a:t>
            </a:r>
            <a:endParaRPr lang="en-US" sz="2800">
              <a:solidFill>
                <a:schemeClr val="bg1"/>
              </a:solidFill>
            </a:endParaRPr>
          </a:p>
        </p:txBody>
      </p:sp>
    </p:spTree>
    <p:extLst>
      <p:ext uri="{BB962C8B-B14F-4D97-AF65-F5344CB8AC3E}">
        <p14:creationId xmlns:p14="http://schemas.microsoft.com/office/powerpoint/2010/main" val="3999788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テキスト ボックス 3"/>
          <p:cNvSpPr txBox="1"/>
          <p:nvPr/>
        </p:nvSpPr>
        <p:spPr>
          <a:xfrm>
            <a:off x="1111" y="-21120"/>
            <a:ext cx="8431528" cy="584776"/>
          </a:xfrm>
          <a:prstGeom prst="rect">
            <a:avLst/>
          </a:prstGeom>
          <a:noFill/>
        </p:spPr>
        <p:txBody>
          <a:bodyPr wrap="square" rtlCol="0">
            <a:spAutoFit/>
          </a:bodyPr>
          <a:lstStyle/>
          <a:p>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Detection Efficiency, </a:t>
            </a:r>
            <a:r>
              <a:rPr lang="en-US" altLang="ja-JP" sz="3200" b="1" i="1" u="sng" dirty="0" err="1" smtClean="0">
                <a:solidFill>
                  <a:srgbClr val="FFFFFF"/>
                </a:solidFill>
                <a:effectLst>
                  <a:outerShdw blurRad="50800" dist="38100" dir="2700000" algn="tl" rotWithShape="0">
                    <a:srgbClr val="000000">
                      <a:alpha val="43000"/>
                    </a:srgbClr>
                  </a:outerShdw>
                </a:effectLst>
                <a:latin typeface="Times New Roman"/>
                <a:cs typeface="Times New Roman"/>
              </a:rPr>
              <a:t>ε</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(log</a:t>
            </a:r>
            <a:r>
              <a:rPr lang="en-US" altLang="ja-JP" sz="3200" b="1" i="1" u="sng" dirty="0" smtClean="0">
                <a:solidFill>
                  <a:srgbClr val="FFFFFF"/>
                </a:solidFill>
                <a:effectLst>
                  <a:outerShdw blurRad="50800" dist="38100" dir="2700000" algn="tl" rotWithShape="0">
                    <a:srgbClr val="000000">
                      <a:alpha val="43000"/>
                    </a:srgbClr>
                  </a:outerShdw>
                </a:effectLst>
                <a:latin typeface="Times New Roman"/>
                <a:cs typeface="Times New Roman"/>
              </a:rPr>
              <a:t>s</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 </a:t>
            </a:r>
            <a:r>
              <a:rPr lang="en-US" altLang="ja-JP" sz="3200" b="1" u="sng" dirty="0" err="1" smtClean="0">
                <a:solidFill>
                  <a:srgbClr val="FFFFFF"/>
                </a:solidFill>
                <a:effectLst>
                  <a:outerShdw blurRad="50800" dist="38100" dir="2700000" algn="tl" rotWithShape="0">
                    <a:srgbClr val="000000">
                      <a:alpha val="43000"/>
                    </a:srgbClr>
                  </a:outerShdw>
                </a:effectLst>
                <a:latin typeface="Times New Roman"/>
                <a:cs typeface="Times New Roman"/>
              </a:rPr>
              <a:t>log</a:t>
            </a:r>
            <a:r>
              <a:rPr lang="en-US" altLang="ja-JP" sz="3200" b="1" i="1" u="sng" dirty="0" err="1" smtClean="0">
                <a:solidFill>
                  <a:srgbClr val="FFFFFF"/>
                </a:solidFill>
                <a:effectLst>
                  <a:outerShdw blurRad="50800" dist="38100" dir="2700000" algn="tl" rotWithShape="0">
                    <a:srgbClr val="000000">
                      <a:alpha val="43000"/>
                    </a:srgbClr>
                  </a:outerShdw>
                </a:effectLst>
                <a:latin typeface="Times New Roman"/>
                <a:cs typeface="Times New Roman"/>
              </a:rPr>
              <a:t>q</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a:t>
            </a:r>
            <a:endParaRPr kumimoji="1" lang="ja-JP" altLang="en-US" sz="3200" b="1" i="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sp>
        <p:nvSpPr>
          <p:cNvPr id="37" name="TextBox 36"/>
          <p:cNvSpPr txBox="1"/>
          <p:nvPr/>
        </p:nvSpPr>
        <p:spPr>
          <a:xfrm>
            <a:off x="-1" y="1932578"/>
            <a:ext cx="5423647" cy="3656386"/>
          </a:xfrm>
          <a:prstGeom prst="rect">
            <a:avLst/>
          </a:prstGeom>
          <a:noFill/>
        </p:spPr>
        <p:txBody>
          <a:bodyPr wrap="square" rtlCol="0">
            <a:spAutoFit/>
          </a:bodyPr>
          <a:lstStyle/>
          <a:p>
            <a:pPr marL="457200" indent="-457200">
              <a:buFont typeface="Arial"/>
              <a:buChar char="•"/>
            </a:pPr>
            <a:r>
              <a:rPr lang="en-US" sz="2800" i="1" dirty="0" smtClean="0">
                <a:latin typeface="Times New Roman"/>
                <a:cs typeface="Times New Roman"/>
              </a:rPr>
              <a:t>q</a:t>
            </a:r>
            <a:r>
              <a:rPr lang="en-US" sz="2800" dirty="0" smtClean="0">
                <a:latin typeface="Times New Roman"/>
                <a:cs typeface="Times New Roman"/>
              </a:rPr>
              <a:t> : mass ratio</a:t>
            </a:r>
            <a:endParaRPr lang="en-US" sz="2800" i="1" dirty="0" smtClean="0">
              <a:latin typeface="Times New Roman"/>
              <a:cs typeface="Times New Roman"/>
            </a:endParaRPr>
          </a:p>
          <a:p>
            <a:pPr marL="457200" indent="-457200">
              <a:lnSpc>
                <a:spcPct val="110000"/>
              </a:lnSpc>
              <a:buFont typeface="Arial"/>
              <a:buChar char="•"/>
            </a:pPr>
            <a:r>
              <a:rPr lang="en-US" sz="2800" i="1" dirty="0" smtClean="0">
                <a:latin typeface="Times New Roman"/>
                <a:cs typeface="Times New Roman"/>
              </a:rPr>
              <a:t>s</a:t>
            </a:r>
            <a:r>
              <a:rPr lang="en-US" sz="2800" dirty="0" smtClean="0">
                <a:latin typeface="Times New Roman"/>
                <a:cs typeface="Times New Roman"/>
              </a:rPr>
              <a:t> : separation</a:t>
            </a:r>
          </a:p>
          <a:p>
            <a:pPr marL="457200" indent="-457200">
              <a:lnSpc>
                <a:spcPct val="70000"/>
              </a:lnSpc>
              <a:buFont typeface="Arial"/>
              <a:buChar char="•"/>
            </a:pPr>
            <a:r>
              <a:rPr lang="en-US" altLang="ja-JP" sz="2800" i="1" dirty="0" smtClean="0">
                <a:latin typeface="Times New Roman"/>
                <a:cs typeface="Times New Roman"/>
              </a:rPr>
              <a:t>α</a:t>
            </a:r>
            <a:r>
              <a:rPr lang="en-US" altLang="ja-JP" sz="2800" dirty="0" smtClean="0">
                <a:latin typeface="Times New Roman"/>
                <a:cs typeface="Times New Roman"/>
              </a:rPr>
              <a:t> : angle from the lens axis </a:t>
            </a:r>
            <a:endParaRPr lang="en-US" sz="2800" dirty="0" smtClean="0">
              <a:latin typeface="Times New Roman"/>
              <a:cs typeface="Times New Roman"/>
            </a:endParaRPr>
          </a:p>
          <a:p>
            <a:pPr marL="457200" indent="-457200">
              <a:lnSpc>
                <a:spcPct val="110000"/>
              </a:lnSpc>
              <a:buFont typeface="Arial"/>
              <a:buChar char="•"/>
            </a:pPr>
            <a:r>
              <a:rPr lang="en-US" sz="2800" dirty="0" smtClean="0">
                <a:latin typeface="Times New Roman"/>
                <a:cs typeface="Times New Roman"/>
              </a:rPr>
              <a:t>Data quality</a:t>
            </a:r>
            <a:endParaRPr lang="en-US" altLang="ja-JP" sz="2800" i="1" dirty="0" smtClean="0">
              <a:latin typeface="Times New Roman"/>
              <a:cs typeface="Times New Roman"/>
            </a:endParaRPr>
          </a:p>
          <a:p>
            <a:pPr marL="457200" indent="-457200">
              <a:lnSpc>
                <a:spcPct val="120000"/>
              </a:lnSpc>
              <a:buFont typeface="Arial"/>
              <a:buChar char="•"/>
            </a:pPr>
            <a:r>
              <a:rPr lang="en-US" altLang="ja-JP" sz="2800" i="1" dirty="0" err="1" smtClean="0">
                <a:latin typeface="Times New Roman"/>
                <a:cs typeface="Times New Roman"/>
              </a:rPr>
              <a:t>ρ</a:t>
            </a:r>
            <a:r>
              <a:rPr lang="en-US" altLang="ja-JP" sz="2800" i="1" dirty="0" smtClean="0">
                <a:latin typeface="Times New Roman"/>
                <a:cs typeface="Times New Roman"/>
              </a:rPr>
              <a:t> </a:t>
            </a:r>
            <a:r>
              <a:rPr lang="en-US" altLang="ja-JP" sz="2800" dirty="0" smtClean="0">
                <a:latin typeface="Times New Roman"/>
                <a:cs typeface="Times New Roman"/>
              </a:rPr>
              <a:t>: finite source effect</a:t>
            </a:r>
            <a:endParaRPr lang="en-US" altLang="ja-JP" sz="2800" i="1" dirty="0" smtClean="0">
              <a:latin typeface="Times New Roman"/>
              <a:cs typeface="Times New Roman"/>
            </a:endParaRPr>
          </a:p>
          <a:p>
            <a:r>
              <a:rPr lang="en-US" altLang="ja-JP" sz="2400" i="1" dirty="0">
                <a:latin typeface="Times New Roman"/>
                <a:cs typeface="Times New Roman"/>
              </a:rPr>
              <a:t> </a:t>
            </a:r>
            <a:r>
              <a:rPr lang="en-US" altLang="ja-JP" sz="2400" i="1" dirty="0" smtClean="0">
                <a:latin typeface="Times New Roman"/>
                <a:cs typeface="Times New Roman"/>
              </a:rPr>
              <a:t>       </a:t>
            </a:r>
            <a:r>
              <a:rPr lang="en-US" altLang="ja-JP" sz="2400" i="1" dirty="0" err="1" smtClean="0">
                <a:latin typeface="Times New Roman"/>
                <a:cs typeface="Times New Roman"/>
              </a:rPr>
              <a:t>ρ</a:t>
            </a:r>
            <a:r>
              <a:rPr lang="en-US" altLang="ja-JP" sz="2400" i="1" dirty="0" smtClean="0">
                <a:latin typeface="Times New Roman"/>
                <a:cs typeface="Times New Roman"/>
              </a:rPr>
              <a:t> </a:t>
            </a:r>
            <a:r>
              <a:rPr lang="en-US" altLang="ja-JP" sz="2400" dirty="0" smtClean="0">
                <a:latin typeface="Times New Roman"/>
                <a:cs typeface="Times New Roman"/>
              </a:rPr>
              <a:t>= </a:t>
            </a:r>
            <a:r>
              <a:rPr lang="en-US" altLang="ja-JP" sz="2400" i="1" dirty="0" err="1" smtClean="0">
                <a:latin typeface="Times New Roman"/>
                <a:cs typeface="Times New Roman"/>
              </a:rPr>
              <a:t>θ</a:t>
            </a:r>
            <a:r>
              <a:rPr lang="en-US" altLang="ja-JP" sz="2400" baseline="-25000" dirty="0" smtClean="0">
                <a:latin typeface="Times New Roman"/>
                <a:cs typeface="Times New Roman"/>
              </a:rPr>
              <a:t>*</a:t>
            </a:r>
            <a:r>
              <a:rPr lang="en-US" altLang="ja-JP" sz="2400" dirty="0" smtClean="0">
                <a:latin typeface="Times New Roman"/>
                <a:cs typeface="Times New Roman"/>
              </a:rPr>
              <a:t>/</a:t>
            </a:r>
            <a:r>
              <a:rPr lang="en-US" altLang="ja-JP" sz="2400" i="1" dirty="0" err="1" smtClean="0">
                <a:latin typeface="Times New Roman"/>
                <a:cs typeface="Times New Roman"/>
              </a:rPr>
              <a:t>θ</a:t>
            </a:r>
            <a:r>
              <a:rPr lang="en-US" altLang="ja-JP" sz="2400" baseline="-25000" dirty="0" err="1" smtClean="0">
                <a:latin typeface="Times New Roman"/>
                <a:cs typeface="Times New Roman"/>
              </a:rPr>
              <a:t>E</a:t>
            </a:r>
            <a:r>
              <a:rPr lang="en-US" altLang="ja-JP" sz="2400" baseline="-25000" dirty="0" smtClean="0">
                <a:latin typeface="Times New Roman"/>
                <a:cs typeface="Times New Roman"/>
              </a:rPr>
              <a:t> </a:t>
            </a:r>
            <a:r>
              <a:rPr lang="en-US" altLang="ja-JP" sz="2400" dirty="0" smtClean="0">
                <a:latin typeface="Times New Roman"/>
                <a:cs typeface="Times New Roman"/>
              </a:rPr>
              <a:t>= </a:t>
            </a:r>
            <a:r>
              <a:rPr lang="en-US" altLang="ja-JP" sz="2400" i="1" dirty="0" err="1" smtClean="0">
                <a:latin typeface="Times New Roman"/>
                <a:cs typeface="Times New Roman"/>
              </a:rPr>
              <a:t>θ</a:t>
            </a:r>
            <a:r>
              <a:rPr lang="en-US" altLang="ja-JP" sz="2400" baseline="-25000" dirty="0" smtClean="0">
                <a:latin typeface="Times New Roman"/>
                <a:cs typeface="Times New Roman"/>
              </a:rPr>
              <a:t>*</a:t>
            </a:r>
            <a:r>
              <a:rPr lang="en-US" altLang="ja-JP" sz="2400" dirty="0" smtClean="0">
                <a:latin typeface="Times New Roman"/>
                <a:cs typeface="Times New Roman"/>
              </a:rPr>
              <a:t>/(</a:t>
            </a:r>
            <a:r>
              <a:rPr lang="en-US" altLang="ja-JP" sz="2400" i="1" dirty="0" err="1" smtClean="0">
                <a:latin typeface="Times New Roman"/>
                <a:cs typeface="Times New Roman"/>
              </a:rPr>
              <a:t>t</a:t>
            </a:r>
            <a:r>
              <a:rPr lang="en-US" altLang="ja-JP" sz="2400" baseline="-25000" dirty="0" err="1" smtClean="0">
                <a:latin typeface="Times New Roman"/>
                <a:cs typeface="Times New Roman"/>
              </a:rPr>
              <a:t>E</a:t>
            </a:r>
            <a:r>
              <a:rPr lang="en-US" altLang="ja-JP" sz="2400" i="1" dirty="0" err="1" smtClean="0">
                <a:latin typeface="Times New Roman"/>
                <a:cs typeface="Times New Roman"/>
              </a:rPr>
              <a:t>μ</a:t>
            </a:r>
            <a:r>
              <a:rPr lang="en-US" altLang="ja-JP" sz="2400" baseline="-25000" dirty="0" err="1" smtClean="0">
                <a:latin typeface="Times New Roman"/>
                <a:cs typeface="Times New Roman"/>
              </a:rPr>
              <a:t>rel</a:t>
            </a:r>
            <a:r>
              <a:rPr lang="en-US" altLang="ja-JP" sz="2400" dirty="0" smtClean="0">
                <a:latin typeface="Times New Roman"/>
                <a:cs typeface="Times New Roman"/>
              </a:rPr>
              <a:t>)</a:t>
            </a:r>
          </a:p>
          <a:p>
            <a:pPr lvl="1">
              <a:lnSpc>
                <a:spcPct val="90000"/>
              </a:lnSpc>
            </a:pPr>
            <a:r>
              <a:rPr lang="en-US" altLang="ja-JP" sz="2400" dirty="0">
                <a:latin typeface="Times New Roman"/>
                <a:cs typeface="Times New Roman"/>
              </a:rPr>
              <a:t> </a:t>
            </a:r>
            <a:r>
              <a:rPr lang="en-US" altLang="ja-JP" sz="2400" dirty="0" smtClean="0">
                <a:latin typeface="Times New Roman"/>
                <a:cs typeface="Times New Roman"/>
              </a:rPr>
              <a:t> </a:t>
            </a:r>
            <a:r>
              <a:rPr lang="en-US" altLang="ja-JP" sz="2400" i="1" dirty="0" err="1" smtClean="0">
                <a:latin typeface="Times New Roman"/>
                <a:cs typeface="Times New Roman"/>
              </a:rPr>
              <a:t>θ</a:t>
            </a:r>
            <a:r>
              <a:rPr lang="en-US" altLang="ja-JP" sz="2400" baseline="-25000" dirty="0" smtClean="0">
                <a:latin typeface="Times New Roman"/>
                <a:cs typeface="Times New Roman"/>
              </a:rPr>
              <a:t>*  </a:t>
            </a:r>
            <a:r>
              <a:rPr lang="en-US" altLang="ja-JP" sz="2400" dirty="0" smtClean="0">
                <a:latin typeface="Times New Roman"/>
                <a:cs typeface="Times New Roman"/>
              </a:rPr>
              <a:t>: angular source star radius</a:t>
            </a:r>
          </a:p>
          <a:p>
            <a:pPr lvl="1">
              <a:lnSpc>
                <a:spcPct val="90000"/>
              </a:lnSpc>
            </a:pPr>
            <a:r>
              <a:rPr lang="en-US" altLang="ja-JP" sz="2400" dirty="0">
                <a:latin typeface="Times New Roman"/>
                <a:cs typeface="Times New Roman"/>
              </a:rPr>
              <a:t>  </a:t>
            </a:r>
            <a:r>
              <a:rPr lang="en-US" altLang="ja-JP" sz="2400" i="1" dirty="0" err="1" smtClean="0">
                <a:latin typeface="Times New Roman"/>
                <a:cs typeface="Times New Roman"/>
              </a:rPr>
              <a:t>μ</a:t>
            </a:r>
            <a:r>
              <a:rPr lang="en-US" altLang="ja-JP" sz="2400" baseline="-25000" dirty="0" err="1" smtClean="0">
                <a:latin typeface="Times New Roman"/>
                <a:cs typeface="Times New Roman"/>
              </a:rPr>
              <a:t>rel</a:t>
            </a:r>
            <a:r>
              <a:rPr lang="en-US" altLang="ja-JP" sz="2400" dirty="0" smtClean="0">
                <a:latin typeface="Times New Roman"/>
                <a:cs typeface="Times New Roman"/>
              </a:rPr>
              <a:t>: lens-source proper motion</a:t>
            </a:r>
          </a:p>
          <a:p>
            <a:pPr lvl="1">
              <a:lnSpc>
                <a:spcPct val="90000"/>
              </a:lnSpc>
            </a:pPr>
            <a:r>
              <a:rPr lang="en-US" altLang="ja-JP" sz="2400" dirty="0" smtClean="0">
                <a:latin typeface="Times New Roman"/>
                <a:cs typeface="Times New Roman"/>
              </a:rPr>
              <a:t>  </a:t>
            </a:r>
            <a:r>
              <a:rPr lang="en-US" altLang="ja-JP" sz="2400" i="1" dirty="0" err="1" smtClean="0">
                <a:latin typeface="Times New Roman"/>
                <a:cs typeface="Times New Roman"/>
              </a:rPr>
              <a:t>μ</a:t>
            </a:r>
            <a:r>
              <a:rPr lang="en-US" altLang="ja-JP" sz="2400" baseline="-25000" dirty="0" err="1" smtClean="0">
                <a:latin typeface="Times New Roman"/>
                <a:cs typeface="Times New Roman"/>
              </a:rPr>
              <a:t>rel</a:t>
            </a:r>
            <a:r>
              <a:rPr lang="en-US" altLang="ja-JP" sz="2400" dirty="0" smtClean="0">
                <a:latin typeface="Times New Roman"/>
                <a:cs typeface="Times New Roman"/>
              </a:rPr>
              <a:t>=&lt;</a:t>
            </a:r>
            <a:r>
              <a:rPr lang="en-US" altLang="ja-JP" sz="2400" i="1" dirty="0" err="1" smtClean="0">
                <a:latin typeface="Times New Roman"/>
                <a:cs typeface="Times New Roman"/>
              </a:rPr>
              <a:t>μ</a:t>
            </a:r>
            <a:r>
              <a:rPr lang="en-US" altLang="ja-JP" sz="2400" baseline="-25000" dirty="0" err="1" smtClean="0">
                <a:latin typeface="Times New Roman"/>
                <a:cs typeface="Times New Roman"/>
              </a:rPr>
              <a:t>rel</a:t>
            </a:r>
            <a:r>
              <a:rPr lang="en-US" altLang="ja-JP" sz="2400" dirty="0" smtClean="0">
                <a:latin typeface="Times New Roman"/>
                <a:cs typeface="Times New Roman"/>
              </a:rPr>
              <a:t>&gt;=5.6mas/</a:t>
            </a:r>
            <a:r>
              <a:rPr lang="en-US" altLang="ja-JP" sz="2400" dirty="0" err="1" smtClean="0">
                <a:latin typeface="Times New Roman"/>
                <a:cs typeface="Times New Roman"/>
              </a:rPr>
              <a:t>yr</a:t>
            </a:r>
            <a:endParaRPr lang="en-US" altLang="ja-JP" sz="2400" dirty="0" smtClean="0">
              <a:latin typeface="Times New Roman"/>
              <a:cs typeface="Times New Roman"/>
            </a:endParaRPr>
          </a:p>
        </p:txBody>
      </p:sp>
      <p:sp>
        <p:nvSpPr>
          <p:cNvPr id="68" name="TextBox 67"/>
          <p:cNvSpPr txBox="1"/>
          <p:nvPr/>
        </p:nvSpPr>
        <p:spPr>
          <a:xfrm>
            <a:off x="5482096" y="2229108"/>
            <a:ext cx="2151548" cy="523220"/>
          </a:xfrm>
          <a:prstGeom prst="rect">
            <a:avLst/>
          </a:prstGeom>
          <a:noFill/>
        </p:spPr>
        <p:txBody>
          <a:bodyPr wrap="square" rtlCol="0">
            <a:spAutoFit/>
          </a:bodyPr>
          <a:lstStyle/>
          <a:p>
            <a:r>
              <a:rPr lang="en-US" sz="2800" dirty="0" smtClean="0">
                <a:latin typeface="Times New Roman"/>
                <a:cs typeface="Times New Roman"/>
              </a:rPr>
              <a:t>Detection: </a:t>
            </a:r>
            <a:endParaRPr lang="en-US" sz="2800" dirty="0">
              <a:latin typeface="Times New Roman"/>
              <a:cs typeface="Times New Roman"/>
            </a:endParaRPr>
          </a:p>
        </p:txBody>
      </p:sp>
      <p:pic>
        <p:nvPicPr>
          <p:cNvPr id="69" name="Picture 68" descr="texclip201405310135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0035" y="2741623"/>
            <a:ext cx="3516892" cy="343389"/>
          </a:xfrm>
          <a:prstGeom prst="rect">
            <a:avLst/>
          </a:prstGeom>
        </p:spPr>
      </p:pic>
      <p:sp>
        <p:nvSpPr>
          <p:cNvPr id="60" name="TextBox 59"/>
          <p:cNvSpPr txBox="1"/>
          <p:nvPr/>
        </p:nvSpPr>
        <p:spPr>
          <a:xfrm>
            <a:off x="5454312" y="3253077"/>
            <a:ext cx="3544214" cy="1261884"/>
          </a:xfrm>
          <a:prstGeom prst="rect">
            <a:avLst/>
          </a:prstGeom>
          <a:noFill/>
        </p:spPr>
        <p:txBody>
          <a:bodyPr wrap="square" rtlCol="0">
            <a:spAutoFit/>
          </a:bodyPr>
          <a:lstStyle/>
          <a:p>
            <a:r>
              <a:rPr lang="en-US" altLang="ja-JP" sz="2800" i="1" dirty="0" err="1" smtClean="0">
                <a:latin typeface="Times New Roman"/>
                <a:cs typeface="Times New Roman"/>
              </a:rPr>
              <a:t>ε</a:t>
            </a:r>
            <a:r>
              <a:rPr lang="en-US" altLang="ja-JP" sz="2800" dirty="0" smtClean="0">
                <a:latin typeface="Times New Roman"/>
                <a:cs typeface="Times New Roman"/>
              </a:rPr>
              <a:t>(log</a:t>
            </a:r>
            <a:r>
              <a:rPr lang="en-US" altLang="ja-JP" sz="2800" i="1" dirty="0" smtClean="0">
                <a:latin typeface="Times New Roman"/>
                <a:cs typeface="Times New Roman"/>
              </a:rPr>
              <a:t>s</a:t>
            </a:r>
            <a:r>
              <a:rPr lang="en-US" altLang="ja-JP" sz="2800" dirty="0" smtClean="0">
                <a:latin typeface="Times New Roman"/>
                <a:cs typeface="Times New Roman"/>
              </a:rPr>
              <a:t>, </a:t>
            </a:r>
            <a:r>
              <a:rPr lang="en-US" altLang="ja-JP" sz="2800" dirty="0" err="1" smtClean="0">
                <a:latin typeface="Times New Roman"/>
                <a:cs typeface="Times New Roman"/>
              </a:rPr>
              <a:t>log</a:t>
            </a:r>
            <a:r>
              <a:rPr lang="en-US" altLang="ja-JP" sz="2800" i="1" dirty="0" err="1" smtClean="0">
                <a:latin typeface="Times New Roman"/>
                <a:cs typeface="Times New Roman"/>
              </a:rPr>
              <a:t>q</a:t>
            </a:r>
            <a:r>
              <a:rPr lang="en-US" altLang="ja-JP" sz="2800" dirty="0" smtClean="0">
                <a:latin typeface="Times New Roman"/>
                <a:cs typeface="Times New Roman"/>
              </a:rPr>
              <a:t>)</a:t>
            </a:r>
            <a:r>
              <a:rPr lang="en-US" sz="2800" dirty="0" smtClean="0">
                <a:latin typeface="Times New Roman"/>
                <a:cs typeface="Times New Roman"/>
              </a:rPr>
              <a:t>: </a:t>
            </a:r>
          </a:p>
          <a:p>
            <a:r>
              <a:rPr lang="en-US" sz="2400" dirty="0" smtClean="0">
                <a:latin typeface="Times New Roman"/>
                <a:cs typeface="Times New Roman"/>
              </a:rPr>
              <a:t>Fraction of detections within 0 &lt; </a:t>
            </a:r>
            <a:r>
              <a:rPr lang="en-US" altLang="ja-JP" sz="2400" i="1" dirty="0" smtClean="0">
                <a:latin typeface="Times New Roman"/>
                <a:cs typeface="Times New Roman"/>
              </a:rPr>
              <a:t>α</a:t>
            </a:r>
            <a:r>
              <a:rPr lang="en-US" altLang="ja-JP" sz="2400" dirty="0" smtClean="0">
                <a:latin typeface="Times New Roman"/>
                <a:cs typeface="Times New Roman"/>
              </a:rPr>
              <a:t> &lt; 2π</a:t>
            </a:r>
            <a:endParaRPr lang="en-US" sz="2400" dirty="0">
              <a:latin typeface="Times New Roman"/>
              <a:cs typeface="Times New Roman"/>
            </a:endParaRPr>
          </a:p>
        </p:txBody>
      </p:sp>
      <p:pic>
        <p:nvPicPr>
          <p:cNvPr id="22" name="Picture 21"/>
          <p:cNvPicPr>
            <a:picLocks noChangeAspect="1"/>
          </p:cNvPicPr>
          <p:nvPr/>
        </p:nvPicPr>
        <p:blipFill>
          <a:blip r:embed="rId4">
            <a:alphaModFix amt="86000"/>
          </a:blip>
          <a:stretch>
            <a:fillRect/>
          </a:stretch>
        </p:blipFill>
        <p:spPr>
          <a:xfrm>
            <a:off x="2899233" y="731308"/>
            <a:ext cx="473340" cy="473340"/>
          </a:xfrm>
          <a:prstGeom prst="rect">
            <a:avLst/>
          </a:prstGeom>
          <a:noFill/>
          <a:effectLst/>
        </p:spPr>
      </p:pic>
      <p:sp>
        <p:nvSpPr>
          <p:cNvPr id="13" name="TextBox 12"/>
          <p:cNvSpPr txBox="1"/>
          <p:nvPr/>
        </p:nvSpPr>
        <p:spPr>
          <a:xfrm>
            <a:off x="2562830" y="1270526"/>
            <a:ext cx="253844" cy="461665"/>
          </a:xfrm>
          <a:prstGeom prst="rect">
            <a:avLst/>
          </a:prstGeom>
          <a:noFill/>
          <a:ln>
            <a:noFill/>
          </a:ln>
        </p:spPr>
        <p:txBody>
          <a:bodyPr wrap="square" rtlCol="0">
            <a:spAutoFit/>
          </a:bodyPr>
          <a:lstStyle/>
          <a:p>
            <a:r>
              <a:rPr lang="en-US" altLang="ja-JP" sz="2400" i="1" dirty="0" smtClean="0">
                <a:latin typeface="Times New Roman"/>
                <a:cs typeface="Times New Roman"/>
              </a:rPr>
              <a:t>α</a:t>
            </a:r>
            <a:endParaRPr lang="en-US" sz="2400" i="1" dirty="0">
              <a:latin typeface="Times New Roman"/>
              <a:cs typeface="Times New Roman"/>
            </a:endParaRPr>
          </a:p>
        </p:txBody>
      </p:sp>
      <p:cxnSp>
        <p:nvCxnSpPr>
          <p:cNvPr id="16" name="Straight Connector 15"/>
          <p:cNvCxnSpPr/>
          <p:nvPr/>
        </p:nvCxnSpPr>
        <p:spPr>
          <a:xfrm flipV="1">
            <a:off x="2049107" y="1099824"/>
            <a:ext cx="909207" cy="570275"/>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676006" y="1741389"/>
            <a:ext cx="3031782" cy="20487"/>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9" name="Sun 8"/>
          <p:cNvSpPr>
            <a:spLocks noChangeAspect="1"/>
          </p:cNvSpPr>
          <p:nvPr/>
        </p:nvSpPr>
        <p:spPr>
          <a:xfrm>
            <a:off x="1795068" y="1450740"/>
            <a:ext cx="429805" cy="454207"/>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Arc 18"/>
          <p:cNvSpPr/>
          <p:nvPr/>
        </p:nvSpPr>
        <p:spPr>
          <a:xfrm rot="3140453">
            <a:off x="1169368" y="993168"/>
            <a:ext cx="1406420" cy="1365184"/>
          </a:xfrm>
          <a:prstGeom prst="arc">
            <a:avLst>
              <a:gd name="adj1" fmla="val 16936282"/>
              <a:gd name="adj2" fmla="val 18755022"/>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TextBox 32"/>
          <p:cNvSpPr txBox="1"/>
          <p:nvPr/>
        </p:nvSpPr>
        <p:spPr>
          <a:xfrm>
            <a:off x="221243" y="1345689"/>
            <a:ext cx="1295017" cy="461665"/>
          </a:xfrm>
          <a:prstGeom prst="rect">
            <a:avLst/>
          </a:prstGeom>
          <a:noFill/>
        </p:spPr>
        <p:txBody>
          <a:bodyPr wrap="square" rtlCol="0">
            <a:spAutoFit/>
          </a:bodyPr>
          <a:lstStyle/>
          <a:p>
            <a:r>
              <a:rPr lang="en-US" sz="2400" dirty="0">
                <a:solidFill>
                  <a:srgbClr val="FF6600"/>
                </a:solidFill>
              </a:rPr>
              <a:t>S</a:t>
            </a:r>
            <a:r>
              <a:rPr lang="en-US" sz="2400" dirty="0" smtClean="0">
                <a:solidFill>
                  <a:srgbClr val="FF6600"/>
                </a:solidFill>
              </a:rPr>
              <a:t>ource</a:t>
            </a:r>
            <a:endParaRPr lang="en-US" sz="2400" dirty="0">
              <a:solidFill>
                <a:srgbClr val="FF6600"/>
              </a:solidFill>
            </a:endParaRPr>
          </a:p>
        </p:txBody>
      </p:sp>
      <p:sp>
        <p:nvSpPr>
          <p:cNvPr id="36" name="TextBox 35"/>
          <p:cNvSpPr txBox="1"/>
          <p:nvPr/>
        </p:nvSpPr>
        <p:spPr>
          <a:xfrm>
            <a:off x="2330927" y="835811"/>
            <a:ext cx="763597" cy="461665"/>
          </a:xfrm>
          <a:prstGeom prst="rect">
            <a:avLst/>
          </a:prstGeom>
          <a:noFill/>
          <a:ln>
            <a:noFill/>
          </a:ln>
        </p:spPr>
        <p:txBody>
          <a:bodyPr wrap="square" rtlCol="0">
            <a:spAutoFit/>
          </a:bodyPr>
          <a:lstStyle/>
          <a:p>
            <a:r>
              <a:rPr lang="en-US" altLang="ja-JP" sz="2400" i="1" dirty="0" smtClean="0">
                <a:latin typeface="Times New Roman"/>
                <a:cs typeface="Times New Roman"/>
              </a:rPr>
              <a:t>s</a:t>
            </a:r>
            <a:endParaRPr lang="en-US" sz="2400" i="1" dirty="0">
              <a:latin typeface="Times New Roman"/>
              <a:cs typeface="Times New Roman"/>
            </a:endParaRPr>
          </a:p>
        </p:txBody>
      </p:sp>
      <p:sp>
        <p:nvSpPr>
          <p:cNvPr id="40" name="Oval 39"/>
          <p:cNvSpPr>
            <a:spLocks noChangeAspect="1"/>
          </p:cNvSpPr>
          <p:nvPr/>
        </p:nvSpPr>
        <p:spPr>
          <a:xfrm>
            <a:off x="3744252" y="1615222"/>
            <a:ext cx="311863" cy="311865"/>
          </a:xfrm>
          <a:prstGeom prst="ellipse">
            <a:avLst/>
          </a:prstGeom>
          <a:solidFill>
            <a:srgbClr val="FF65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9300"/>
              </a:solidFill>
            </a:endParaRPr>
          </a:p>
        </p:txBody>
      </p:sp>
      <p:sp>
        <p:nvSpPr>
          <p:cNvPr id="20" name="TextBox 19"/>
          <p:cNvSpPr txBox="1"/>
          <p:nvPr/>
        </p:nvSpPr>
        <p:spPr>
          <a:xfrm>
            <a:off x="330663" y="6362169"/>
            <a:ext cx="6827178" cy="338554"/>
          </a:xfrm>
          <a:prstGeom prst="rect">
            <a:avLst/>
          </a:prstGeom>
          <a:noFill/>
        </p:spPr>
        <p:txBody>
          <a:bodyPr wrap="square" rtlCol="0">
            <a:spAutoFit/>
          </a:bodyPr>
          <a:lstStyle/>
          <a:p>
            <a:r>
              <a:rPr lang="en-US" sz="1600" dirty="0" smtClean="0"/>
              <a:t>(Rhie+00, </a:t>
            </a:r>
            <a:r>
              <a:rPr lang="en-US" sz="1600" dirty="0" err="1" smtClean="0"/>
              <a:t>Holtzman</a:t>
            </a:r>
            <a:r>
              <a:rPr lang="en-US" sz="1600" dirty="0" smtClean="0"/>
              <a:t>+ 98, Nataf+13, Bennett+14)</a:t>
            </a:r>
            <a:endParaRPr lang="en-US" sz="1600" dirty="0"/>
          </a:p>
        </p:txBody>
      </p:sp>
      <p:sp>
        <p:nvSpPr>
          <p:cNvPr id="41" name="TextBox 40"/>
          <p:cNvSpPr txBox="1"/>
          <p:nvPr/>
        </p:nvSpPr>
        <p:spPr>
          <a:xfrm>
            <a:off x="3362453" y="623472"/>
            <a:ext cx="763597" cy="461665"/>
          </a:xfrm>
          <a:prstGeom prst="rect">
            <a:avLst/>
          </a:prstGeom>
          <a:noFill/>
          <a:ln>
            <a:noFill/>
          </a:ln>
        </p:spPr>
        <p:txBody>
          <a:bodyPr wrap="square" rtlCol="0">
            <a:spAutoFit/>
          </a:bodyPr>
          <a:lstStyle/>
          <a:p>
            <a:r>
              <a:rPr lang="en-US" sz="2400" i="1" dirty="0">
                <a:latin typeface="Times New Roman"/>
                <a:cs typeface="Times New Roman"/>
              </a:rPr>
              <a:t>q</a:t>
            </a:r>
          </a:p>
        </p:txBody>
      </p:sp>
      <p:cxnSp>
        <p:nvCxnSpPr>
          <p:cNvPr id="11" name="Straight Arrow Connector 10"/>
          <p:cNvCxnSpPr/>
          <p:nvPr/>
        </p:nvCxnSpPr>
        <p:spPr>
          <a:xfrm flipV="1">
            <a:off x="1879351" y="708792"/>
            <a:ext cx="917605" cy="58086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6744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3"/>
          <p:cNvSpPr txBox="1"/>
          <p:nvPr/>
        </p:nvSpPr>
        <p:spPr>
          <a:xfrm>
            <a:off x="1111" y="-21120"/>
            <a:ext cx="8431528" cy="584776"/>
          </a:xfrm>
          <a:prstGeom prst="rect">
            <a:avLst/>
          </a:prstGeom>
          <a:noFill/>
        </p:spPr>
        <p:txBody>
          <a:bodyPr wrap="square" rtlCol="0">
            <a:spAutoFit/>
          </a:bodyPr>
          <a:lstStyle/>
          <a:p>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Detection Efficiency, </a:t>
            </a:r>
            <a:r>
              <a:rPr lang="en-US" altLang="ja-JP" sz="3200" b="1" i="1" u="sng" dirty="0" err="1" smtClean="0">
                <a:solidFill>
                  <a:srgbClr val="FFFFFF"/>
                </a:solidFill>
                <a:effectLst>
                  <a:outerShdw blurRad="50800" dist="38100" dir="2700000" algn="tl" rotWithShape="0">
                    <a:srgbClr val="000000">
                      <a:alpha val="43000"/>
                    </a:srgbClr>
                  </a:outerShdw>
                </a:effectLst>
                <a:latin typeface="Times New Roman"/>
                <a:cs typeface="Times New Roman"/>
              </a:rPr>
              <a:t>ε</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(log</a:t>
            </a:r>
            <a:r>
              <a:rPr lang="en-US" altLang="ja-JP" sz="3200" b="1" i="1" u="sng" dirty="0" smtClean="0">
                <a:solidFill>
                  <a:srgbClr val="FFFFFF"/>
                </a:solidFill>
                <a:effectLst>
                  <a:outerShdw blurRad="50800" dist="38100" dir="2700000" algn="tl" rotWithShape="0">
                    <a:srgbClr val="000000">
                      <a:alpha val="43000"/>
                    </a:srgbClr>
                  </a:outerShdw>
                </a:effectLst>
                <a:latin typeface="Times New Roman"/>
                <a:cs typeface="Times New Roman"/>
              </a:rPr>
              <a:t>s</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 </a:t>
            </a:r>
            <a:r>
              <a:rPr lang="en-US" altLang="ja-JP" sz="3200" b="1" u="sng" dirty="0" err="1" smtClean="0">
                <a:solidFill>
                  <a:srgbClr val="FFFFFF"/>
                </a:solidFill>
                <a:effectLst>
                  <a:outerShdw blurRad="50800" dist="38100" dir="2700000" algn="tl" rotWithShape="0">
                    <a:srgbClr val="000000">
                      <a:alpha val="43000"/>
                    </a:srgbClr>
                  </a:outerShdw>
                </a:effectLst>
                <a:latin typeface="Times New Roman"/>
                <a:cs typeface="Times New Roman"/>
              </a:rPr>
              <a:t>log</a:t>
            </a:r>
            <a:r>
              <a:rPr lang="en-US" altLang="ja-JP" sz="3200" b="1" i="1" u="sng" dirty="0" err="1" smtClean="0">
                <a:solidFill>
                  <a:srgbClr val="FFFFFF"/>
                </a:solidFill>
                <a:effectLst>
                  <a:outerShdw blurRad="50800" dist="38100" dir="2700000" algn="tl" rotWithShape="0">
                    <a:srgbClr val="000000">
                      <a:alpha val="43000"/>
                    </a:srgbClr>
                  </a:outerShdw>
                </a:effectLst>
                <a:latin typeface="Times New Roman"/>
                <a:cs typeface="Times New Roman"/>
              </a:rPr>
              <a:t>q</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a:t>
            </a:r>
            <a:endParaRPr kumimoji="1" lang="ja-JP" altLang="en-US" sz="3200" b="1" i="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6148" y="676250"/>
            <a:ext cx="5486057" cy="5922257"/>
          </a:xfrm>
          <a:prstGeom prst="rect">
            <a:avLst/>
          </a:prstGeom>
        </p:spPr>
      </p:pic>
    </p:spTree>
    <p:extLst>
      <p:ext uri="{BB962C8B-B14F-4D97-AF65-F5344CB8AC3E}">
        <p14:creationId xmlns:p14="http://schemas.microsoft.com/office/powerpoint/2010/main" val="1332253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3"/>
          <p:cNvSpPr txBox="1"/>
          <p:nvPr/>
        </p:nvSpPr>
        <p:spPr>
          <a:xfrm>
            <a:off x="1111" y="-21120"/>
            <a:ext cx="8431528" cy="584776"/>
          </a:xfrm>
          <a:prstGeom prst="rect">
            <a:avLst/>
          </a:prstGeom>
          <a:noFill/>
        </p:spPr>
        <p:txBody>
          <a:bodyPr wrap="square" rtlCol="0">
            <a:spAutoFit/>
          </a:bodyPr>
          <a:lstStyle/>
          <a:p>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Detection Efficiencies for 23 Planetary Events</a:t>
            </a:r>
            <a:endParaRPr kumimoji="1" lang="ja-JP" altLang="en-US" sz="3200" b="1" i="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2988" y="3984535"/>
            <a:ext cx="3642087" cy="287346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94" y="563656"/>
            <a:ext cx="3593822" cy="384841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1750" y="609109"/>
            <a:ext cx="3635268" cy="3802957"/>
          </a:xfrm>
          <a:prstGeom prst="rect">
            <a:avLst/>
          </a:prstGeom>
        </p:spPr>
      </p:pic>
    </p:spTree>
    <p:extLst>
      <p:ext uri="{BB962C8B-B14F-4D97-AF65-F5344CB8AC3E}">
        <p14:creationId xmlns:p14="http://schemas.microsoft.com/office/powerpoint/2010/main" val="19422364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120962" y="818318"/>
            <a:ext cx="2622238" cy="5734882"/>
          </a:xfrm>
          <a:extLst>
            <a:ext uri="{91240B29-F687-4f45-9708-019B960494DF}">
              <a14:hiddenLine xmlns="" xmlns:a14="http://schemas.microsoft.com/office/drawing/2010/main" w="25400">
                <a:solidFill>
                  <a:srgbClr val="000000"/>
                </a:solidFill>
                <a:miter lim="800000"/>
                <a:headEnd/>
                <a:tailEnd/>
              </a14:hiddenLine>
            </a:ext>
          </a:extLst>
        </p:spPr>
        <p:txBody>
          <a:bodyPr>
            <a:noAutofit/>
          </a:bodyPr>
          <a:lstStyle/>
          <a:p>
            <a:pPr marL="0" indent="0">
              <a:buFontTx/>
              <a:buNone/>
            </a:pPr>
            <a:r>
              <a:rPr lang="en-US" sz="2200" dirty="0">
                <a:latin typeface="Times New Roman" charset="0"/>
                <a:ea typeface="Times New Roman" charset="0"/>
                <a:cs typeface="Times New Roman" charset="0"/>
              </a:rPr>
              <a:t>23 planets from MOA-II sample plotted with </a:t>
            </a:r>
            <a:r>
              <a:rPr lang="en-US" sz="2200" dirty="0" smtClean="0">
                <a:latin typeface="Times New Roman" charset="0"/>
                <a:ea typeface="Times New Roman" charset="0"/>
                <a:cs typeface="Times New Roman" charset="0"/>
              </a:rPr>
              <a:t>survey sensitivity</a:t>
            </a:r>
            <a:r>
              <a:rPr lang="en-US" sz="2200" dirty="0">
                <a:latin typeface="Times New Roman" charset="0"/>
                <a:ea typeface="Times New Roman" charset="0"/>
                <a:cs typeface="Times New Roman" charset="0"/>
              </a:rPr>
              <a:t> </a:t>
            </a:r>
            <a:r>
              <a:rPr lang="en-US" sz="2200" dirty="0" smtClean="0">
                <a:latin typeface="Times New Roman" charset="0"/>
                <a:ea typeface="Times New Roman" charset="0"/>
                <a:cs typeface="Times New Roman" charset="0"/>
              </a:rPr>
              <a:t>contours</a:t>
            </a:r>
            <a:r>
              <a:rPr lang="en-US" sz="2200" dirty="0">
                <a:latin typeface="Times New Roman" charset="0"/>
                <a:ea typeface="Times New Roman" charset="0"/>
                <a:cs typeface="Times New Roman" charset="0"/>
              </a:rPr>
              <a:t>. </a:t>
            </a:r>
          </a:p>
          <a:p>
            <a:pPr marL="0" indent="0">
              <a:buFontTx/>
              <a:buNone/>
            </a:pPr>
            <a:endParaRPr lang="en-US" sz="2200" dirty="0">
              <a:latin typeface="Times New Roman" charset="0"/>
              <a:ea typeface="Times New Roman" charset="0"/>
              <a:cs typeface="Times New Roman" charset="0"/>
            </a:endParaRPr>
          </a:p>
          <a:p>
            <a:pPr marL="0" indent="0">
              <a:buFontTx/>
              <a:buNone/>
            </a:pPr>
            <a:r>
              <a:rPr lang="en-US" sz="2200" dirty="0">
                <a:latin typeface="Times New Roman" charset="0"/>
                <a:ea typeface="Times New Roman" charset="0"/>
                <a:cs typeface="Times New Roman" charset="0"/>
              </a:rPr>
              <a:t>Contour numbers indicate the number of expected detections if every star has such a planet.</a:t>
            </a:r>
          </a:p>
          <a:p>
            <a:pPr marL="0" indent="0">
              <a:buFontTx/>
              <a:buNone/>
            </a:pPr>
            <a:endParaRPr lang="en-US" sz="2200" dirty="0">
              <a:latin typeface="Times New Roman" charset="0"/>
              <a:ea typeface="Times New Roman" charset="0"/>
              <a:cs typeface="Times New Roman" charset="0"/>
            </a:endParaRPr>
          </a:p>
          <a:p>
            <a:pPr marL="0" indent="0">
              <a:buFontTx/>
              <a:buNone/>
            </a:pPr>
            <a:r>
              <a:rPr lang="en-US" sz="2200" dirty="0">
                <a:latin typeface="Times New Roman" charset="0"/>
                <a:ea typeface="Times New Roman" charset="0"/>
                <a:cs typeface="Times New Roman" charset="0"/>
              </a:rPr>
              <a:t>Open circles are high mag events </a:t>
            </a:r>
            <a:r>
              <a:rPr lang="en-US" sz="2200" dirty="0" smtClean="0">
                <a:latin typeface="Times New Roman" charset="0"/>
                <a:ea typeface="Times New Roman" charset="0"/>
                <a:cs typeface="Times New Roman" charset="0"/>
              </a:rPr>
              <a:t>with</a:t>
            </a:r>
          </a:p>
          <a:p>
            <a:pPr marL="0" indent="0">
              <a:buFontTx/>
              <a:buNone/>
            </a:pPr>
            <a:r>
              <a:rPr lang="en-US" sz="2200" dirty="0" smtClean="0">
                <a:latin typeface="Times New Roman" charset="0"/>
                <a:ea typeface="Times New Roman" charset="0"/>
                <a:cs typeface="Times New Roman" charset="0"/>
              </a:rPr>
              <a:t> </a:t>
            </a:r>
            <a:r>
              <a:rPr lang="en-US" sz="2200" i="1" dirty="0" smtClean="0">
                <a:latin typeface="Times New Roman" charset="0"/>
                <a:ea typeface="Times New Roman" charset="0"/>
                <a:cs typeface="Times New Roman" charset="0"/>
              </a:rPr>
              <a:t>s </a:t>
            </a:r>
            <a:r>
              <a:rPr lang="en-US" sz="2200" dirty="0" smtClean="0">
                <a:latin typeface="Times New Roman" charset="0"/>
                <a:ea typeface="Times New Roman" charset="0"/>
                <a:cs typeface="Times New Roman" charset="0"/>
                <a:sym typeface="Wingdings"/>
              </a:rPr>
              <a:t></a:t>
            </a:r>
            <a:r>
              <a:rPr lang="en-US" sz="2200" dirty="0" smtClean="0">
                <a:latin typeface="Times New Roman" charset="0"/>
                <a:ea typeface="Times New Roman" charset="0"/>
                <a:cs typeface="Times New Roman" charset="0"/>
              </a:rPr>
              <a:t> </a:t>
            </a:r>
            <a:r>
              <a:rPr lang="en-US" sz="2200" dirty="0">
                <a:latin typeface="Times New Roman" charset="0"/>
                <a:ea typeface="Times New Roman" charset="0"/>
                <a:cs typeface="Times New Roman" charset="0"/>
              </a:rPr>
              <a:t>1/</a:t>
            </a:r>
            <a:r>
              <a:rPr lang="en-US" sz="2200" i="1" dirty="0">
                <a:latin typeface="Times New Roman" charset="0"/>
                <a:ea typeface="Times New Roman" charset="0"/>
                <a:cs typeface="Times New Roman" charset="0"/>
              </a:rPr>
              <a:t>s</a:t>
            </a:r>
            <a:r>
              <a:rPr lang="en-US" sz="2200" dirty="0">
                <a:latin typeface="Times New Roman" charset="0"/>
                <a:ea typeface="Times New Roman" charset="0"/>
                <a:cs typeface="Times New Roman" charset="0"/>
              </a:rPr>
              <a:t> degeneracy</a:t>
            </a:r>
            <a:endParaRPr lang="en-US" sz="2200" i="1" dirty="0">
              <a:latin typeface="Times New Roman" charset="0"/>
              <a:ea typeface="Times New Roman" charset="0"/>
              <a:cs typeface="Times New Roman" charset="0"/>
            </a:endParaRPr>
          </a:p>
        </p:txBody>
      </p:sp>
      <p:sp>
        <p:nvSpPr>
          <p:cNvPr id="2" name="Rectangle 1"/>
          <p:cNvSpPr/>
          <p:nvPr/>
        </p:nvSpPr>
        <p:spPr>
          <a:xfrm>
            <a:off x="2926816" y="563656"/>
            <a:ext cx="6217184" cy="5875991"/>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699" name="Picture 2" descr="Fig5.20150630.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4540" y="602036"/>
            <a:ext cx="5873011" cy="58730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テキスト ボックス 3"/>
          <p:cNvSpPr txBox="1"/>
          <p:nvPr/>
        </p:nvSpPr>
        <p:spPr>
          <a:xfrm>
            <a:off x="1111" y="-21120"/>
            <a:ext cx="8431528" cy="584776"/>
          </a:xfrm>
          <a:prstGeom prst="rect">
            <a:avLst/>
          </a:prstGeom>
          <a:noFill/>
        </p:spPr>
        <p:txBody>
          <a:bodyPr wrap="square" rtlCol="0">
            <a:spAutoFit/>
          </a:bodyPr>
          <a:lstStyle/>
          <a:p>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Planet </a:t>
            </a:r>
            <a:r>
              <a:rPr lang="en-US" altLang="ja-JP" sz="3200" b="1" u="sng" dirty="0">
                <a:solidFill>
                  <a:srgbClr val="FFFFFF"/>
                </a:solidFill>
                <a:effectLst>
                  <a:outerShdw blurRad="50800" dist="38100" dir="2700000" algn="tl" rotWithShape="0">
                    <a:srgbClr val="000000">
                      <a:alpha val="43000"/>
                    </a:srgbClr>
                  </a:outerShdw>
                </a:effectLst>
                <a:latin typeface="Times New Roman"/>
                <a:cs typeface="Times New Roman"/>
              </a:rPr>
              <a:t>D</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etections and Survey Sensitivity</a:t>
            </a:r>
            <a:endParaRPr kumimoji="1" lang="ja-JP" altLang="en-US" sz="3200" b="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spTree>
    <p:extLst>
      <p:ext uri="{BB962C8B-B14F-4D97-AF65-F5344CB8AC3E}">
        <p14:creationId xmlns:p14="http://schemas.microsoft.com/office/powerpoint/2010/main" val="12155578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943412" y="956235"/>
            <a:ext cx="6081059" cy="57672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テキスト ボックス 3"/>
          <p:cNvSpPr txBox="1"/>
          <p:nvPr/>
        </p:nvSpPr>
        <p:spPr>
          <a:xfrm>
            <a:off x="1111" y="-21120"/>
            <a:ext cx="8431528" cy="584776"/>
          </a:xfrm>
          <a:prstGeom prst="rect">
            <a:avLst/>
          </a:prstGeom>
          <a:noFill/>
        </p:spPr>
        <p:txBody>
          <a:bodyPr wrap="square" rtlCol="0">
            <a:spAutoFit/>
          </a:bodyPr>
          <a:lstStyle/>
          <a:p>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Efficiency Corrected # of Planets VS </a:t>
            </a:r>
            <a:r>
              <a:rPr lang="en-US" altLang="ja-JP" sz="3200" b="1" i="1" u="sng" dirty="0" smtClean="0">
                <a:solidFill>
                  <a:srgbClr val="FFFFFF"/>
                </a:solidFill>
                <a:effectLst>
                  <a:outerShdw blurRad="50800" dist="38100" dir="2700000" algn="tl" rotWithShape="0">
                    <a:srgbClr val="000000">
                      <a:alpha val="43000"/>
                    </a:srgbClr>
                  </a:outerShdw>
                </a:effectLst>
                <a:latin typeface="Times New Roman"/>
                <a:cs typeface="Times New Roman"/>
              </a:rPr>
              <a:t>q</a:t>
            </a:r>
            <a:endParaRPr kumimoji="1" lang="ja-JP" altLang="en-US" sz="3200" b="1" i="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pic>
        <p:nvPicPr>
          <p:cNvPr id="4" name="Picture 3" descr="q_func.wobest.MOA.20150802.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02400" y="-331200"/>
            <a:ext cx="6528816" cy="8449056"/>
          </a:xfrm>
          <a:prstGeom prst="rect">
            <a:avLst/>
          </a:prstGeom>
        </p:spPr>
      </p:pic>
      <p:sp>
        <p:nvSpPr>
          <p:cNvPr id="6" name="Content Placeholder 2"/>
          <p:cNvSpPr txBox="1">
            <a:spLocks/>
          </p:cNvSpPr>
          <p:nvPr/>
        </p:nvSpPr>
        <p:spPr bwMode="auto">
          <a:xfrm>
            <a:off x="342048" y="5344331"/>
            <a:ext cx="2348903" cy="1254811"/>
          </a:xfrm>
          <a:prstGeom prst="rect">
            <a:avLst/>
          </a:prstGeom>
          <a:noFill/>
          <a:ln w="38100">
            <a:solidFill>
              <a:srgbClr val="00B0F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b="1" dirty="0" smtClean="0">
                <a:solidFill>
                  <a:srgbClr val="00B0F0"/>
                </a:solidFill>
                <a:latin typeface="Times New Roman" charset="0"/>
                <a:ea typeface="Times New Roman" charset="0"/>
                <a:cs typeface="Times New Roman" charset="0"/>
              </a:rPr>
              <a:t>MOA-II </a:t>
            </a:r>
          </a:p>
          <a:p>
            <a:pPr algn="ctr">
              <a:spcBef>
                <a:spcPct val="20000"/>
              </a:spcBef>
            </a:pPr>
            <a:r>
              <a:rPr lang="en-US" b="1" dirty="0" smtClean="0">
                <a:solidFill>
                  <a:srgbClr val="00B0F0"/>
                </a:solidFill>
                <a:latin typeface="Times New Roman" charset="0"/>
                <a:ea typeface="Times New Roman" charset="0"/>
                <a:cs typeface="Times New Roman" charset="0"/>
              </a:rPr>
              <a:t>23-planet sample</a:t>
            </a:r>
            <a:endParaRPr lang="en-US" b="1" dirty="0">
              <a:solidFill>
                <a:srgbClr val="00B0F0"/>
              </a:solidFill>
              <a:latin typeface="Times New Roman" charset="0"/>
              <a:ea typeface="Times New Roman" charset="0"/>
              <a:cs typeface="Times New Roman" charset="0"/>
            </a:endParaRPr>
          </a:p>
        </p:txBody>
      </p:sp>
      <p:sp>
        <p:nvSpPr>
          <p:cNvPr id="8" name="Content Placeholder 2"/>
          <p:cNvSpPr txBox="1">
            <a:spLocks/>
          </p:cNvSpPr>
          <p:nvPr/>
        </p:nvSpPr>
        <p:spPr>
          <a:xfrm>
            <a:off x="1110" y="672551"/>
            <a:ext cx="2933969" cy="5181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latin typeface="Times New Roman" charset="0"/>
                <a:ea typeface="Times New Roman" charset="0"/>
                <a:cs typeface="Times New Roman" charset="0"/>
              </a:rPr>
              <a:t>Observed distribution is flat in log </a:t>
            </a:r>
            <a:r>
              <a:rPr lang="en-US" sz="2400" i="1" dirty="0" smtClean="0">
                <a:latin typeface="Times New Roman" charset="0"/>
                <a:ea typeface="Times New Roman" charset="0"/>
                <a:cs typeface="Times New Roman" charset="0"/>
              </a:rPr>
              <a:t>q</a:t>
            </a:r>
          </a:p>
          <a:p>
            <a:endParaRPr lang="en-US" sz="2400" i="1" dirty="0" smtClean="0">
              <a:latin typeface="Times New Roman" charset="0"/>
              <a:ea typeface="Times New Roman" charset="0"/>
              <a:cs typeface="Times New Roman" charset="0"/>
            </a:endParaRPr>
          </a:p>
          <a:p>
            <a:r>
              <a:rPr lang="en-US" sz="2400" dirty="0" smtClean="0">
                <a:latin typeface="Times New Roman" charset="0"/>
                <a:ea typeface="Times New Roman" charset="0"/>
                <a:cs typeface="Times New Roman" charset="0"/>
              </a:rPr>
              <a:t>Efficiency correction including </a:t>
            </a:r>
            <a:r>
              <a:rPr lang="en-US" sz="2400" dirty="0" err="1" smtClean="0">
                <a:latin typeface="Times New Roman" charset="0"/>
                <a:ea typeface="Times New Roman" charset="0"/>
                <a:cs typeface="Times New Roman" charset="0"/>
              </a:rPr>
              <a:t>poisson</a:t>
            </a:r>
            <a:r>
              <a:rPr lang="en-US" sz="2400" dirty="0" smtClean="0">
                <a:latin typeface="Times New Roman" charset="0"/>
                <a:ea typeface="Times New Roman" charset="0"/>
                <a:cs typeface="Times New Roman" charset="0"/>
              </a:rPr>
              <a:t> noise</a:t>
            </a:r>
          </a:p>
          <a:p>
            <a:pPr marL="0" indent="0">
              <a:buFont typeface="Arial" pitchFamily="34" charset="0"/>
              <a:buNone/>
            </a:pPr>
            <a:endParaRPr lang="en-US" sz="2400" dirty="0" smtClean="0">
              <a:latin typeface="Times New Roman" charset="0"/>
              <a:ea typeface="Times New Roman" charset="0"/>
              <a:cs typeface="Times New Roman" charset="0"/>
            </a:endParaRPr>
          </a:p>
          <a:p>
            <a:r>
              <a:rPr lang="en-US" sz="2400" dirty="0" smtClean="0">
                <a:latin typeface="Times New Roman" charset="0"/>
                <a:ea typeface="Times New Roman" charset="0"/>
                <a:cs typeface="Times New Roman" charset="0"/>
              </a:rPr>
              <a:t>Flatten out below </a:t>
            </a:r>
            <a:r>
              <a:rPr lang="en-US" sz="2400" i="1" dirty="0" smtClean="0">
                <a:latin typeface="Times New Roman" charset="0"/>
                <a:ea typeface="Times New Roman" charset="0"/>
                <a:cs typeface="Times New Roman" charset="0"/>
              </a:rPr>
              <a:t>q </a:t>
            </a:r>
            <a:r>
              <a:rPr lang="en-US" sz="2400" dirty="0" smtClean="0">
                <a:latin typeface="Times New Roman" charset="0"/>
                <a:ea typeface="Times New Roman" charset="0"/>
                <a:cs typeface="Times New Roman" charset="0"/>
              </a:rPr>
              <a:t>~ 1.0e-4</a:t>
            </a:r>
          </a:p>
          <a:p>
            <a:pPr marL="0" indent="0">
              <a:buFont typeface="Arial" pitchFamily="34" charset="0"/>
              <a:buNone/>
            </a:pPr>
            <a:endParaRPr lang="en-US" sz="2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7347360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943412" y="956235"/>
            <a:ext cx="6081059" cy="57672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テキスト ボックス 3"/>
          <p:cNvSpPr txBox="1"/>
          <p:nvPr/>
        </p:nvSpPr>
        <p:spPr>
          <a:xfrm>
            <a:off x="1111" y="-21120"/>
            <a:ext cx="8431528" cy="584776"/>
          </a:xfrm>
          <a:prstGeom prst="rect">
            <a:avLst/>
          </a:prstGeom>
          <a:noFill/>
        </p:spPr>
        <p:txBody>
          <a:bodyPr wrap="square" rtlCol="0">
            <a:spAutoFit/>
          </a:bodyPr>
          <a:lstStyle/>
          <a:p>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Efficiency Corrected # of Planets VS </a:t>
            </a:r>
            <a:r>
              <a:rPr lang="en-US" altLang="ja-JP" sz="3200" b="1" i="1" u="sng" dirty="0" smtClean="0">
                <a:solidFill>
                  <a:srgbClr val="FFFFFF"/>
                </a:solidFill>
                <a:effectLst>
                  <a:outerShdw blurRad="50800" dist="38100" dir="2700000" algn="tl" rotWithShape="0">
                    <a:srgbClr val="000000">
                      <a:alpha val="43000"/>
                    </a:srgbClr>
                  </a:outerShdw>
                </a:effectLst>
                <a:latin typeface="Times New Roman"/>
                <a:cs typeface="Times New Roman"/>
              </a:rPr>
              <a:t>q</a:t>
            </a:r>
            <a:endParaRPr kumimoji="1" lang="ja-JP" altLang="en-US" sz="3200" b="1" i="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pic>
        <p:nvPicPr>
          <p:cNvPr id="4" name="Picture 3" descr="q_func.wobest.MOA.20150802.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02400" y="-331200"/>
            <a:ext cx="6528816" cy="8449056"/>
          </a:xfrm>
          <a:prstGeom prst="rect">
            <a:avLst/>
          </a:prstGeom>
        </p:spPr>
      </p:pic>
      <p:sp>
        <p:nvSpPr>
          <p:cNvPr id="6" name="Content Placeholder 2"/>
          <p:cNvSpPr txBox="1">
            <a:spLocks/>
          </p:cNvSpPr>
          <p:nvPr/>
        </p:nvSpPr>
        <p:spPr bwMode="auto">
          <a:xfrm>
            <a:off x="342048" y="5344331"/>
            <a:ext cx="2348903" cy="1254811"/>
          </a:xfrm>
          <a:prstGeom prst="rect">
            <a:avLst/>
          </a:prstGeom>
          <a:noFill/>
          <a:ln w="38100">
            <a:solidFill>
              <a:srgbClr val="00B0F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b="1" dirty="0" smtClean="0">
                <a:solidFill>
                  <a:srgbClr val="00B0F0"/>
                </a:solidFill>
                <a:latin typeface="Times New Roman" charset="0"/>
                <a:ea typeface="Times New Roman" charset="0"/>
                <a:cs typeface="Times New Roman" charset="0"/>
              </a:rPr>
              <a:t>MOA-II </a:t>
            </a:r>
          </a:p>
          <a:p>
            <a:pPr algn="ctr">
              <a:spcBef>
                <a:spcPct val="20000"/>
              </a:spcBef>
            </a:pPr>
            <a:r>
              <a:rPr lang="en-US" b="1" dirty="0" smtClean="0">
                <a:solidFill>
                  <a:srgbClr val="00B0F0"/>
                </a:solidFill>
                <a:latin typeface="Times New Roman" charset="0"/>
                <a:ea typeface="Times New Roman" charset="0"/>
                <a:cs typeface="Times New Roman" charset="0"/>
              </a:rPr>
              <a:t>23-planet sample</a:t>
            </a:r>
            <a:endParaRPr lang="en-US" b="1" dirty="0">
              <a:solidFill>
                <a:srgbClr val="00B0F0"/>
              </a:solidFill>
              <a:latin typeface="Times New Roman" charset="0"/>
              <a:ea typeface="Times New Roman" charset="0"/>
              <a:cs typeface="Times New Roman" charset="0"/>
            </a:endParaRPr>
          </a:p>
        </p:txBody>
      </p:sp>
      <p:sp>
        <p:nvSpPr>
          <p:cNvPr id="8" name="Content Placeholder 2"/>
          <p:cNvSpPr txBox="1">
            <a:spLocks/>
          </p:cNvSpPr>
          <p:nvPr/>
        </p:nvSpPr>
        <p:spPr>
          <a:xfrm>
            <a:off x="1110" y="672551"/>
            <a:ext cx="2933969" cy="5181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latin typeface="Times New Roman" charset="0"/>
                <a:ea typeface="Times New Roman" charset="0"/>
                <a:cs typeface="Times New Roman" charset="0"/>
              </a:rPr>
              <a:t>Observed distribution is flat in log </a:t>
            </a:r>
            <a:r>
              <a:rPr lang="en-US" sz="2400" i="1" dirty="0" smtClean="0">
                <a:latin typeface="Times New Roman" charset="0"/>
                <a:ea typeface="Times New Roman" charset="0"/>
                <a:cs typeface="Times New Roman" charset="0"/>
              </a:rPr>
              <a:t>q</a:t>
            </a:r>
          </a:p>
          <a:p>
            <a:endParaRPr lang="en-US" sz="2400" i="1" dirty="0" smtClean="0">
              <a:latin typeface="Times New Roman" charset="0"/>
              <a:ea typeface="Times New Roman" charset="0"/>
              <a:cs typeface="Times New Roman" charset="0"/>
            </a:endParaRPr>
          </a:p>
          <a:p>
            <a:r>
              <a:rPr lang="en-US" sz="2400" dirty="0" smtClean="0">
                <a:latin typeface="Times New Roman" charset="0"/>
                <a:ea typeface="Times New Roman" charset="0"/>
                <a:cs typeface="Times New Roman" charset="0"/>
              </a:rPr>
              <a:t>Efficiency correction including </a:t>
            </a:r>
            <a:r>
              <a:rPr lang="en-US" sz="2400" dirty="0" err="1" smtClean="0">
                <a:latin typeface="Times New Roman" charset="0"/>
                <a:ea typeface="Times New Roman" charset="0"/>
                <a:cs typeface="Times New Roman" charset="0"/>
              </a:rPr>
              <a:t>poisson</a:t>
            </a:r>
            <a:r>
              <a:rPr lang="en-US" sz="2400" dirty="0" smtClean="0">
                <a:latin typeface="Times New Roman" charset="0"/>
                <a:ea typeface="Times New Roman" charset="0"/>
                <a:cs typeface="Times New Roman" charset="0"/>
              </a:rPr>
              <a:t> noise</a:t>
            </a:r>
          </a:p>
          <a:p>
            <a:pPr marL="0" indent="0">
              <a:buFont typeface="Arial" pitchFamily="34" charset="0"/>
              <a:buNone/>
            </a:pPr>
            <a:endParaRPr lang="en-US" sz="2400" dirty="0" smtClean="0">
              <a:latin typeface="Times New Roman" charset="0"/>
              <a:ea typeface="Times New Roman" charset="0"/>
              <a:cs typeface="Times New Roman" charset="0"/>
            </a:endParaRPr>
          </a:p>
          <a:p>
            <a:r>
              <a:rPr lang="en-US" sz="2400" dirty="0" smtClean="0">
                <a:latin typeface="Times New Roman" charset="0"/>
                <a:ea typeface="Times New Roman" charset="0"/>
                <a:cs typeface="Times New Roman" charset="0"/>
              </a:rPr>
              <a:t>Flatten out below </a:t>
            </a:r>
            <a:r>
              <a:rPr lang="en-US" sz="2400" i="1" dirty="0" smtClean="0">
                <a:latin typeface="Times New Roman" charset="0"/>
                <a:ea typeface="Times New Roman" charset="0"/>
                <a:cs typeface="Times New Roman" charset="0"/>
              </a:rPr>
              <a:t>q </a:t>
            </a:r>
            <a:r>
              <a:rPr lang="en-US" sz="2400" dirty="0" smtClean="0">
                <a:latin typeface="Times New Roman" charset="0"/>
                <a:ea typeface="Times New Roman" charset="0"/>
                <a:cs typeface="Times New Roman" charset="0"/>
              </a:rPr>
              <a:t>~ 1.0e-4</a:t>
            </a:r>
          </a:p>
          <a:p>
            <a:pPr marL="0" indent="0">
              <a:buFont typeface="Arial" pitchFamily="34" charset="0"/>
              <a:buNone/>
            </a:pPr>
            <a:endParaRPr lang="en-US" sz="2400" dirty="0">
              <a:latin typeface="Times New Roman" charset="0"/>
              <a:ea typeface="Times New Roman" charset="0"/>
              <a:cs typeface="Times New Roman"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 y="563656"/>
            <a:ext cx="4006667" cy="3283725"/>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3098249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943412" y="956235"/>
            <a:ext cx="6081059" cy="57672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テキスト ボックス 3"/>
          <p:cNvSpPr txBox="1"/>
          <p:nvPr/>
        </p:nvSpPr>
        <p:spPr>
          <a:xfrm>
            <a:off x="1111" y="-21120"/>
            <a:ext cx="8431528" cy="584776"/>
          </a:xfrm>
          <a:prstGeom prst="rect">
            <a:avLst/>
          </a:prstGeom>
          <a:noFill/>
        </p:spPr>
        <p:txBody>
          <a:bodyPr wrap="square" rtlCol="0">
            <a:spAutoFit/>
          </a:bodyPr>
          <a:lstStyle/>
          <a:p>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Efficiency Corrected # of Planets VS </a:t>
            </a:r>
            <a:r>
              <a:rPr lang="en-US" altLang="ja-JP" sz="3200" b="1" i="1" u="sng" dirty="0" smtClean="0">
                <a:solidFill>
                  <a:srgbClr val="FFFFFF"/>
                </a:solidFill>
                <a:effectLst>
                  <a:outerShdw blurRad="50800" dist="38100" dir="2700000" algn="tl" rotWithShape="0">
                    <a:srgbClr val="000000">
                      <a:alpha val="43000"/>
                    </a:srgbClr>
                  </a:outerShdw>
                </a:effectLst>
                <a:latin typeface="Times New Roman"/>
                <a:cs typeface="Times New Roman"/>
              </a:rPr>
              <a:t>q</a:t>
            </a:r>
            <a:endParaRPr kumimoji="1" lang="ja-JP" altLang="en-US" sz="3200" b="1" i="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pic>
        <p:nvPicPr>
          <p:cNvPr id="4" name="Picture 3" descr="q_func.wobest.MOA.20150802.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02400" y="-331200"/>
            <a:ext cx="6528816" cy="8449056"/>
          </a:xfrm>
          <a:prstGeom prst="rect">
            <a:avLst/>
          </a:prstGeom>
        </p:spPr>
      </p:pic>
      <p:sp>
        <p:nvSpPr>
          <p:cNvPr id="6" name="Content Placeholder 2"/>
          <p:cNvSpPr txBox="1">
            <a:spLocks/>
          </p:cNvSpPr>
          <p:nvPr/>
        </p:nvSpPr>
        <p:spPr bwMode="auto">
          <a:xfrm>
            <a:off x="342048" y="5344331"/>
            <a:ext cx="2348903" cy="1254811"/>
          </a:xfrm>
          <a:prstGeom prst="rect">
            <a:avLst/>
          </a:prstGeom>
          <a:noFill/>
          <a:ln w="38100">
            <a:solidFill>
              <a:srgbClr val="00B0F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b="1" dirty="0" smtClean="0">
                <a:solidFill>
                  <a:srgbClr val="00B0F0"/>
                </a:solidFill>
                <a:latin typeface="Times New Roman" charset="0"/>
                <a:ea typeface="Times New Roman" charset="0"/>
                <a:cs typeface="Times New Roman" charset="0"/>
              </a:rPr>
              <a:t>MOA-II </a:t>
            </a:r>
          </a:p>
          <a:p>
            <a:pPr algn="ctr">
              <a:spcBef>
                <a:spcPct val="20000"/>
              </a:spcBef>
            </a:pPr>
            <a:r>
              <a:rPr lang="en-US" b="1" dirty="0" smtClean="0">
                <a:solidFill>
                  <a:srgbClr val="00B0F0"/>
                </a:solidFill>
                <a:latin typeface="Times New Roman" charset="0"/>
                <a:ea typeface="Times New Roman" charset="0"/>
                <a:cs typeface="Times New Roman" charset="0"/>
              </a:rPr>
              <a:t>23-planet sample</a:t>
            </a:r>
            <a:endParaRPr lang="en-US" b="1" dirty="0">
              <a:solidFill>
                <a:srgbClr val="00B0F0"/>
              </a:solidFill>
              <a:latin typeface="Times New Roman" charset="0"/>
              <a:ea typeface="Times New Roman" charset="0"/>
              <a:cs typeface="Times New Roman" charset="0"/>
            </a:endParaRPr>
          </a:p>
        </p:txBody>
      </p:sp>
      <p:sp>
        <p:nvSpPr>
          <p:cNvPr id="8" name="Content Placeholder 2"/>
          <p:cNvSpPr txBox="1">
            <a:spLocks/>
          </p:cNvSpPr>
          <p:nvPr/>
        </p:nvSpPr>
        <p:spPr>
          <a:xfrm>
            <a:off x="1110" y="672551"/>
            <a:ext cx="2933969" cy="5181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latin typeface="Times New Roman" charset="0"/>
                <a:ea typeface="Times New Roman" charset="0"/>
                <a:cs typeface="Times New Roman" charset="0"/>
              </a:rPr>
              <a:t>Observed distribution is flat in log </a:t>
            </a:r>
            <a:r>
              <a:rPr lang="en-US" sz="2400" i="1" dirty="0" smtClean="0">
                <a:latin typeface="Times New Roman" charset="0"/>
                <a:ea typeface="Times New Roman" charset="0"/>
                <a:cs typeface="Times New Roman" charset="0"/>
              </a:rPr>
              <a:t>q</a:t>
            </a:r>
          </a:p>
          <a:p>
            <a:endParaRPr lang="en-US" sz="2400" i="1" dirty="0" smtClean="0">
              <a:latin typeface="Times New Roman" charset="0"/>
              <a:ea typeface="Times New Roman" charset="0"/>
              <a:cs typeface="Times New Roman" charset="0"/>
            </a:endParaRPr>
          </a:p>
          <a:p>
            <a:r>
              <a:rPr lang="en-US" sz="2400" dirty="0" smtClean="0">
                <a:latin typeface="Times New Roman" charset="0"/>
                <a:ea typeface="Times New Roman" charset="0"/>
                <a:cs typeface="Times New Roman" charset="0"/>
              </a:rPr>
              <a:t>Efficiency correction including </a:t>
            </a:r>
            <a:r>
              <a:rPr lang="en-US" sz="2400" dirty="0" err="1" smtClean="0">
                <a:latin typeface="Times New Roman" charset="0"/>
                <a:ea typeface="Times New Roman" charset="0"/>
                <a:cs typeface="Times New Roman" charset="0"/>
              </a:rPr>
              <a:t>poisson</a:t>
            </a:r>
            <a:r>
              <a:rPr lang="en-US" sz="2400" dirty="0" smtClean="0">
                <a:latin typeface="Times New Roman" charset="0"/>
                <a:ea typeface="Times New Roman" charset="0"/>
                <a:cs typeface="Times New Roman" charset="0"/>
              </a:rPr>
              <a:t> noise</a:t>
            </a:r>
          </a:p>
          <a:p>
            <a:pPr marL="0" indent="0">
              <a:buFont typeface="Arial" pitchFamily="34" charset="0"/>
              <a:buNone/>
            </a:pPr>
            <a:endParaRPr lang="en-US" sz="2400" dirty="0" smtClean="0">
              <a:latin typeface="Times New Roman" charset="0"/>
              <a:ea typeface="Times New Roman" charset="0"/>
              <a:cs typeface="Times New Roman" charset="0"/>
            </a:endParaRPr>
          </a:p>
          <a:p>
            <a:r>
              <a:rPr lang="en-US" sz="2400" dirty="0" smtClean="0">
                <a:latin typeface="Times New Roman" charset="0"/>
                <a:ea typeface="Times New Roman" charset="0"/>
                <a:cs typeface="Times New Roman" charset="0"/>
              </a:rPr>
              <a:t>Flatten out below </a:t>
            </a:r>
            <a:r>
              <a:rPr lang="en-US" sz="2400" i="1" dirty="0" smtClean="0">
                <a:latin typeface="Times New Roman" charset="0"/>
                <a:ea typeface="Times New Roman" charset="0"/>
                <a:cs typeface="Times New Roman" charset="0"/>
              </a:rPr>
              <a:t>q </a:t>
            </a:r>
            <a:r>
              <a:rPr lang="en-US" sz="2400" dirty="0" smtClean="0">
                <a:latin typeface="Times New Roman" charset="0"/>
                <a:ea typeface="Times New Roman" charset="0"/>
                <a:cs typeface="Times New Roman" charset="0"/>
              </a:rPr>
              <a:t>~ 1.0e-4</a:t>
            </a:r>
          </a:p>
          <a:p>
            <a:pPr marL="0" indent="0">
              <a:buFont typeface="Arial" pitchFamily="34" charset="0"/>
              <a:buNone/>
            </a:pPr>
            <a:endParaRPr lang="en-US" sz="24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0814656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42280" y="563656"/>
            <a:ext cx="6082192" cy="392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943412" y="956235"/>
            <a:ext cx="6081059" cy="57672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テキスト ボックス 3"/>
          <p:cNvSpPr txBox="1"/>
          <p:nvPr/>
        </p:nvSpPr>
        <p:spPr>
          <a:xfrm>
            <a:off x="1111" y="-21120"/>
            <a:ext cx="8431528" cy="584776"/>
          </a:xfrm>
          <a:prstGeom prst="rect">
            <a:avLst/>
          </a:prstGeom>
          <a:noFill/>
        </p:spPr>
        <p:txBody>
          <a:bodyPr wrap="square" rtlCol="0">
            <a:spAutoFit/>
          </a:bodyPr>
          <a:lstStyle/>
          <a:p>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Efficiency Corrected # of Planets VS </a:t>
            </a:r>
            <a:r>
              <a:rPr lang="en-US" altLang="ja-JP" sz="3200" b="1" i="1" u="sng" dirty="0" smtClean="0">
                <a:solidFill>
                  <a:srgbClr val="FFFFFF"/>
                </a:solidFill>
                <a:effectLst>
                  <a:outerShdw blurRad="50800" dist="38100" dir="2700000" algn="tl" rotWithShape="0">
                    <a:srgbClr val="000000">
                      <a:alpha val="43000"/>
                    </a:srgbClr>
                  </a:outerShdw>
                </a:effectLst>
                <a:latin typeface="Times New Roman"/>
                <a:cs typeface="Times New Roman"/>
              </a:rPr>
              <a:t>q</a:t>
            </a:r>
            <a:endParaRPr kumimoji="1" lang="ja-JP" altLang="en-US" sz="3200" b="1" i="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02400" y="-331200"/>
            <a:ext cx="6528816" cy="8449056"/>
          </a:xfrm>
          <a:prstGeom prst="rect">
            <a:avLst/>
          </a:prstGeom>
        </p:spPr>
      </p:pic>
      <p:sp>
        <p:nvSpPr>
          <p:cNvPr id="9" name="Content Placeholder 2"/>
          <p:cNvSpPr txBox="1">
            <a:spLocks/>
          </p:cNvSpPr>
          <p:nvPr/>
        </p:nvSpPr>
        <p:spPr>
          <a:xfrm>
            <a:off x="1110" y="672551"/>
            <a:ext cx="2933969" cy="5181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latin typeface="Times New Roman" charset="0"/>
                <a:ea typeface="Times New Roman" charset="0"/>
                <a:cs typeface="Times New Roman" charset="0"/>
              </a:rPr>
              <a:t>Observed distribution is flat in log </a:t>
            </a:r>
            <a:r>
              <a:rPr lang="en-US" sz="2400" i="1" dirty="0" smtClean="0">
                <a:latin typeface="Times New Roman" charset="0"/>
                <a:ea typeface="Times New Roman" charset="0"/>
                <a:cs typeface="Times New Roman" charset="0"/>
              </a:rPr>
              <a:t>q</a:t>
            </a:r>
          </a:p>
          <a:p>
            <a:endParaRPr lang="en-US" sz="2400" i="1" dirty="0" smtClean="0">
              <a:latin typeface="Times New Roman" charset="0"/>
              <a:ea typeface="Times New Roman" charset="0"/>
              <a:cs typeface="Times New Roman" charset="0"/>
            </a:endParaRPr>
          </a:p>
          <a:p>
            <a:r>
              <a:rPr lang="en-US" sz="2400" dirty="0" smtClean="0">
                <a:latin typeface="Times New Roman" charset="0"/>
                <a:ea typeface="Times New Roman" charset="0"/>
                <a:cs typeface="Times New Roman" charset="0"/>
              </a:rPr>
              <a:t>Efficiency correction including </a:t>
            </a:r>
            <a:r>
              <a:rPr lang="en-US" sz="2400" dirty="0" err="1" smtClean="0">
                <a:latin typeface="Times New Roman" charset="0"/>
                <a:ea typeface="Times New Roman" charset="0"/>
                <a:cs typeface="Times New Roman" charset="0"/>
              </a:rPr>
              <a:t>poisson</a:t>
            </a:r>
            <a:r>
              <a:rPr lang="en-US" sz="2400" dirty="0" smtClean="0">
                <a:latin typeface="Times New Roman" charset="0"/>
                <a:ea typeface="Times New Roman" charset="0"/>
                <a:cs typeface="Times New Roman" charset="0"/>
              </a:rPr>
              <a:t> noise</a:t>
            </a:r>
          </a:p>
          <a:p>
            <a:pPr marL="0" indent="0">
              <a:buFont typeface="Arial" pitchFamily="34" charset="0"/>
              <a:buNone/>
            </a:pPr>
            <a:endParaRPr lang="en-US" sz="2400" dirty="0" smtClean="0">
              <a:latin typeface="Times New Roman" charset="0"/>
              <a:ea typeface="Times New Roman" charset="0"/>
              <a:cs typeface="Times New Roman" charset="0"/>
            </a:endParaRPr>
          </a:p>
          <a:p>
            <a:r>
              <a:rPr lang="en-US" sz="2400" dirty="0" smtClean="0">
                <a:latin typeface="Times New Roman" charset="0"/>
                <a:ea typeface="Times New Roman" charset="0"/>
                <a:cs typeface="Times New Roman" charset="0"/>
              </a:rPr>
              <a:t>Flatten out below </a:t>
            </a:r>
            <a:r>
              <a:rPr lang="en-US" sz="2400" i="1" dirty="0" smtClean="0">
                <a:latin typeface="Times New Roman" charset="0"/>
                <a:ea typeface="Times New Roman" charset="0"/>
                <a:cs typeface="Times New Roman" charset="0"/>
              </a:rPr>
              <a:t>q </a:t>
            </a:r>
            <a:r>
              <a:rPr lang="en-US" sz="2400" dirty="0" smtClean="0">
                <a:latin typeface="Times New Roman" charset="0"/>
                <a:ea typeface="Times New Roman" charset="0"/>
                <a:cs typeface="Times New Roman" charset="0"/>
              </a:rPr>
              <a:t>~ 1.0e-4</a:t>
            </a:r>
          </a:p>
          <a:p>
            <a:pPr marL="0" indent="0">
              <a:buFont typeface="Arial" pitchFamily="34" charset="0"/>
              <a:buNone/>
            </a:pPr>
            <a:endParaRPr lang="en-US" sz="2400" dirty="0">
              <a:latin typeface="Times New Roman" charset="0"/>
              <a:ea typeface="Times New Roman" charset="0"/>
              <a:cs typeface="Times New Roman" charset="0"/>
            </a:endParaRPr>
          </a:p>
        </p:txBody>
      </p:sp>
      <p:sp>
        <p:nvSpPr>
          <p:cNvPr id="13" name="Content Placeholder 2"/>
          <p:cNvSpPr txBox="1">
            <a:spLocks/>
          </p:cNvSpPr>
          <p:nvPr/>
        </p:nvSpPr>
        <p:spPr bwMode="auto">
          <a:xfrm>
            <a:off x="342048" y="5344331"/>
            <a:ext cx="2348903" cy="1254811"/>
          </a:xfrm>
          <a:prstGeom prst="rect">
            <a:avLst/>
          </a:prstGeom>
          <a:noFill/>
          <a:ln w="38100">
            <a:solidFill>
              <a:srgbClr val="00B0F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b="1" dirty="0" smtClean="0">
                <a:solidFill>
                  <a:srgbClr val="00B0F0"/>
                </a:solidFill>
                <a:latin typeface="Times New Roman" charset="0"/>
                <a:ea typeface="Times New Roman" charset="0"/>
                <a:cs typeface="Times New Roman" charset="0"/>
              </a:rPr>
              <a:t>MOA-II </a:t>
            </a:r>
          </a:p>
          <a:p>
            <a:pPr algn="ctr">
              <a:spcBef>
                <a:spcPct val="20000"/>
              </a:spcBef>
            </a:pPr>
            <a:r>
              <a:rPr lang="en-US" b="1" dirty="0" smtClean="0">
                <a:solidFill>
                  <a:srgbClr val="00B0F0"/>
                </a:solidFill>
                <a:latin typeface="Times New Roman" charset="0"/>
                <a:ea typeface="Times New Roman" charset="0"/>
                <a:cs typeface="Times New Roman" charset="0"/>
              </a:rPr>
              <a:t>23-planet sample</a:t>
            </a:r>
            <a:endParaRPr lang="en-US" b="1" dirty="0">
              <a:solidFill>
                <a:srgbClr val="00B0F0"/>
              </a:solidFill>
              <a:latin typeface="Times New Roman" charset="0"/>
              <a:ea typeface="Times New Roman" charset="0"/>
              <a:cs typeface="Times New Roman" charset="0"/>
            </a:endParaRPr>
          </a:p>
        </p:txBody>
      </p:sp>
      <p:sp>
        <p:nvSpPr>
          <p:cNvPr id="12" name="TextBox 11"/>
          <p:cNvSpPr txBox="1"/>
          <p:nvPr/>
        </p:nvSpPr>
        <p:spPr>
          <a:xfrm>
            <a:off x="7413110" y="782901"/>
            <a:ext cx="1047750" cy="369332"/>
          </a:xfrm>
          <a:prstGeom prst="rect">
            <a:avLst/>
          </a:prstGeom>
          <a:noFill/>
        </p:spPr>
        <p:txBody>
          <a:bodyPr wrap="square" lIns="0" tIns="0" rIns="0" bIns="0" rtlCol="0">
            <a:spAutoFit/>
          </a:bodyPr>
          <a:lstStyle/>
          <a:p>
            <a:r>
              <a:rPr lang="en-US" sz="2400" dirty="0">
                <a:solidFill>
                  <a:schemeClr val="bg1"/>
                </a:solidFill>
                <a:latin typeface="Times New Roman"/>
                <a:cs typeface="Times New Roman"/>
              </a:rPr>
              <a:t>[</a:t>
            </a:r>
            <a:r>
              <a:rPr lang="en-US" sz="2400" i="1" dirty="0" smtClean="0">
                <a:solidFill>
                  <a:schemeClr val="bg1"/>
                </a:solidFill>
                <a:latin typeface="Times New Roman"/>
                <a:cs typeface="Times New Roman"/>
              </a:rPr>
              <a:t>q</a:t>
            </a:r>
            <a:r>
              <a:rPr lang="en-US" sz="2400" dirty="0" smtClean="0">
                <a:solidFill>
                  <a:schemeClr val="bg1"/>
                </a:solidFill>
                <a:latin typeface="Times New Roman"/>
                <a:cs typeface="Times New Roman"/>
              </a:rPr>
              <a:t> ≥ </a:t>
            </a:r>
            <a:r>
              <a:rPr lang="en-US" sz="2400" i="1" dirty="0" err="1" smtClean="0">
                <a:solidFill>
                  <a:schemeClr val="bg1"/>
                </a:solidFill>
                <a:latin typeface="Times New Roman"/>
                <a:cs typeface="Times New Roman"/>
              </a:rPr>
              <a:t>q</a:t>
            </a:r>
            <a:r>
              <a:rPr lang="en-US" sz="2400" baseline="-25000" dirty="0" err="1" smtClean="0">
                <a:solidFill>
                  <a:schemeClr val="bg1"/>
                </a:solidFill>
                <a:latin typeface="Times New Roman"/>
                <a:cs typeface="Times New Roman"/>
              </a:rPr>
              <a:t>br</a:t>
            </a:r>
            <a:r>
              <a:rPr lang="en-US" sz="2400" dirty="0" smtClean="0">
                <a:solidFill>
                  <a:schemeClr val="bg1"/>
                </a:solidFill>
                <a:latin typeface="Times New Roman"/>
                <a:cs typeface="Times New Roman"/>
              </a:rPr>
              <a:t>]</a:t>
            </a:r>
            <a:endParaRPr lang="en-US" sz="2400" dirty="0">
              <a:solidFill>
                <a:schemeClr val="bg1"/>
              </a:solidFill>
              <a:latin typeface="Times New Roman"/>
              <a:cs typeface="Times New Roman"/>
            </a:endParaRPr>
          </a:p>
        </p:txBody>
      </p:sp>
      <p:sp>
        <p:nvSpPr>
          <p:cNvPr id="15" name="TextBox 14"/>
          <p:cNvSpPr txBox="1"/>
          <p:nvPr/>
        </p:nvSpPr>
        <p:spPr>
          <a:xfrm>
            <a:off x="7430361" y="1347281"/>
            <a:ext cx="1047750" cy="369332"/>
          </a:xfrm>
          <a:prstGeom prst="rect">
            <a:avLst/>
          </a:prstGeom>
          <a:noFill/>
        </p:spPr>
        <p:txBody>
          <a:bodyPr wrap="square" lIns="0" tIns="0" rIns="0" bIns="0" rtlCol="0">
            <a:spAutoFit/>
          </a:bodyPr>
          <a:lstStyle/>
          <a:p>
            <a:r>
              <a:rPr lang="en-US" sz="2400" dirty="0">
                <a:solidFill>
                  <a:schemeClr val="bg1"/>
                </a:solidFill>
                <a:latin typeface="Times New Roman"/>
                <a:cs typeface="Times New Roman"/>
              </a:rPr>
              <a:t>[</a:t>
            </a:r>
            <a:r>
              <a:rPr lang="en-US" sz="2400" i="1" dirty="0" smtClean="0">
                <a:solidFill>
                  <a:schemeClr val="bg1"/>
                </a:solidFill>
                <a:latin typeface="Times New Roman"/>
                <a:cs typeface="Times New Roman"/>
              </a:rPr>
              <a:t>q</a:t>
            </a:r>
            <a:r>
              <a:rPr lang="en-US" sz="2400" dirty="0" smtClean="0">
                <a:solidFill>
                  <a:schemeClr val="bg1"/>
                </a:solidFill>
                <a:latin typeface="Times New Roman"/>
                <a:cs typeface="Times New Roman"/>
              </a:rPr>
              <a:t> &lt; </a:t>
            </a:r>
            <a:r>
              <a:rPr lang="en-US" sz="2400" i="1" dirty="0" err="1" smtClean="0">
                <a:solidFill>
                  <a:schemeClr val="bg1"/>
                </a:solidFill>
                <a:latin typeface="Times New Roman"/>
                <a:cs typeface="Times New Roman"/>
              </a:rPr>
              <a:t>q</a:t>
            </a:r>
            <a:r>
              <a:rPr lang="en-US" sz="2400" baseline="-25000" dirty="0" err="1" smtClean="0">
                <a:solidFill>
                  <a:schemeClr val="bg1"/>
                </a:solidFill>
                <a:latin typeface="Times New Roman"/>
                <a:cs typeface="Times New Roman"/>
              </a:rPr>
              <a:t>br</a:t>
            </a:r>
            <a:r>
              <a:rPr lang="en-US" sz="2400" dirty="0" smtClean="0">
                <a:solidFill>
                  <a:schemeClr val="bg1"/>
                </a:solidFill>
                <a:latin typeface="Times New Roman"/>
                <a:cs typeface="Times New Roman"/>
              </a:rPr>
              <a:t>]</a:t>
            </a:r>
            <a:endParaRPr lang="en-US" sz="2400" dirty="0">
              <a:solidFill>
                <a:schemeClr val="bg1"/>
              </a:solidFill>
              <a:latin typeface="Times New Roman"/>
              <a:cs typeface="Times New Roman"/>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0976" y="592440"/>
            <a:ext cx="3177960" cy="635283"/>
          </a:xfrm>
          <a:prstGeom prst="rect">
            <a:avLst/>
          </a:prstGeom>
        </p:spPr>
      </p:pic>
      <p:sp>
        <p:nvSpPr>
          <p:cNvPr id="4" name="Rectangle 3"/>
          <p:cNvSpPr/>
          <p:nvPr/>
        </p:nvSpPr>
        <p:spPr>
          <a:xfrm>
            <a:off x="5899962" y="1518249"/>
            <a:ext cx="1225457" cy="4450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8203" y="1277550"/>
            <a:ext cx="1449745" cy="668484"/>
          </a:xfrm>
          <a:prstGeom prst="rect">
            <a:avLst/>
          </a:prstGeom>
        </p:spPr>
      </p:pic>
      <p:cxnSp>
        <p:nvCxnSpPr>
          <p:cNvPr id="18" name="Straight Arrow Connector 17"/>
          <p:cNvCxnSpPr/>
          <p:nvPr/>
        </p:nvCxnSpPr>
        <p:spPr>
          <a:xfrm flipH="1" flipV="1">
            <a:off x="5774124" y="2146804"/>
            <a:ext cx="833710" cy="130570"/>
          </a:xfrm>
          <a:prstGeom prst="straightConnector1">
            <a:avLst/>
          </a:prstGeom>
          <a:ln>
            <a:solidFill>
              <a:schemeClr val="bg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360910" y="2168595"/>
            <a:ext cx="2019969" cy="400110"/>
          </a:xfrm>
          <a:prstGeom prst="rect">
            <a:avLst/>
          </a:prstGeom>
          <a:noFill/>
        </p:spPr>
        <p:txBody>
          <a:bodyPr wrap="square" rtlCol="0">
            <a:spAutoFit/>
          </a:bodyPr>
          <a:lstStyle/>
          <a:p>
            <a:r>
              <a:rPr lang="en-US" sz="2000" i="1" dirty="0" smtClean="0">
                <a:solidFill>
                  <a:srgbClr val="000000"/>
                </a:solidFill>
                <a:latin typeface="Times New Roman"/>
                <a:cs typeface="Times New Roman"/>
              </a:rPr>
              <a:t>q</a:t>
            </a:r>
            <a:r>
              <a:rPr lang="en-US" sz="2000" baseline="-25000" dirty="0" smtClean="0">
                <a:solidFill>
                  <a:srgbClr val="000000"/>
                </a:solidFill>
                <a:latin typeface="Times New Roman"/>
                <a:cs typeface="Times New Roman"/>
              </a:rPr>
              <a:t>br</a:t>
            </a:r>
            <a:r>
              <a:rPr lang="en-US" sz="2000" dirty="0" smtClean="0">
                <a:solidFill>
                  <a:srgbClr val="000000"/>
                </a:solidFill>
                <a:latin typeface="Times New Roman"/>
                <a:cs typeface="Times New Roman"/>
              </a:rPr>
              <a:t>~1.7</a:t>
            </a:r>
            <a:r>
              <a:rPr lang="en-US" altLang="ja-JP" sz="2000" dirty="0" smtClean="0">
                <a:solidFill>
                  <a:srgbClr val="000000"/>
                </a:solidFill>
                <a:latin typeface="Times New Roman"/>
                <a:cs typeface="Times New Roman"/>
              </a:rPr>
              <a:t>×10</a:t>
            </a:r>
            <a:r>
              <a:rPr lang="en-US" altLang="ja-JP" sz="2000" baseline="30000" dirty="0" smtClean="0">
                <a:solidFill>
                  <a:srgbClr val="000000"/>
                </a:solidFill>
                <a:latin typeface="Times New Roman"/>
                <a:cs typeface="Times New Roman"/>
              </a:rPr>
              <a:t>-4</a:t>
            </a:r>
            <a:endParaRPr lang="en-US" sz="2000" dirty="0">
              <a:solidFill>
                <a:srgbClr val="000000"/>
              </a:solidFill>
              <a:latin typeface="Times New Roman"/>
              <a:cs typeface="Times New Roman"/>
            </a:endParaRPr>
          </a:p>
        </p:txBody>
      </p:sp>
    </p:spTree>
    <p:extLst>
      <p:ext uri="{BB962C8B-B14F-4D97-AF65-F5344CB8AC3E}">
        <p14:creationId xmlns:p14="http://schemas.microsoft.com/office/powerpoint/2010/main" val="2858690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3"/>
          <p:cNvSpPr txBox="1"/>
          <p:nvPr/>
        </p:nvSpPr>
        <p:spPr>
          <a:xfrm>
            <a:off x="1111" y="-21120"/>
            <a:ext cx="8431528" cy="584776"/>
          </a:xfrm>
          <a:prstGeom prst="rect">
            <a:avLst/>
          </a:prstGeom>
          <a:noFill/>
        </p:spPr>
        <p:txBody>
          <a:bodyPr wrap="square" rtlCol="0">
            <a:spAutoFit/>
          </a:bodyPr>
          <a:lstStyle/>
          <a:p>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Planet Frequency </a:t>
            </a:r>
            <a:r>
              <a:rPr lang="en-US" altLang="ja-JP" sz="3200" b="1" u="sng" dirty="0" err="1" smtClean="0">
                <a:solidFill>
                  <a:srgbClr val="FFFFFF"/>
                </a:solidFill>
                <a:effectLst>
                  <a:outerShdw blurRad="50800" dist="38100" dir="2700000" algn="tl" rotWithShape="0">
                    <a:srgbClr val="000000">
                      <a:alpha val="43000"/>
                    </a:srgbClr>
                  </a:outerShdw>
                </a:effectLst>
                <a:latin typeface="Times New Roman"/>
                <a:cs typeface="Times New Roman"/>
              </a:rPr>
              <a:t>vs</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 Semi-Major Axis</a:t>
            </a:r>
            <a:endParaRPr kumimoji="1" lang="ja-JP" altLang="en-US" sz="3200" b="1" i="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sp>
        <p:nvSpPr>
          <p:cNvPr id="8" name="Rectangle 7"/>
          <p:cNvSpPr/>
          <p:nvPr/>
        </p:nvSpPr>
        <p:spPr>
          <a:xfrm>
            <a:off x="2943412" y="956235"/>
            <a:ext cx="6081059" cy="57672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rot="19673449">
            <a:off x="4240102" y="4072010"/>
            <a:ext cx="979714" cy="369332"/>
          </a:xfrm>
          <a:prstGeom prst="rect">
            <a:avLst/>
          </a:prstGeom>
          <a:noFill/>
        </p:spPr>
        <p:txBody>
          <a:bodyPr wrap="square" rtlCol="0">
            <a:spAutoFit/>
          </a:bodyPr>
          <a:lstStyle/>
          <a:p>
            <a:r>
              <a:rPr lang="en-US" b="1" dirty="0" smtClean="0">
                <a:solidFill>
                  <a:srgbClr val="FF9300"/>
                </a:solidFill>
              </a:rPr>
              <a:t>G-star</a:t>
            </a:r>
            <a:endParaRPr lang="en-US" b="1" dirty="0">
              <a:solidFill>
                <a:srgbClr val="FF93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02400" y="-331200"/>
            <a:ext cx="6528816" cy="8449056"/>
          </a:xfrm>
          <a:prstGeom prst="rect">
            <a:avLst/>
          </a:prstGeom>
        </p:spPr>
      </p:pic>
      <p:sp>
        <p:nvSpPr>
          <p:cNvPr id="9" name="TextBox 8"/>
          <p:cNvSpPr txBox="1"/>
          <p:nvPr/>
        </p:nvSpPr>
        <p:spPr>
          <a:xfrm rot="19503108">
            <a:off x="7283970" y="2943525"/>
            <a:ext cx="1739374" cy="369332"/>
          </a:xfrm>
          <a:prstGeom prst="rect">
            <a:avLst/>
          </a:prstGeom>
          <a:noFill/>
        </p:spPr>
        <p:txBody>
          <a:bodyPr wrap="square" rtlCol="0">
            <a:spAutoFit/>
          </a:bodyPr>
          <a:lstStyle/>
          <a:p>
            <a:r>
              <a:rPr lang="en-US" b="1" smtClean="0">
                <a:solidFill>
                  <a:schemeClr val="bg1">
                    <a:lumMod val="65000"/>
                    <a:lumOff val="35000"/>
                  </a:schemeClr>
                </a:solidFill>
              </a:rPr>
              <a:t>M-star, K-star</a:t>
            </a:r>
            <a:endParaRPr lang="en-US" b="1" dirty="0">
              <a:solidFill>
                <a:schemeClr val="bg1">
                  <a:lumMod val="65000"/>
                  <a:lumOff val="35000"/>
                </a:schemeClr>
              </a:solidFill>
            </a:endParaRPr>
          </a:p>
        </p:txBody>
      </p:sp>
      <p:sp>
        <p:nvSpPr>
          <p:cNvPr id="40962" name="Content Placeholder 2"/>
          <p:cNvSpPr>
            <a:spLocks noGrp="1"/>
          </p:cNvSpPr>
          <p:nvPr>
            <p:ph idx="1"/>
          </p:nvPr>
        </p:nvSpPr>
        <p:spPr>
          <a:xfrm>
            <a:off x="328767" y="2359423"/>
            <a:ext cx="2362200" cy="4876800"/>
          </a:xfrm>
        </p:spPr>
        <p:txBody>
          <a:bodyPr>
            <a:normAutofit/>
          </a:bodyPr>
          <a:lstStyle/>
          <a:p>
            <a:pPr marL="0" indent="0">
              <a:buFontTx/>
              <a:buNone/>
            </a:pPr>
            <a:endParaRPr lang="en-US" sz="2400" dirty="0" smtClean="0">
              <a:latin typeface="Times New Roman" charset="0"/>
              <a:ea typeface="Times New Roman" charset="0"/>
              <a:cs typeface="Times New Roman" charset="0"/>
            </a:endParaRPr>
          </a:p>
          <a:p>
            <a:pPr marL="0" indent="0">
              <a:buFontTx/>
              <a:buNone/>
            </a:pPr>
            <a:r>
              <a:rPr lang="en-US" sz="2400" dirty="0">
                <a:latin typeface="Times New Roman" charset="0"/>
                <a:ea typeface="Times New Roman" charset="0"/>
                <a:cs typeface="Times New Roman" charset="0"/>
              </a:rPr>
              <a:t>Planets beyond the snow line are more common (per log </a:t>
            </a:r>
            <a:r>
              <a:rPr lang="en-US" sz="2400" i="1" dirty="0">
                <a:latin typeface="Times New Roman" charset="0"/>
                <a:ea typeface="Times New Roman" charset="0"/>
                <a:cs typeface="Times New Roman" charset="0"/>
              </a:rPr>
              <a:t>a</a:t>
            </a:r>
            <a:r>
              <a:rPr lang="en-US" sz="2400" dirty="0">
                <a:latin typeface="Times New Roman" charset="0"/>
                <a:ea typeface="Times New Roman" charset="0"/>
                <a:cs typeface="Times New Roman" charset="0"/>
              </a:rPr>
              <a:t>) as planets inside the snow line </a:t>
            </a:r>
          </a:p>
        </p:txBody>
      </p:sp>
      <p:sp>
        <p:nvSpPr>
          <p:cNvPr id="11" name="Content Placeholder 2"/>
          <p:cNvSpPr txBox="1">
            <a:spLocks/>
          </p:cNvSpPr>
          <p:nvPr/>
        </p:nvSpPr>
        <p:spPr bwMode="auto">
          <a:xfrm>
            <a:off x="328767" y="1104612"/>
            <a:ext cx="2348903" cy="1254811"/>
          </a:xfrm>
          <a:prstGeom prst="rect">
            <a:avLst/>
          </a:prstGeom>
          <a:noFill/>
          <a:ln w="38100">
            <a:solidFill>
              <a:srgbClr val="00B0F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b="1" dirty="0" smtClean="0">
                <a:solidFill>
                  <a:srgbClr val="00B0F0"/>
                </a:solidFill>
                <a:latin typeface="Times New Roman" charset="0"/>
                <a:ea typeface="Times New Roman" charset="0"/>
                <a:cs typeface="Times New Roman" charset="0"/>
              </a:rPr>
              <a:t>MOA-II </a:t>
            </a:r>
          </a:p>
          <a:p>
            <a:pPr algn="ctr">
              <a:spcBef>
                <a:spcPct val="20000"/>
              </a:spcBef>
            </a:pPr>
            <a:r>
              <a:rPr lang="en-US" b="1" dirty="0" smtClean="0">
                <a:solidFill>
                  <a:srgbClr val="00B0F0"/>
                </a:solidFill>
                <a:latin typeface="Times New Roman" charset="0"/>
                <a:ea typeface="Times New Roman" charset="0"/>
                <a:cs typeface="Times New Roman" charset="0"/>
              </a:rPr>
              <a:t>23-planet sample</a:t>
            </a:r>
            <a:endParaRPr lang="en-US" b="1" dirty="0">
              <a:solidFill>
                <a:srgbClr val="00B0F0"/>
              </a:solidFill>
              <a:latin typeface="Times New Roman" charset="0"/>
              <a:ea typeface="Times New Roman" charset="0"/>
              <a:cs typeface="Times New Roman" charset="0"/>
            </a:endParaRPr>
          </a:p>
        </p:txBody>
      </p:sp>
      <p:sp>
        <p:nvSpPr>
          <p:cNvPr id="10" name="Rectangle 9"/>
          <p:cNvSpPr/>
          <p:nvPr/>
        </p:nvSpPr>
        <p:spPr>
          <a:xfrm>
            <a:off x="2942280" y="563656"/>
            <a:ext cx="6082192" cy="3925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413110" y="782901"/>
            <a:ext cx="1047750" cy="369332"/>
          </a:xfrm>
          <a:prstGeom prst="rect">
            <a:avLst/>
          </a:prstGeom>
          <a:noFill/>
        </p:spPr>
        <p:txBody>
          <a:bodyPr wrap="square" lIns="0" tIns="0" rIns="0" bIns="0" rtlCol="0">
            <a:spAutoFit/>
          </a:bodyPr>
          <a:lstStyle/>
          <a:p>
            <a:r>
              <a:rPr lang="en-US" sz="2400" dirty="0">
                <a:solidFill>
                  <a:schemeClr val="bg1"/>
                </a:solidFill>
                <a:latin typeface="Times New Roman"/>
                <a:cs typeface="Times New Roman"/>
              </a:rPr>
              <a:t>[</a:t>
            </a:r>
            <a:r>
              <a:rPr lang="en-US" sz="2400" i="1" dirty="0" smtClean="0">
                <a:solidFill>
                  <a:schemeClr val="bg1"/>
                </a:solidFill>
                <a:latin typeface="Times New Roman"/>
                <a:cs typeface="Times New Roman"/>
              </a:rPr>
              <a:t>q</a:t>
            </a:r>
            <a:r>
              <a:rPr lang="en-US" sz="2400" dirty="0" smtClean="0">
                <a:solidFill>
                  <a:schemeClr val="bg1"/>
                </a:solidFill>
                <a:latin typeface="Times New Roman"/>
                <a:cs typeface="Times New Roman"/>
              </a:rPr>
              <a:t> ≥ </a:t>
            </a:r>
            <a:r>
              <a:rPr lang="en-US" sz="2400" i="1" dirty="0" err="1" smtClean="0">
                <a:solidFill>
                  <a:schemeClr val="bg1"/>
                </a:solidFill>
                <a:latin typeface="Times New Roman"/>
                <a:cs typeface="Times New Roman"/>
              </a:rPr>
              <a:t>q</a:t>
            </a:r>
            <a:r>
              <a:rPr lang="en-US" sz="2400" baseline="-25000" dirty="0" err="1" smtClean="0">
                <a:solidFill>
                  <a:schemeClr val="bg1"/>
                </a:solidFill>
                <a:latin typeface="Times New Roman"/>
                <a:cs typeface="Times New Roman"/>
              </a:rPr>
              <a:t>br</a:t>
            </a:r>
            <a:r>
              <a:rPr lang="en-US" sz="2400" dirty="0" smtClean="0">
                <a:solidFill>
                  <a:schemeClr val="bg1"/>
                </a:solidFill>
                <a:latin typeface="Times New Roman"/>
                <a:cs typeface="Times New Roman"/>
              </a:rPr>
              <a:t>]</a:t>
            </a:r>
            <a:endParaRPr lang="en-US" sz="2400" dirty="0">
              <a:solidFill>
                <a:schemeClr val="bg1"/>
              </a:solidFill>
              <a:latin typeface="Times New Roman"/>
              <a:cs typeface="Times New Roman"/>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0976" y="592440"/>
            <a:ext cx="3177960" cy="635283"/>
          </a:xfrm>
          <a:prstGeom prst="rect">
            <a:avLst/>
          </a:prstGeom>
        </p:spPr>
      </p:pic>
    </p:spTree>
    <p:extLst>
      <p:ext uri="{BB962C8B-B14F-4D97-AF65-F5344CB8AC3E}">
        <p14:creationId xmlns:p14="http://schemas.microsoft.com/office/powerpoint/2010/main" val="14287121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556" y="563656"/>
            <a:ext cx="5805465" cy="546934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2153721" y="5971214"/>
            <a:ext cx="3688676" cy="523220"/>
          </a:xfrm>
          <a:prstGeom prst="rect">
            <a:avLst/>
          </a:prstGeom>
          <a:noFill/>
        </p:spPr>
        <p:txBody>
          <a:bodyPr wrap="square" rtlCol="0">
            <a:spAutoFit/>
          </a:bodyPr>
          <a:lstStyle/>
          <a:p>
            <a:r>
              <a:rPr lang="en-US" sz="2800" i="1" dirty="0" err="1">
                <a:latin typeface="Times New Roman"/>
                <a:cs typeface="Times New Roman"/>
              </a:rPr>
              <a:t>a</a:t>
            </a:r>
            <a:r>
              <a:rPr lang="en-US" sz="2800" baseline="-25000" dirty="0" err="1" smtClean="0">
                <a:latin typeface="Times New Roman"/>
                <a:cs typeface="Times New Roman"/>
              </a:rPr>
              <a:t>snow</a:t>
            </a:r>
            <a:r>
              <a:rPr lang="en-US" sz="2800" baseline="-25000" dirty="0" smtClean="0">
                <a:latin typeface="Times New Roman"/>
                <a:cs typeface="Times New Roman"/>
              </a:rPr>
              <a:t> </a:t>
            </a:r>
            <a:r>
              <a:rPr lang="en-US" sz="2800" dirty="0" smtClean="0">
                <a:latin typeface="Times New Roman"/>
                <a:cs typeface="Times New Roman"/>
              </a:rPr>
              <a:t>= 2.7 (</a:t>
            </a:r>
            <a:r>
              <a:rPr lang="en-US" sz="2800" i="1" dirty="0" smtClean="0">
                <a:latin typeface="Times New Roman"/>
                <a:cs typeface="Times New Roman"/>
              </a:rPr>
              <a:t>M</a:t>
            </a:r>
            <a:r>
              <a:rPr lang="en-US" sz="2800" dirty="0" smtClean="0">
                <a:latin typeface="Times New Roman"/>
                <a:cs typeface="Times New Roman"/>
              </a:rPr>
              <a:t>/</a:t>
            </a:r>
            <a:r>
              <a:rPr lang="en-US" sz="2800" i="1" dirty="0" err="1" smtClean="0">
                <a:latin typeface="Times New Roman"/>
                <a:cs typeface="Times New Roman"/>
              </a:rPr>
              <a:t>M</a:t>
            </a:r>
            <a:r>
              <a:rPr lang="en-US" sz="2800" baseline="-25000" dirty="0" err="1" smtClean="0">
                <a:latin typeface="Times New Roman"/>
                <a:cs typeface="Times New Roman"/>
              </a:rPr>
              <a:t>Sun</a:t>
            </a:r>
            <a:r>
              <a:rPr lang="en-US" sz="2800" dirty="0" smtClean="0">
                <a:latin typeface="Times New Roman"/>
                <a:cs typeface="Times New Roman"/>
              </a:rPr>
              <a:t>) AU</a:t>
            </a:r>
            <a:endParaRPr lang="en-US" sz="2800" dirty="0">
              <a:latin typeface="Times New Roman"/>
              <a:cs typeface="Times New Roman"/>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00000" y="-1486800"/>
            <a:ext cx="6917436" cy="8951976"/>
          </a:xfrm>
          <a:prstGeom prst="rect">
            <a:avLst/>
          </a:prstGeom>
        </p:spPr>
      </p:pic>
      <p:sp>
        <p:nvSpPr>
          <p:cNvPr id="11" name="TextBox 10"/>
          <p:cNvSpPr txBox="1"/>
          <p:nvPr/>
        </p:nvSpPr>
        <p:spPr>
          <a:xfrm>
            <a:off x="22196" y="6396897"/>
            <a:ext cx="4673371" cy="461665"/>
          </a:xfrm>
          <a:prstGeom prst="rect">
            <a:avLst/>
          </a:prstGeom>
          <a:noFill/>
        </p:spPr>
        <p:txBody>
          <a:bodyPr wrap="square" rtlCol="0">
            <a:spAutoFit/>
          </a:bodyPr>
          <a:lstStyle/>
          <a:p>
            <a:r>
              <a:rPr lang="en-US" sz="1200" dirty="0">
                <a:latin typeface="Times New Roman"/>
                <a:cs typeface="Times New Roman"/>
              </a:rPr>
              <a:t>http://</a:t>
            </a:r>
            <a:r>
              <a:rPr lang="en-US" sz="1200" dirty="0" err="1" smtClean="0">
                <a:latin typeface="Times New Roman"/>
                <a:cs typeface="Times New Roman"/>
              </a:rPr>
              <a:t>exoplanet.eu</a:t>
            </a:r>
            <a:r>
              <a:rPr lang="en-US" sz="1200" dirty="0" smtClean="0">
                <a:latin typeface="Times New Roman"/>
                <a:cs typeface="Times New Roman"/>
              </a:rPr>
              <a:t>/</a:t>
            </a:r>
          </a:p>
          <a:p>
            <a:r>
              <a:rPr lang="en-US" sz="1200" dirty="0">
                <a:latin typeface="Times New Roman"/>
                <a:cs typeface="Times New Roman"/>
              </a:rPr>
              <a:t>http://</a:t>
            </a:r>
            <a:r>
              <a:rPr lang="en-US" sz="1200" dirty="0" err="1">
                <a:latin typeface="Times New Roman"/>
                <a:cs typeface="Times New Roman"/>
              </a:rPr>
              <a:t>exoplanetarchive.ipac.caltech.edu</a:t>
            </a:r>
            <a:r>
              <a:rPr lang="en-US" sz="1200" dirty="0">
                <a:latin typeface="Times New Roman"/>
                <a:cs typeface="Times New Roman"/>
              </a:rPr>
              <a:t>/ </a:t>
            </a:r>
          </a:p>
        </p:txBody>
      </p:sp>
      <p:sp>
        <p:nvSpPr>
          <p:cNvPr id="14" name="TextBox 13"/>
          <p:cNvSpPr txBox="1"/>
          <p:nvPr/>
        </p:nvSpPr>
        <p:spPr>
          <a:xfrm>
            <a:off x="5879997" y="664469"/>
            <a:ext cx="3930068" cy="3170099"/>
          </a:xfrm>
          <a:prstGeom prst="rect">
            <a:avLst/>
          </a:prstGeom>
          <a:solidFill>
            <a:schemeClr val="tx1"/>
          </a:solidFill>
        </p:spPr>
        <p:txBody>
          <a:bodyPr wrap="square" rtlCol="0">
            <a:spAutoFit/>
          </a:bodyPr>
          <a:lstStyle/>
          <a:p>
            <a:pPr marL="342900" indent="-342900">
              <a:buFont typeface="Arial"/>
              <a:buChar char="•"/>
            </a:pPr>
            <a:r>
              <a:rPr lang="en-US" sz="2800" dirty="0" smtClean="0">
                <a:solidFill>
                  <a:srgbClr val="0096FF"/>
                </a:solidFill>
                <a:latin typeface="Times New Roman"/>
                <a:cs typeface="Times New Roman"/>
              </a:rPr>
              <a:t>Transit</a:t>
            </a:r>
          </a:p>
          <a:p>
            <a:pPr marL="342900" indent="-342900">
              <a:buFont typeface="Arial"/>
              <a:buChar char="•"/>
            </a:pPr>
            <a:r>
              <a:rPr lang="en-US" sz="2800" dirty="0" err="1" smtClean="0">
                <a:solidFill>
                  <a:srgbClr val="FFC000"/>
                </a:solidFill>
                <a:latin typeface="Times New Roman"/>
                <a:cs typeface="Times New Roman"/>
              </a:rPr>
              <a:t>Kepler</a:t>
            </a:r>
            <a:r>
              <a:rPr lang="en-US" sz="2800" dirty="0" smtClean="0">
                <a:solidFill>
                  <a:srgbClr val="FFC000"/>
                </a:solidFill>
                <a:latin typeface="Times New Roman"/>
                <a:cs typeface="Times New Roman"/>
              </a:rPr>
              <a:t> (KOIs)</a:t>
            </a:r>
          </a:p>
          <a:p>
            <a:pPr marL="342900" indent="-342900">
              <a:buFont typeface="Arial"/>
              <a:buChar char="•"/>
            </a:pPr>
            <a:r>
              <a:rPr lang="en-US" sz="2800" dirty="0" smtClean="0">
                <a:solidFill>
                  <a:schemeClr val="tx1">
                    <a:lumMod val="65000"/>
                  </a:schemeClr>
                </a:solidFill>
                <a:latin typeface="Times New Roman"/>
                <a:cs typeface="Times New Roman"/>
              </a:rPr>
              <a:t>Radial Velocity</a:t>
            </a:r>
            <a:endParaRPr lang="en-US" sz="2800" dirty="0" smtClean="0">
              <a:solidFill>
                <a:srgbClr val="FF0000"/>
              </a:solidFill>
              <a:latin typeface="Times New Roman"/>
              <a:cs typeface="Times New Roman"/>
            </a:endParaRPr>
          </a:p>
          <a:p>
            <a:pPr marL="342900" indent="-342900">
              <a:buFont typeface="Arial"/>
              <a:buChar char="•"/>
            </a:pPr>
            <a:r>
              <a:rPr lang="en-US" sz="2800" dirty="0" smtClean="0">
                <a:solidFill>
                  <a:srgbClr val="FF85FF"/>
                </a:solidFill>
                <a:latin typeface="Times New Roman"/>
                <a:cs typeface="Times New Roman"/>
              </a:rPr>
              <a:t>Direct Imaging</a:t>
            </a:r>
          </a:p>
          <a:p>
            <a:pPr marL="342900" indent="-342900">
              <a:buFont typeface="Arial"/>
              <a:buChar char="•"/>
            </a:pPr>
            <a:r>
              <a:rPr lang="en-US" sz="2800" dirty="0" err="1" smtClean="0">
                <a:solidFill>
                  <a:srgbClr val="FF0000"/>
                </a:solidFill>
                <a:latin typeface="Times New Roman"/>
                <a:cs typeface="Times New Roman"/>
              </a:rPr>
              <a:t>Microlensing</a:t>
            </a:r>
            <a:endParaRPr lang="en-US" sz="2800" dirty="0" smtClean="0">
              <a:solidFill>
                <a:srgbClr val="FF0000"/>
              </a:solidFill>
              <a:latin typeface="Times New Roman"/>
              <a:cs typeface="Times New Roman"/>
            </a:endParaRPr>
          </a:p>
          <a:p>
            <a:pPr marL="800100" lvl="1" indent="-342900">
              <a:buFont typeface="Arial"/>
              <a:buChar char="•"/>
            </a:pPr>
            <a:r>
              <a:rPr lang="en-US" sz="2000" dirty="0" smtClean="0">
                <a:solidFill>
                  <a:srgbClr val="FFE1E1"/>
                </a:solidFill>
                <a:latin typeface="Times New Roman"/>
                <a:cs typeface="Times New Roman"/>
              </a:rPr>
              <a:t>No constraints</a:t>
            </a:r>
          </a:p>
          <a:p>
            <a:pPr marL="800100" lvl="1" indent="-342900">
              <a:buFont typeface="Arial"/>
              <a:buChar char="•"/>
            </a:pPr>
            <a:r>
              <a:rPr lang="en-US" sz="2000" dirty="0" smtClean="0">
                <a:solidFill>
                  <a:srgbClr val="FF0000"/>
                </a:solidFill>
                <a:latin typeface="Times New Roman"/>
                <a:cs typeface="Times New Roman"/>
              </a:rPr>
              <a:t>Some constraints</a:t>
            </a:r>
          </a:p>
          <a:p>
            <a:pPr marL="800100" lvl="1" indent="-342900">
              <a:buFont typeface="Arial"/>
              <a:buChar char="•"/>
            </a:pPr>
            <a:r>
              <a:rPr lang="en-US" sz="2000" dirty="0" smtClean="0">
                <a:solidFill>
                  <a:srgbClr val="800D00"/>
                </a:solidFill>
                <a:latin typeface="Times New Roman"/>
                <a:cs typeface="Times New Roman"/>
              </a:rPr>
              <a:t>Mass Measurements</a:t>
            </a:r>
          </a:p>
        </p:txBody>
      </p:sp>
      <p:sp>
        <p:nvSpPr>
          <p:cNvPr id="15" name="テキスト ボックス 3"/>
          <p:cNvSpPr txBox="1"/>
          <p:nvPr/>
        </p:nvSpPr>
        <p:spPr>
          <a:xfrm>
            <a:off x="1111" y="-21120"/>
            <a:ext cx="8431528" cy="584776"/>
          </a:xfrm>
          <a:prstGeom prst="rect">
            <a:avLst/>
          </a:prstGeom>
          <a:noFill/>
        </p:spPr>
        <p:txBody>
          <a:bodyPr wrap="square" rtlCol="0">
            <a:spAutoFit/>
          </a:bodyPr>
          <a:lstStyle/>
          <a:p>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Exoplanets Discoveries VS Snow Line</a:t>
            </a:r>
          </a:p>
        </p:txBody>
      </p:sp>
      <p:grpSp>
        <p:nvGrpSpPr>
          <p:cNvPr id="5" name="Group 4"/>
          <p:cNvGrpSpPr/>
          <p:nvPr/>
        </p:nvGrpSpPr>
        <p:grpSpPr>
          <a:xfrm>
            <a:off x="6000117" y="3883336"/>
            <a:ext cx="3143883" cy="3011311"/>
            <a:chOff x="6000117" y="3834568"/>
            <a:chExt cx="3143883" cy="3011311"/>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8824" y="3834568"/>
              <a:ext cx="2805176" cy="2666363"/>
            </a:xfrm>
            <a:prstGeom prst="rect">
              <a:avLst/>
            </a:prstGeom>
          </p:spPr>
        </p:pic>
        <p:sp>
          <p:nvSpPr>
            <p:cNvPr id="4" name="TextBox 3"/>
            <p:cNvSpPr txBox="1"/>
            <p:nvPr/>
          </p:nvSpPr>
          <p:spPr>
            <a:xfrm>
              <a:off x="6693407" y="6476547"/>
              <a:ext cx="2214451" cy="369332"/>
            </a:xfrm>
            <a:prstGeom prst="rect">
              <a:avLst/>
            </a:prstGeom>
            <a:solidFill>
              <a:schemeClr val="tx1"/>
            </a:solidFill>
          </p:spPr>
          <p:txBody>
            <a:bodyPr wrap="square" rtlCol="0">
              <a:spAutoFit/>
            </a:bodyPr>
            <a:lstStyle/>
            <a:p>
              <a:r>
                <a:rPr lang="en-US" dirty="0" smtClean="0">
                  <a:solidFill>
                    <a:schemeClr val="bg1"/>
                  </a:solidFill>
                </a:rPr>
                <a:t>Semi major axis (AU)</a:t>
              </a:r>
              <a:endParaRPr lang="en-US" dirty="0">
                <a:solidFill>
                  <a:schemeClr val="bg1"/>
                </a:solidFill>
              </a:endParaRPr>
            </a:p>
          </p:txBody>
        </p:sp>
        <p:sp>
          <p:nvSpPr>
            <p:cNvPr id="10" name="TextBox 9"/>
            <p:cNvSpPr txBox="1"/>
            <p:nvPr/>
          </p:nvSpPr>
          <p:spPr>
            <a:xfrm rot="16200000">
              <a:off x="5478702" y="4956570"/>
              <a:ext cx="1412161" cy="369332"/>
            </a:xfrm>
            <a:prstGeom prst="rect">
              <a:avLst/>
            </a:prstGeom>
            <a:solidFill>
              <a:schemeClr val="tx1"/>
            </a:solidFill>
          </p:spPr>
          <p:txBody>
            <a:bodyPr wrap="square" rtlCol="0">
              <a:spAutoFit/>
            </a:bodyPr>
            <a:lstStyle/>
            <a:p>
              <a:r>
                <a:rPr lang="en-US" dirty="0" smtClean="0">
                  <a:solidFill>
                    <a:schemeClr val="bg1"/>
                  </a:solidFill>
                </a:rPr>
                <a:t>Mass (</a:t>
              </a:r>
              <a:r>
                <a:rPr lang="en-US" dirty="0" err="1" smtClean="0">
                  <a:solidFill>
                    <a:schemeClr val="bg1"/>
                  </a:solidFill>
                </a:rPr>
                <a:t>M</a:t>
              </a:r>
              <a:r>
                <a:rPr lang="en-US" baseline="-25000" dirty="0" err="1" smtClean="0">
                  <a:solidFill>
                    <a:schemeClr val="bg1"/>
                  </a:solidFill>
                </a:rPr>
                <a:t>Earth</a:t>
              </a:r>
              <a:r>
                <a:rPr lang="en-US" dirty="0" smtClean="0">
                  <a:solidFill>
                    <a:schemeClr val="bg1"/>
                  </a:solidFill>
                </a:rPr>
                <a:t>)</a:t>
              </a:r>
              <a:endParaRPr lang="en-US" dirty="0">
                <a:solidFill>
                  <a:schemeClr val="bg1"/>
                </a:solidFill>
              </a:endParaRPr>
            </a:p>
          </p:txBody>
        </p:sp>
      </p:grpSp>
      <p:sp>
        <p:nvSpPr>
          <p:cNvPr id="8" name="TextBox 7"/>
          <p:cNvSpPr txBox="1"/>
          <p:nvPr/>
        </p:nvSpPr>
        <p:spPr>
          <a:xfrm>
            <a:off x="5215752" y="6581541"/>
            <a:ext cx="1241513" cy="369332"/>
          </a:xfrm>
          <a:prstGeom prst="rect">
            <a:avLst/>
          </a:prstGeom>
          <a:noFill/>
        </p:spPr>
        <p:txBody>
          <a:bodyPr wrap="square" rtlCol="0">
            <a:spAutoFit/>
          </a:bodyPr>
          <a:lstStyle/>
          <a:p>
            <a:r>
              <a:rPr lang="en-US" dirty="0" smtClean="0"/>
              <a:t>Ida &amp; Lin04</a:t>
            </a:r>
            <a:endParaRPr lang="en-US" dirty="0"/>
          </a:p>
        </p:txBody>
      </p:sp>
    </p:spTree>
    <p:extLst>
      <p:ext uri="{BB962C8B-B14F-4D97-AF65-F5344CB8AC3E}">
        <p14:creationId xmlns:p14="http://schemas.microsoft.com/office/powerpoint/2010/main" val="6629082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3"/>
          <p:cNvSpPr txBox="1"/>
          <p:nvPr/>
        </p:nvSpPr>
        <p:spPr>
          <a:xfrm>
            <a:off x="1111" y="-21120"/>
            <a:ext cx="9023360" cy="584775"/>
          </a:xfrm>
          <a:prstGeom prst="rect">
            <a:avLst/>
          </a:prstGeom>
          <a:noFill/>
        </p:spPr>
        <p:txBody>
          <a:bodyPr wrap="square" rtlCol="0">
            <a:spAutoFit/>
          </a:bodyPr>
          <a:lstStyle/>
          <a:p>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Comparison to the Previous </a:t>
            </a:r>
            <a:r>
              <a:rPr lang="en-US" altLang="ja-JP" sz="3200" b="1" u="sng" dirty="0" err="1" smtClean="0">
                <a:solidFill>
                  <a:srgbClr val="FFFFFF"/>
                </a:solidFill>
                <a:effectLst>
                  <a:outerShdw blurRad="50800" dist="38100" dir="2700000" algn="tl" rotWithShape="0">
                    <a:srgbClr val="000000">
                      <a:alpha val="43000"/>
                    </a:srgbClr>
                  </a:outerShdw>
                </a:effectLst>
                <a:latin typeface="Times New Roman"/>
                <a:cs typeface="Times New Roman"/>
              </a:rPr>
              <a:t>Microlensing</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 Results </a:t>
            </a:r>
            <a:endParaRPr kumimoji="1" lang="ja-JP" altLang="en-US" sz="3200" b="1" i="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sp>
        <p:nvSpPr>
          <p:cNvPr id="4" name="Rectangle 3"/>
          <p:cNvSpPr/>
          <p:nvPr/>
        </p:nvSpPr>
        <p:spPr>
          <a:xfrm>
            <a:off x="2943412" y="956235"/>
            <a:ext cx="6081059" cy="57672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136083" y="2474714"/>
            <a:ext cx="2630931" cy="3965635"/>
          </a:xfrm>
          <a:ln w="38100">
            <a:solidFill>
              <a:srgbClr val="FF3A36"/>
            </a:solidFill>
            <a:miter lim="800000"/>
            <a:headEnd/>
            <a:tailEnd/>
          </a:ln>
        </p:spPr>
        <p:txBody>
          <a:bodyPr>
            <a:normAutofit/>
          </a:bodyPr>
          <a:lstStyle/>
          <a:p>
            <a:r>
              <a:rPr lang="en-US" sz="2400" dirty="0" smtClean="0">
                <a:solidFill>
                  <a:srgbClr val="FF0000"/>
                </a:solidFill>
                <a:latin typeface="Times New Roman" charset="0"/>
                <a:ea typeface="Times New Roman" charset="0"/>
                <a:cs typeface="Times New Roman" charset="0"/>
              </a:rPr>
              <a:t>Ice </a:t>
            </a:r>
            <a:r>
              <a:rPr lang="en-US" sz="2400" dirty="0">
                <a:solidFill>
                  <a:srgbClr val="FF0000"/>
                </a:solidFill>
                <a:latin typeface="Times New Roman" charset="0"/>
                <a:ea typeface="Times New Roman" charset="0"/>
                <a:cs typeface="Times New Roman" charset="0"/>
              </a:rPr>
              <a:t>Giants are ~8 times more common than </a:t>
            </a:r>
            <a:r>
              <a:rPr lang="en-US" sz="2400" dirty="0" err="1" smtClean="0">
                <a:solidFill>
                  <a:srgbClr val="FF0000"/>
                </a:solidFill>
                <a:latin typeface="Times New Roman" charset="0"/>
                <a:ea typeface="Times New Roman" charset="0"/>
                <a:cs typeface="Times New Roman" charset="0"/>
              </a:rPr>
              <a:t>Jupiters</a:t>
            </a:r>
            <a:endParaRPr lang="en-US" sz="2400" dirty="0" smtClean="0">
              <a:solidFill>
                <a:srgbClr val="FF0000"/>
              </a:solidFill>
              <a:latin typeface="Times New Roman" charset="0"/>
              <a:ea typeface="Times New Roman" charset="0"/>
              <a:cs typeface="Times New Roman" charset="0"/>
            </a:endParaRPr>
          </a:p>
          <a:p>
            <a:endParaRPr lang="en-US" sz="2400" dirty="0">
              <a:solidFill>
                <a:srgbClr val="FF0000"/>
              </a:solidFill>
              <a:latin typeface="Times New Roman" charset="0"/>
              <a:ea typeface="Times New Roman" charset="0"/>
              <a:cs typeface="Times New Roman" charset="0"/>
            </a:endParaRPr>
          </a:p>
          <a:p>
            <a:r>
              <a:rPr lang="en-US" sz="2400" dirty="0" smtClean="0">
                <a:solidFill>
                  <a:srgbClr val="FF0000"/>
                </a:solidFill>
                <a:latin typeface="Times New Roman" charset="0"/>
                <a:ea typeface="Times New Roman" charset="0"/>
                <a:cs typeface="Times New Roman" charset="0"/>
              </a:rPr>
              <a:t>A break in mass ratio function at </a:t>
            </a:r>
            <a:r>
              <a:rPr lang="en-US" sz="2400" i="1" dirty="0" smtClean="0">
                <a:solidFill>
                  <a:srgbClr val="FF0000"/>
                </a:solidFill>
                <a:latin typeface="Times New Roman" charset="0"/>
                <a:ea typeface="Times New Roman" charset="0"/>
                <a:cs typeface="Times New Roman" charset="0"/>
              </a:rPr>
              <a:t>q </a:t>
            </a:r>
            <a:r>
              <a:rPr lang="en-US" sz="2400" dirty="0">
                <a:solidFill>
                  <a:srgbClr val="FF0000"/>
                </a:solidFill>
                <a:latin typeface="Times New Roman" charset="0"/>
                <a:ea typeface="Times New Roman" charset="0"/>
                <a:cs typeface="Times New Roman" charset="0"/>
              </a:rPr>
              <a:t>~</a:t>
            </a:r>
            <a:r>
              <a:rPr lang="en-US" sz="2400" dirty="0" smtClean="0">
                <a:solidFill>
                  <a:srgbClr val="FF0000"/>
                </a:solidFill>
                <a:latin typeface="Times New Roman" charset="0"/>
                <a:ea typeface="Times New Roman" charset="0"/>
                <a:cs typeface="Times New Roman" charset="0"/>
              </a:rPr>
              <a:t> 1.7e-4</a:t>
            </a:r>
          </a:p>
          <a:p>
            <a:endParaRPr lang="en-US" sz="2400" i="1" dirty="0">
              <a:solidFill>
                <a:srgbClr val="FF0000"/>
              </a:solidFill>
              <a:latin typeface="Times New Roman" charset="0"/>
              <a:ea typeface="Times New Roman" charset="0"/>
              <a:cs typeface="Times New Roman" charset="0"/>
            </a:endParaRPr>
          </a:p>
        </p:txBody>
      </p:sp>
      <p:cxnSp>
        <p:nvCxnSpPr>
          <p:cNvPr id="10" name="Straight Arrow Connector 9"/>
          <p:cNvCxnSpPr/>
          <p:nvPr/>
        </p:nvCxnSpPr>
        <p:spPr>
          <a:xfrm flipH="1">
            <a:off x="5774124" y="1447800"/>
            <a:ext cx="638546" cy="647245"/>
          </a:xfrm>
          <a:prstGeom prst="straightConnector1">
            <a:avLst/>
          </a:prstGeom>
          <a:ln>
            <a:solidFill>
              <a:schemeClr val="bg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412669" y="1150679"/>
            <a:ext cx="2019969" cy="400110"/>
          </a:xfrm>
          <a:prstGeom prst="rect">
            <a:avLst/>
          </a:prstGeom>
          <a:noFill/>
        </p:spPr>
        <p:txBody>
          <a:bodyPr wrap="square" rtlCol="0">
            <a:spAutoFit/>
          </a:bodyPr>
          <a:lstStyle/>
          <a:p>
            <a:r>
              <a:rPr lang="en-US" sz="2000" i="1" dirty="0" smtClean="0">
                <a:solidFill>
                  <a:srgbClr val="000000"/>
                </a:solidFill>
                <a:latin typeface="Times New Roman"/>
                <a:cs typeface="Times New Roman"/>
              </a:rPr>
              <a:t>q</a:t>
            </a:r>
            <a:r>
              <a:rPr lang="en-US" sz="2000" baseline="-25000" dirty="0" smtClean="0">
                <a:solidFill>
                  <a:srgbClr val="000000"/>
                </a:solidFill>
                <a:latin typeface="Times New Roman"/>
                <a:cs typeface="Times New Roman"/>
              </a:rPr>
              <a:t>br</a:t>
            </a:r>
            <a:r>
              <a:rPr lang="en-US" sz="2000" dirty="0" smtClean="0">
                <a:solidFill>
                  <a:srgbClr val="000000"/>
                </a:solidFill>
                <a:latin typeface="Times New Roman"/>
                <a:cs typeface="Times New Roman"/>
              </a:rPr>
              <a:t>~1.7</a:t>
            </a:r>
            <a:r>
              <a:rPr lang="en-US" altLang="ja-JP" sz="2000" dirty="0" smtClean="0">
                <a:solidFill>
                  <a:srgbClr val="000000"/>
                </a:solidFill>
                <a:latin typeface="Times New Roman"/>
                <a:cs typeface="Times New Roman"/>
              </a:rPr>
              <a:t>×10</a:t>
            </a:r>
            <a:r>
              <a:rPr lang="en-US" altLang="ja-JP" sz="2000" baseline="30000" dirty="0" smtClean="0">
                <a:solidFill>
                  <a:srgbClr val="000000"/>
                </a:solidFill>
                <a:latin typeface="Times New Roman"/>
                <a:cs typeface="Times New Roman"/>
              </a:rPr>
              <a:t>-4</a:t>
            </a:r>
            <a:endParaRPr lang="en-US" sz="2000" dirty="0">
              <a:solidFill>
                <a:srgbClr val="000000"/>
              </a:solidFill>
              <a:latin typeface="Times New Roman"/>
              <a:cs typeface="Times New Roman"/>
            </a:endParaRPr>
          </a:p>
        </p:txBody>
      </p:sp>
      <p:sp>
        <p:nvSpPr>
          <p:cNvPr id="9" name="Content Placeholder 2"/>
          <p:cNvSpPr txBox="1">
            <a:spLocks/>
          </p:cNvSpPr>
          <p:nvPr/>
        </p:nvSpPr>
        <p:spPr bwMode="auto">
          <a:xfrm>
            <a:off x="328767" y="1104612"/>
            <a:ext cx="2348903" cy="1254811"/>
          </a:xfrm>
          <a:prstGeom prst="rect">
            <a:avLst/>
          </a:prstGeom>
          <a:noFill/>
          <a:ln w="38100">
            <a:solidFill>
              <a:srgbClr val="00B0F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b="1" dirty="0" smtClean="0">
                <a:solidFill>
                  <a:srgbClr val="00B0F0"/>
                </a:solidFill>
                <a:latin typeface="Times New Roman" charset="0"/>
                <a:ea typeface="Times New Roman" charset="0"/>
                <a:cs typeface="Times New Roman" charset="0"/>
              </a:rPr>
              <a:t>MOA-II </a:t>
            </a:r>
          </a:p>
          <a:p>
            <a:pPr algn="ctr">
              <a:spcBef>
                <a:spcPct val="20000"/>
              </a:spcBef>
            </a:pPr>
            <a:r>
              <a:rPr lang="en-US" b="1" dirty="0" smtClean="0">
                <a:solidFill>
                  <a:srgbClr val="00B0F0"/>
                </a:solidFill>
                <a:latin typeface="Times New Roman" charset="0"/>
                <a:ea typeface="Times New Roman" charset="0"/>
                <a:cs typeface="Times New Roman" charset="0"/>
              </a:rPr>
              <a:t>23-planet sample</a:t>
            </a:r>
            <a:endParaRPr lang="en-US" b="1" dirty="0">
              <a:solidFill>
                <a:srgbClr val="00B0F0"/>
              </a:solidFill>
              <a:latin typeface="Times New Roman" charset="0"/>
              <a:ea typeface="Times New Roman" charset="0"/>
              <a:cs typeface="Times New Roman"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02400" y="-331200"/>
            <a:ext cx="6528816" cy="8449056"/>
          </a:xfrm>
          <a:prstGeom prst="rect">
            <a:avLst/>
          </a:prstGeom>
        </p:spPr>
      </p:pic>
      <p:sp>
        <p:nvSpPr>
          <p:cNvPr id="5" name="Rectangle 4"/>
          <p:cNvSpPr/>
          <p:nvPr/>
        </p:nvSpPr>
        <p:spPr>
          <a:xfrm>
            <a:off x="6412669" y="2359423"/>
            <a:ext cx="1598567" cy="88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1758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43412" y="956235"/>
            <a:ext cx="6081059" cy="57672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136083" y="2474714"/>
            <a:ext cx="2630931" cy="3965635"/>
          </a:xfrm>
          <a:ln w="38100">
            <a:solidFill>
              <a:srgbClr val="FF3A36"/>
            </a:solidFill>
            <a:miter lim="800000"/>
            <a:headEnd/>
            <a:tailEnd/>
          </a:ln>
        </p:spPr>
        <p:txBody>
          <a:bodyPr>
            <a:normAutofit/>
          </a:bodyPr>
          <a:lstStyle/>
          <a:p>
            <a:r>
              <a:rPr lang="en-US" sz="2400" dirty="0" smtClean="0">
                <a:solidFill>
                  <a:srgbClr val="FF0000"/>
                </a:solidFill>
                <a:latin typeface="Times New Roman" charset="0"/>
                <a:ea typeface="Times New Roman" charset="0"/>
                <a:cs typeface="Times New Roman" charset="0"/>
              </a:rPr>
              <a:t>Ice </a:t>
            </a:r>
            <a:r>
              <a:rPr lang="en-US" sz="2400" dirty="0">
                <a:solidFill>
                  <a:srgbClr val="FF0000"/>
                </a:solidFill>
                <a:latin typeface="Times New Roman" charset="0"/>
                <a:ea typeface="Times New Roman" charset="0"/>
                <a:cs typeface="Times New Roman" charset="0"/>
              </a:rPr>
              <a:t>Giants are ~8 times more common than </a:t>
            </a:r>
            <a:r>
              <a:rPr lang="en-US" sz="2400" dirty="0" err="1" smtClean="0">
                <a:solidFill>
                  <a:srgbClr val="FF0000"/>
                </a:solidFill>
                <a:latin typeface="Times New Roman" charset="0"/>
                <a:ea typeface="Times New Roman" charset="0"/>
                <a:cs typeface="Times New Roman" charset="0"/>
              </a:rPr>
              <a:t>Jupiters</a:t>
            </a:r>
            <a:endParaRPr lang="en-US" sz="2400" dirty="0" smtClean="0">
              <a:solidFill>
                <a:srgbClr val="FF0000"/>
              </a:solidFill>
              <a:latin typeface="Times New Roman" charset="0"/>
              <a:ea typeface="Times New Roman" charset="0"/>
              <a:cs typeface="Times New Roman" charset="0"/>
            </a:endParaRPr>
          </a:p>
          <a:p>
            <a:endParaRPr lang="en-US" sz="2400" dirty="0">
              <a:solidFill>
                <a:srgbClr val="FF0000"/>
              </a:solidFill>
              <a:latin typeface="Times New Roman" charset="0"/>
              <a:ea typeface="Times New Roman" charset="0"/>
              <a:cs typeface="Times New Roman" charset="0"/>
            </a:endParaRPr>
          </a:p>
          <a:p>
            <a:r>
              <a:rPr lang="en-US" sz="2400" dirty="0" smtClean="0">
                <a:solidFill>
                  <a:srgbClr val="FF0000"/>
                </a:solidFill>
                <a:latin typeface="Times New Roman" charset="0"/>
                <a:ea typeface="Times New Roman" charset="0"/>
                <a:cs typeface="Times New Roman" charset="0"/>
              </a:rPr>
              <a:t>A break in mass ratio function at </a:t>
            </a:r>
            <a:r>
              <a:rPr lang="en-US" sz="2400" i="1" dirty="0" smtClean="0">
                <a:solidFill>
                  <a:srgbClr val="FF0000"/>
                </a:solidFill>
                <a:latin typeface="Times New Roman" charset="0"/>
                <a:ea typeface="Times New Roman" charset="0"/>
                <a:cs typeface="Times New Roman" charset="0"/>
              </a:rPr>
              <a:t>q </a:t>
            </a:r>
            <a:r>
              <a:rPr lang="en-US" sz="2400" dirty="0">
                <a:solidFill>
                  <a:srgbClr val="FF0000"/>
                </a:solidFill>
                <a:latin typeface="Times New Roman" charset="0"/>
                <a:ea typeface="Times New Roman" charset="0"/>
                <a:cs typeface="Times New Roman" charset="0"/>
              </a:rPr>
              <a:t>~</a:t>
            </a:r>
            <a:r>
              <a:rPr lang="en-US" sz="2400" dirty="0" smtClean="0">
                <a:solidFill>
                  <a:srgbClr val="FF0000"/>
                </a:solidFill>
                <a:latin typeface="Times New Roman" charset="0"/>
                <a:ea typeface="Times New Roman" charset="0"/>
                <a:cs typeface="Times New Roman" charset="0"/>
              </a:rPr>
              <a:t> 1.7e-4</a:t>
            </a:r>
          </a:p>
          <a:p>
            <a:endParaRPr lang="en-US" sz="2400" i="1" dirty="0">
              <a:solidFill>
                <a:srgbClr val="FF0000"/>
              </a:solidFill>
              <a:latin typeface="Times New Roman" charset="0"/>
              <a:ea typeface="Times New Roman" charset="0"/>
              <a:cs typeface="Times New Roman" charset="0"/>
            </a:endParaRPr>
          </a:p>
        </p:txBody>
      </p:sp>
      <p:cxnSp>
        <p:nvCxnSpPr>
          <p:cNvPr id="10" name="Straight Arrow Connector 9"/>
          <p:cNvCxnSpPr/>
          <p:nvPr/>
        </p:nvCxnSpPr>
        <p:spPr>
          <a:xfrm flipH="1">
            <a:off x="5774124" y="1447800"/>
            <a:ext cx="638546" cy="647245"/>
          </a:xfrm>
          <a:prstGeom prst="straightConnector1">
            <a:avLst/>
          </a:prstGeom>
          <a:ln>
            <a:solidFill>
              <a:schemeClr val="bg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412669" y="1150679"/>
            <a:ext cx="2019969" cy="400110"/>
          </a:xfrm>
          <a:prstGeom prst="rect">
            <a:avLst/>
          </a:prstGeom>
          <a:noFill/>
        </p:spPr>
        <p:txBody>
          <a:bodyPr wrap="square" rtlCol="0">
            <a:spAutoFit/>
          </a:bodyPr>
          <a:lstStyle/>
          <a:p>
            <a:r>
              <a:rPr lang="en-US" sz="2000" i="1" dirty="0" smtClean="0">
                <a:solidFill>
                  <a:srgbClr val="000000"/>
                </a:solidFill>
                <a:latin typeface="Times New Roman"/>
                <a:cs typeface="Times New Roman"/>
              </a:rPr>
              <a:t>q</a:t>
            </a:r>
            <a:r>
              <a:rPr lang="en-US" sz="2000" baseline="-25000" dirty="0" smtClean="0">
                <a:solidFill>
                  <a:srgbClr val="000000"/>
                </a:solidFill>
                <a:latin typeface="Times New Roman"/>
                <a:cs typeface="Times New Roman"/>
              </a:rPr>
              <a:t>br</a:t>
            </a:r>
            <a:r>
              <a:rPr lang="en-US" sz="2000" dirty="0" smtClean="0">
                <a:solidFill>
                  <a:srgbClr val="000000"/>
                </a:solidFill>
                <a:latin typeface="Times New Roman"/>
                <a:cs typeface="Times New Roman"/>
              </a:rPr>
              <a:t>~1.7</a:t>
            </a:r>
            <a:r>
              <a:rPr lang="en-US" altLang="ja-JP" sz="2000" dirty="0" smtClean="0">
                <a:solidFill>
                  <a:srgbClr val="000000"/>
                </a:solidFill>
                <a:latin typeface="Times New Roman"/>
                <a:cs typeface="Times New Roman"/>
              </a:rPr>
              <a:t>×10</a:t>
            </a:r>
            <a:r>
              <a:rPr lang="en-US" altLang="ja-JP" sz="2000" baseline="30000" dirty="0" smtClean="0">
                <a:solidFill>
                  <a:srgbClr val="000000"/>
                </a:solidFill>
                <a:latin typeface="Times New Roman"/>
                <a:cs typeface="Times New Roman"/>
              </a:rPr>
              <a:t>-4</a:t>
            </a:r>
            <a:endParaRPr lang="en-US" sz="2000" dirty="0">
              <a:solidFill>
                <a:srgbClr val="000000"/>
              </a:solidFill>
              <a:latin typeface="Times New Roman"/>
              <a:cs typeface="Times New Roman"/>
            </a:endParaRPr>
          </a:p>
        </p:txBody>
      </p:sp>
      <p:sp>
        <p:nvSpPr>
          <p:cNvPr id="9" name="Content Placeholder 2"/>
          <p:cNvSpPr txBox="1">
            <a:spLocks/>
          </p:cNvSpPr>
          <p:nvPr/>
        </p:nvSpPr>
        <p:spPr bwMode="auto">
          <a:xfrm>
            <a:off x="328767" y="1104612"/>
            <a:ext cx="2348903" cy="1254811"/>
          </a:xfrm>
          <a:prstGeom prst="rect">
            <a:avLst/>
          </a:prstGeom>
          <a:noFill/>
          <a:ln w="38100">
            <a:solidFill>
              <a:srgbClr val="00B0F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b="1" dirty="0" smtClean="0">
                <a:solidFill>
                  <a:srgbClr val="00B0F0"/>
                </a:solidFill>
                <a:latin typeface="Times New Roman" charset="0"/>
                <a:ea typeface="Times New Roman" charset="0"/>
                <a:cs typeface="Times New Roman" charset="0"/>
              </a:rPr>
              <a:t>MOA-II </a:t>
            </a:r>
          </a:p>
          <a:p>
            <a:pPr algn="ctr">
              <a:spcBef>
                <a:spcPct val="20000"/>
              </a:spcBef>
            </a:pPr>
            <a:r>
              <a:rPr lang="en-US" b="1" dirty="0" smtClean="0">
                <a:solidFill>
                  <a:srgbClr val="00B0F0"/>
                </a:solidFill>
                <a:latin typeface="Times New Roman" charset="0"/>
                <a:ea typeface="Times New Roman" charset="0"/>
                <a:cs typeface="Times New Roman" charset="0"/>
              </a:rPr>
              <a:t>23-planet sample</a:t>
            </a:r>
            <a:endParaRPr lang="en-US" b="1" dirty="0">
              <a:solidFill>
                <a:srgbClr val="00B0F0"/>
              </a:solidFill>
              <a:latin typeface="Times New Roman" charset="0"/>
              <a:ea typeface="Times New Roman" charset="0"/>
              <a:cs typeface="Times New Roman" charset="0"/>
            </a:endParaRPr>
          </a:p>
        </p:txBody>
      </p:sp>
      <p:sp>
        <p:nvSpPr>
          <p:cNvPr id="5" name="Rectangle 4"/>
          <p:cNvSpPr/>
          <p:nvPr/>
        </p:nvSpPr>
        <p:spPr>
          <a:xfrm>
            <a:off x="6412669" y="2359423"/>
            <a:ext cx="1598567" cy="888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02400" y="-331200"/>
            <a:ext cx="6528816" cy="8449056"/>
          </a:xfrm>
          <a:prstGeom prst="rect">
            <a:avLst/>
          </a:prstGeom>
        </p:spPr>
      </p:pic>
      <p:sp>
        <p:nvSpPr>
          <p:cNvPr id="13" name="テキスト ボックス 3"/>
          <p:cNvSpPr txBox="1"/>
          <p:nvPr/>
        </p:nvSpPr>
        <p:spPr>
          <a:xfrm>
            <a:off x="1111" y="-21120"/>
            <a:ext cx="9023360" cy="584775"/>
          </a:xfrm>
          <a:prstGeom prst="rect">
            <a:avLst/>
          </a:prstGeom>
          <a:noFill/>
        </p:spPr>
        <p:txBody>
          <a:bodyPr wrap="square" rtlCol="0">
            <a:spAutoFit/>
          </a:bodyPr>
          <a:lstStyle/>
          <a:p>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Comparison to the Previous </a:t>
            </a:r>
            <a:r>
              <a:rPr lang="en-US" altLang="ja-JP" sz="3200" b="1" u="sng" dirty="0" err="1" smtClean="0">
                <a:solidFill>
                  <a:srgbClr val="FFFFFF"/>
                </a:solidFill>
                <a:effectLst>
                  <a:outerShdw blurRad="50800" dist="38100" dir="2700000" algn="tl" rotWithShape="0">
                    <a:srgbClr val="000000">
                      <a:alpha val="43000"/>
                    </a:srgbClr>
                  </a:outerShdw>
                </a:effectLst>
                <a:latin typeface="Times New Roman"/>
                <a:cs typeface="Times New Roman"/>
              </a:rPr>
              <a:t>Microlensing</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 Results </a:t>
            </a:r>
            <a:endParaRPr kumimoji="1" lang="ja-JP" altLang="en-US" sz="3200" b="1" i="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spTree>
    <p:extLst>
      <p:ext uri="{BB962C8B-B14F-4D97-AF65-F5344CB8AC3E}">
        <p14:creationId xmlns:p14="http://schemas.microsoft.com/office/powerpoint/2010/main" val="20383024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3"/>
          <p:cNvSpPr txBox="1"/>
          <p:nvPr/>
        </p:nvSpPr>
        <p:spPr>
          <a:xfrm>
            <a:off x="1111" y="-21120"/>
            <a:ext cx="8431528" cy="584776"/>
          </a:xfrm>
          <a:prstGeom prst="rect">
            <a:avLst/>
          </a:prstGeom>
          <a:noFill/>
        </p:spPr>
        <p:txBody>
          <a:bodyPr wrap="square" rtlCol="0">
            <a:spAutoFit/>
          </a:bodyPr>
          <a:lstStyle/>
          <a:p>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Combined </a:t>
            </a:r>
            <a:r>
              <a:rPr lang="en-US" altLang="ja-JP" sz="3200" b="1" u="sng" dirty="0" err="1" smtClean="0">
                <a:solidFill>
                  <a:srgbClr val="FFFFFF"/>
                </a:solidFill>
                <a:effectLst>
                  <a:outerShdw blurRad="50800" dist="38100" dir="2700000" algn="tl" rotWithShape="0">
                    <a:srgbClr val="000000">
                      <a:alpha val="43000"/>
                    </a:srgbClr>
                  </a:outerShdw>
                </a:effectLst>
                <a:latin typeface="Times New Roman"/>
                <a:cs typeface="Times New Roman"/>
              </a:rPr>
              <a:t>Microlensing</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 Results</a:t>
            </a:r>
            <a:endParaRPr kumimoji="1" lang="ja-JP" altLang="en-US" sz="3200" b="1" i="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sp>
        <p:nvSpPr>
          <p:cNvPr id="4" name="Rectangle 3"/>
          <p:cNvSpPr/>
          <p:nvPr/>
        </p:nvSpPr>
        <p:spPr>
          <a:xfrm>
            <a:off x="2943412" y="956235"/>
            <a:ext cx="6081059" cy="576729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036" name="Content Placeholder 2"/>
          <p:cNvSpPr txBox="1">
            <a:spLocks/>
          </p:cNvSpPr>
          <p:nvPr/>
        </p:nvSpPr>
        <p:spPr bwMode="auto">
          <a:xfrm>
            <a:off x="198960" y="915620"/>
            <a:ext cx="2133600" cy="1219200"/>
          </a:xfrm>
          <a:prstGeom prst="rect">
            <a:avLst/>
          </a:prstGeom>
          <a:noFill/>
          <a:ln w="38100">
            <a:solidFill>
              <a:srgbClr val="FFFF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lang="en-US" b="1" dirty="0">
                <a:solidFill>
                  <a:srgbClr val="FFFF00"/>
                </a:solidFill>
                <a:latin typeface="Times New Roman" charset="0"/>
                <a:ea typeface="Times New Roman" charset="0"/>
                <a:cs typeface="Times New Roman" charset="0"/>
              </a:rPr>
              <a:t>Full </a:t>
            </a:r>
            <a:r>
              <a:rPr lang="en-US" b="1" dirty="0" smtClean="0">
                <a:solidFill>
                  <a:srgbClr val="FFFF00"/>
                </a:solidFill>
                <a:latin typeface="Times New Roman" charset="0"/>
                <a:ea typeface="Times New Roman" charset="0"/>
                <a:cs typeface="Times New Roman" charset="0"/>
              </a:rPr>
              <a:t>30-planet </a:t>
            </a:r>
            <a:r>
              <a:rPr lang="en-US" b="1" dirty="0" err="1">
                <a:solidFill>
                  <a:srgbClr val="FFFF00"/>
                </a:solidFill>
                <a:latin typeface="Times New Roman" charset="0"/>
                <a:ea typeface="Times New Roman" charset="0"/>
                <a:cs typeface="Times New Roman" charset="0"/>
              </a:rPr>
              <a:t>microlensing</a:t>
            </a:r>
            <a:r>
              <a:rPr lang="en-US" b="1" dirty="0">
                <a:solidFill>
                  <a:srgbClr val="FFFF00"/>
                </a:solidFill>
                <a:latin typeface="Times New Roman" charset="0"/>
                <a:ea typeface="Times New Roman" charset="0"/>
                <a:cs typeface="Times New Roman" charset="0"/>
              </a:rPr>
              <a:t> sample</a:t>
            </a:r>
          </a:p>
        </p:txBody>
      </p:sp>
      <p:sp>
        <p:nvSpPr>
          <p:cNvPr id="8" name="Content Placeholder 2"/>
          <p:cNvSpPr>
            <a:spLocks noGrp="1"/>
          </p:cNvSpPr>
          <p:nvPr>
            <p:ph idx="1"/>
          </p:nvPr>
        </p:nvSpPr>
        <p:spPr>
          <a:xfrm>
            <a:off x="136083" y="2474714"/>
            <a:ext cx="2630931" cy="3965635"/>
          </a:xfrm>
          <a:ln w="38100">
            <a:solidFill>
              <a:srgbClr val="FF3A36"/>
            </a:solidFill>
            <a:miter lim="800000"/>
            <a:headEnd/>
            <a:tailEnd/>
          </a:ln>
        </p:spPr>
        <p:txBody>
          <a:bodyPr>
            <a:normAutofit/>
          </a:bodyPr>
          <a:lstStyle/>
          <a:p>
            <a:r>
              <a:rPr lang="en-US" sz="2400" dirty="0" smtClean="0">
                <a:solidFill>
                  <a:srgbClr val="FF0000"/>
                </a:solidFill>
                <a:latin typeface="Times New Roman" charset="0"/>
                <a:ea typeface="Times New Roman" charset="0"/>
                <a:cs typeface="Times New Roman" charset="0"/>
              </a:rPr>
              <a:t>Ice </a:t>
            </a:r>
            <a:r>
              <a:rPr lang="en-US" sz="2400" dirty="0">
                <a:solidFill>
                  <a:srgbClr val="FF0000"/>
                </a:solidFill>
                <a:latin typeface="Times New Roman" charset="0"/>
                <a:ea typeface="Times New Roman" charset="0"/>
                <a:cs typeface="Times New Roman" charset="0"/>
              </a:rPr>
              <a:t>Giants are ~8 times more common than </a:t>
            </a:r>
            <a:r>
              <a:rPr lang="en-US" sz="2400" dirty="0" err="1" smtClean="0">
                <a:solidFill>
                  <a:srgbClr val="FF0000"/>
                </a:solidFill>
                <a:latin typeface="Times New Roman" charset="0"/>
                <a:ea typeface="Times New Roman" charset="0"/>
                <a:cs typeface="Times New Roman" charset="0"/>
              </a:rPr>
              <a:t>Jupiters</a:t>
            </a:r>
            <a:endParaRPr lang="en-US" sz="2400" dirty="0" smtClean="0">
              <a:solidFill>
                <a:srgbClr val="FF0000"/>
              </a:solidFill>
              <a:latin typeface="Times New Roman" charset="0"/>
              <a:ea typeface="Times New Roman" charset="0"/>
              <a:cs typeface="Times New Roman" charset="0"/>
            </a:endParaRPr>
          </a:p>
          <a:p>
            <a:endParaRPr lang="en-US" sz="2400" dirty="0">
              <a:solidFill>
                <a:srgbClr val="FF0000"/>
              </a:solidFill>
              <a:latin typeface="Times New Roman" charset="0"/>
              <a:ea typeface="Times New Roman" charset="0"/>
              <a:cs typeface="Times New Roman" charset="0"/>
            </a:endParaRPr>
          </a:p>
          <a:p>
            <a:r>
              <a:rPr lang="en-US" sz="2400" dirty="0" smtClean="0">
                <a:solidFill>
                  <a:srgbClr val="FF0000"/>
                </a:solidFill>
                <a:latin typeface="Times New Roman" charset="0"/>
                <a:ea typeface="Times New Roman" charset="0"/>
                <a:cs typeface="Times New Roman" charset="0"/>
              </a:rPr>
              <a:t>A break in mass ratio function at </a:t>
            </a:r>
            <a:r>
              <a:rPr lang="en-US" sz="2400" i="1" dirty="0" smtClean="0">
                <a:solidFill>
                  <a:srgbClr val="FF0000"/>
                </a:solidFill>
                <a:latin typeface="Times New Roman" charset="0"/>
                <a:ea typeface="Times New Roman" charset="0"/>
                <a:cs typeface="Times New Roman" charset="0"/>
              </a:rPr>
              <a:t>q </a:t>
            </a:r>
            <a:r>
              <a:rPr lang="en-US" sz="2400" dirty="0">
                <a:solidFill>
                  <a:srgbClr val="FF0000"/>
                </a:solidFill>
                <a:latin typeface="Times New Roman" charset="0"/>
                <a:ea typeface="Times New Roman" charset="0"/>
                <a:cs typeface="Times New Roman" charset="0"/>
              </a:rPr>
              <a:t>~</a:t>
            </a:r>
            <a:r>
              <a:rPr lang="en-US" sz="2400" dirty="0" smtClean="0">
                <a:solidFill>
                  <a:srgbClr val="FF0000"/>
                </a:solidFill>
                <a:latin typeface="Times New Roman" charset="0"/>
                <a:ea typeface="Times New Roman" charset="0"/>
                <a:cs typeface="Times New Roman" charset="0"/>
              </a:rPr>
              <a:t> 1.7e-4</a:t>
            </a:r>
          </a:p>
          <a:p>
            <a:endParaRPr lang="en-US" sz="2400" i="1" dirty="0">
              <a:solidFill>
                <a:srgbClr val="FF0000"/>
              </a:solidFill>
              <a:latin typeface="Times New Roman" charset="0"/>
              <a:ea typeface="Times New Roman" charset="0"/>
              <a:cs typeface="Times New Roman" charset="0"/>
            </a:endParaRPr>
          </a:p>
        </p:txBody>
      </p:sp>
      <p:cxnSp>
        <p:nvCxnSpPr>
          <p:cNvPr id="10" name="Straight Arrow Connector 9"/>
          <p:cNvCxnSpPr/>
          <p:nvPr/>
        </p:nvCxnSpPr>
        <p:spPr>
          <a:xfrm flipH="1">
            <a:off x="5774124" y="1447800"/>
            <a:ext cx="638546" cy="647245"/>
          </a:xfrm>
          <a:prstGeom prst="straightConnector1">
            <a:avLst/>
          </a:prstGeom>
          <a:ln>
            <a:solidFill>
              <a:schemeClr val="bg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412669" y="1150679"/>
            <a:ext cx="2019969" cy="400110"/>
          </a:xfrm>
          <a:prstGeom prst="rect">
            <a:avLst/>
          </a:prstGeom>
          <a:noFill/>
        </p:spPr>
        <p:txBody>
          <a:bodyPr wrap="square" rtlCol="0">
            <a:spAutoFit/>
          </a:bodyPr>
          <a:lstStyle/>
          <a:p>
            <a:r>
              <a:rPr lang="en-US" sz="2000" i="1" dirty="0" smtClean="0">
                <a:solidFill>
                  <a:srgbClr val="000000"/>
                </a:solidFill>
                <a:latin typeface="Times New Roman"/>
                <a:cs typeface="Times New Roman"/>
              </a:rPr>
              <a:t>q</a:t>
            </a:r>
            <a:r>
              <a:rPr lang="en-US" sz="2000" baseline="-25000" dirty="0" smtClean="0">
                <a:solidFill>
                  <a:srgbClr val="000000"/>
                </a:solidFill>
                <a:latin typeface="Times New Roman"/>
                <a:cs typeface="Times New Roman"/>
              </a:rPr>
              <a:t>br</a:t>
            </a:r>
            <a:r>
              <a:rPr lang="en-US" sz="2000" dirty="0" smtClean="0">
                <a:solidFill>
                  <a:srgbClr val="000000"/>
                </a:solidFill>
                <a:latin typeface="Times New Roman"/>
                <a:cs typeface="Times New Roman"/>
              </a:rPr>
              <a:t>~1.7</a:t>
            </a:r>
            <a:r>
              <a:rPr lang="en-US" altLang="ja-JP" sz="2000" dirty="0" smtClean="0">
                <a:solidFill>
                  <a:srgbClr val="000000"/>
                </a:solidFill>
                <a:latin typeface="Times New Roman"/>
                <a:cs typeface="Times New Roman"/>
              </a:rPr>
              <a:t>×10</a:t>
            </a:r>
            <a:r>
              <a:rPr lang="en-US" altLang="ja-JP" sz="2000" baseline="30000" dirty="0" smtClean="0">
                <a:solidFill>
                  <a:srgbClr val="000000"/>
                </a:solidFill>
                <a:latin typeface="Times New Roman"/>
                <a:cs typeface="Times New Roman"/>
              </a:rPr>
              <a:t>-4</a:t>
            </a:r>
            <a:endParaRPr lang="en-US" sz="2000" dirty="0">
              <a:solidFill>
                <a:srgbClr val="000000"/>
              </a:solidFill>
              <a:latin typeface="Times New Roman"/>
              <a:cs typeface="Times New Roman"/>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02400" y="-331200"/>
            <a:ext cx="6528816" cy="8449056"/>
          </a:xfrm>
          <a:prstGeom prst="rect">
            <a:avLst/>
          </a:prstGeom>
        </p:spPr>
      </p:pic>
    </p:spTree>
    <p:extLst>
      <p:ext uri="{BB962C8B-B14F-4D97-AF65-F5344CB8AC3E}">
        <p14:creationId xmlns:p14="http://schemas.microsoft.com/office/powerpoint/2010/main" val="2772310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3"/>
          <p:cNvSpPr txBox="1"/>
          <p:nvPr/>
        </p:nvSpPr>
        <p:spPr>
          <a:xfrm>
            <a:off x="1111" y="-21120"/>
            <a:ext cx="8431528" cy="584776"/>
          </a:xfrm>
          <a:prstGeom prst="rect">
            <a:avLst/>
          </a:prstGeom>
          <a:noFill/>
        </p:spPr>
        <p:txBody>
          <a:bodyPr wrap="square" rtlCol="0">
            <a:spAutoFit/>
          </a:bodyPr>
          <a:lstStyle/>
          <a:p>
            <a:r>
              <a:rPr lang="en-US" altLang="ja-JP" sz="3200" b="1" u="sng" dirty="0" err="1" smtClean="0">
                <a:solidFill>
                  <a:srgbClr val="FFFFFF"/>
                </a:solidFill>
                <a:effectLst>
                  <a:outerShdw blurRad="50800" dist="38100" dir="2700000" algn="tl" rotWithShape="0">
                    <a:srgbClr val="000000">
                      <a:alpha val="43000"/>
                    </a:srgbClr>
                  </a:outerShdw>
                </a:effectLst>
                <a:latin typeface="Times New Roman"/>
                <a:cs typeface="Times New Roman"/>
              </a:rPr>
              <a:t>Microlensing</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 </a:t>
            </a:r>
            <a:r>
              <a:rPr lang="en-US" altLang="ja-JP" sz="3200" b="1" u="sng" dirty="0" err="1" smtClean="0">
                <a:solidFill>
                  <a:srgbClr val="FFFFFF"/>
                </a:solidFill>
                <a:effectLst>
                  <a:outerShdw blurRad="50800" dist="38100" dir="2700000" algn="tl" rotWithShape="0">
                    <a:srgbClr val="000000">
                      <a:alpha val="43000"/>
                    </a:srgbClr>
                  </a:outerShdw>
                </a:effectLst>
                <a:latin typeface="Times New Roman"/>
                <a:cs typeface="Times New Roman"/>
              </a:rPr>
              <a:t>vs</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 RV Surveys </a:t>
            </a:r>
            <a:endParaRPr kumimoji="1" lang="ja-JP" altLang="en-US" sz="3200" b="1" i="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sp>
        <p:nvSpPr>
          <p:cNvPr id="4" name="Rectangle 3"/>
          <p:cNvSpPr/>
          <p:nvPr/>
        </p:nvSpPr>
        <p:spPr>
          <a:xfrm>
            <a:off x="2943412" y="956235"/>
            <a:ext cx="6081059" cy="576729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5986050" y="234516"/>
            <a:ext cx="179996" cy="17105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02400" y="-331200"/>
            <a:ext cx="6528816" cy="8449056"/>
          </a:xfrm>
          <a:prstGeom prst="rect">
            <a:avLst/>
          </a:prstGeom>
        </p:spPr>
      </p:pic>
      <p:sp>
        <p:nvSpPr>
          <p:cNvPr id="16" name="TextBox 15"/>
          <p:cNvSpPr txBox="1"/>
          <p:nvPr/>
        </p:nvSpPr>
        <p:spPr>
          <a:xfrm>
            <a:off x="6371410" y="120361"/>
            <a:ext cx="2053474" cy="369332"/>
          </a:xfrm>
          <a:prstGeom prst="rect">
            <a:avLst/>
          </a:prstGeom>
          <a:noFill/>
        </p:spPr>
        <p:txBody>
          <a:bodyPr wrap="square" rtlCol="0">
            <a:spAutoFit/>
          </a:bodyPr>
          <a:lstStyle/>
          <a:p>
            <a:r>
              <a:rPr lang="en-US" dirty="0" smtClean="0"/>
              <a:t>G star</a:t>
            </a:r>
            <a:endParaRPr lang="en-US" dirty="0"/>
          </a:p>
        </p:txBody>
      </p:sp>
      <p:sp>
        <p:nvSpPr>
          <p:cNvPr id="44036" name="Content Placeholder 2"/>
          <p:cNvSpPr txBox="1">
            <a:spLocks/>
          </p:cNvSpPr>
          <p:nvPr/>
        </p:nvSpPr>
        <p:spPr bwMode="auto">
          <a:xfrm>
            <a:off x="198960" y="915620"/>
            <a:ext cx="2133600" cy="1219200"/>
          </a:xfrm>
          <a:prstGeom prst="rect">
            <a:avLst/>
          </a:prstGeom>
          <a:noFill/>
          <a:ln w="38100">
            <a:solidFill>
              <a:srgbClr val="FFFF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lang="en-US" b="1" dirty="0">
                <a:solidFill>
                  <a:srgbClr val="FFFF00"/>
                </a:solidFill>
                <a:latin typeface="Times New Roman" charset="0"/>
                <a:ea typeface="Times New Roman" charset="0"/>
                <a:cs typeface="Times New Roman" charset="0"/>
              </a:rPr>
              <a:t>Full </a:t>
            </a:r>
            <a:r>
              <a:rPr lang="en-US" b="1" dirty="0" smtClean="0">
                <a:solidFill>
                  <a:srgbClr val="FFFF00"/>
                </a:solidFill>
                <a:latin typeface="Times New Roman" charset="0"/>
                <a:ea typeface="Times New Roman" charset="0"/>
                <a:cs typeface="Times New Roman" charset="0"/>
              </a:rPr>
              <a:t>30-planet </a:t>
            </a:r>
            <a:r>
              <a:rPr lang="en-US" b="1" dirty="0" err="1">
                <a:solidFill>
                  <a:srgbClr val="FFFF00"/>
                </a:solidFill>
                <a:latin typeface="Times New Roman" charset="0"/>
                <a:ea typeface="Times New Roman" charset="0"/>
                <a:cs typeface="Times New Roman" charset="0"/>
              </a:rPr>
              <a:t>microlensing</a:t>
            </a:r>
            <a:r>
              <a:rPr lang="en-US" b="1" dirty="0">
                <a:solidFill>
                  <a:srgbClr val="FFFF00"/>
                </a:solidFill>
                <a:latin typeface="Times New Roman" charset="0"/>
                <a:ea typeface="Times New Roman" charset="0"/>
                <a:cs typeface="Times New Roman" charset="0"/>
              </a:rPr>
              <a:t> sample</a:t>
            </a:r>
          </a:p>
        </p:txBody>
      </p:sp>
      <p:sp>
        <p:nvSpPr>
          <p:cNvPr id="11" name="Rectangle 10"/>
          <p:cNvSpPr/>
          <p:nvPr/>
        </p:nvSpPr>
        <p:spPr>
          <a:xfrm>
            <a:off x="3827417" y="1008366"/>
            <a:ext cx="4781006" cy="756218"/>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401785" y="1067401"/>
            <a:ext cx="6731576" cy="276999"/>
          </a:xfrm>
          <a:prstGeom prst="rect">
            <a:avLst/>
          </a:prstGeom>
          <a:solidFill>
            <a:schemeClr val="tx1"/>
          </a:solidFill>
        </p:spPr>
        <p:txBody>
          <a:bodyPr wrap="square" lIns="0" tIns="0" rIns="0" bIns="0" rtlCol="0">
            <a:spAutoFit/>
          </a:bodyPr>
          <a:lstStyle/>
          <a:p>
            <a:pPr algn="ctr"/>
            <a:r>
              <a:rPr lang="en-US" b="1" dirty="0" smtClean="0">
                <a:solidFill>
                  <a:srgbClr val="FF85FF"/>
                </a:solidFill>
              </a:rPr>
              <a:t>Mayor+09 (a&lt;0.27AU), </a:t>
            </a:r>
            <a:r>
              <a:rPr lang="en-US" b="1" dirty="0" smtClean="0">
                <a:solidFill>
                  <a:srgbClr val="FF0000"/>
                </a:solidFill>
              </a:rPr>
              <a:t>Howard+10 (a&lt;0.27AU), </a:t>
            </a:r>
            <a:r>
              <a:rPr lang="en-US" b="1" dirty="0" smtClean="0">
                <a:solidFill>
                  <a:srgbClr val="FF7F00"/>
                </a:solidFill>
              </a:rPr>
              <a:t>Cumming+08(a&lt;3.1AU)</a:t>
            </a:r>
          </a:p>
        </p:txBody>
      </p:sp>
      <p:sp>
        <p:nvSpPr>
          <p:cNvPr id="8" name="Content Placeholder 2"/>
          <p:cNvSpPr>
            <a:spLocks noGrp="1"/>
          </p:cNvSpPr>
          <p:nvPr>
            <p:ph idx="1"/>
          </p:nvPr>
        </p:nvSpPr>
        <p:spPr>
          <a:xfrm>
            <a:off x="136083" y="2474714"/>
            <a:ext cx="2630931" cy="3965635"/>
          </a:xfrm>
          <a:ln w="38100">
            <a:solidFill>
              <a:srgbClr val="FF3A36"/>
            </a:solidFill>
            <a:miter lim="800000"/>
            <a:headEnd/>
            <a:tailEnd/>
          </a:ln>
        </p:spPr>
        <p:txBody>
          <a:bodyPr>
            <a:normAutofit/>
          </a:bodyPr>
          <a:lstStyle/>
          <a:p>
            <a:r>
              <a:rPr lang="en-US" sz="2400" dirty="0" smtClean="0">
                <a:solidFill>
                  <a:srgbClr val="FF0000"/>
                </a:solidFill>
                <a:latin typeface="Times New Roman" charset="0"/>
                <a:ea typeface="Times New Roman" charset="0"/>
                <a:cs typeface="Times New Roman" charset="0"/>
              </a:rPr>
              <a:t>Ice </a:t>
            </a:r>
            <a:r>
              <a:rPr lang="en-US" sz="2400" dirty="0">
                <a:solidFill>
                  <a:srgbClr val="FF0000"/>
                </a:solidFill>
                <a:latin typeface="Times New Roman" charset="0"/>
                <a:ea typeface="Times New Roman" charset="0"/>
                <a:cs typeface="Times New Roman" charset="0"/>
              </a:rPr>
              <a:t>Giants are ~8 times more common than </a:t>
            </a:r>
            <a:r>
              <a:rPr lang="en-US" sz="2400" dirty="0" err="1" smtClean="0">
                <a:solidFill>
                  <a:srgbClr val="FF0000"/>
                </a:solidFill>
                <a:latin typeface="Times New Roman" charset="0"/>
                <a:ea typeface="Times New Roman" charset="0"/>
                <a:cs typeface="Times New Roman" charset="0"/>
              </a:rPr>
              <a:t>Jupiters</a:t>
            </a:r>
            <a:endParaRPr lang="en-US" sz="2400" dirty="0" smtClean="0">
              <a:solidFill>
                <a:srgbClr val="FF0000"/>
              </a:solidFill>
              <a:latin typeface="Times New Roman" charset="0"/>
              <a:ea typeface="Times New Roman" charset="0"/>
              <a:cs typeface="Times New Roman" charset="0"/>
            </a:endParaRPr>
          </a:p>
          <a:p>
            <a:endParaRPr lang="en-US" sz="2400" dirty="0">
              <a:solidFill>
                <a:srgbClr val="FF0000"/>
              </a:solidFill>
              <a:latin typeface="Times New Roman" charset="0"/>
              <a:ea typeface="Times New Roman" charset="0"/>
              <a:cs typeface="Times New Roman" charset="0"/>
            </a:endParaRPr>
          </a:p>
          <a:p>
            <a:r>
              <a:rPr lang="en-US" sz="2400" dirty="0" smtClean="0">
                <a:solidFill>
                  <a:srgbClr val="FF0000"/>
                </a:solidFill>
                <a:latin typeface="Times New Roman" charset="0"/>
                <a:ea typeface="Times New Roman" charset="0"/>
                <a:cs typeface="Times New Roman" charset="0"/>
              </a:rPr>
              <a:t>A break in mass ratio function at </a:t>
            </a:r>
            <a:r>
              <a:rPr lang="en-US" sz="2400" i="1" dirty="0" smtClean="0">
                <a:solidFill>
                  <a:srgbClr val="FF0000"/>
                </a:solidFill>
                <a:latin typeface="Times New Roman" charset="0"/>
                <a:ea typeface="Times New Roman" charset="0"/>
                <a:cs typeface="Times New Roman" charset="0"/>
              </a:rPr>
              <a:t>q </a:t>
            </a:r>
            <a:r>
              <a:rPr lang="en-US" sz="2400" dirty="0">
                <a:solidFill>
                  <a:srgbClr val="FF0000"/>
                </a:solidFill>
                <a:latin typeface="Times New Roman" charset="0"/>
                <a:ea typeface="Times New Roman" charset="0"/>
                <a:cs typeface="Times New Roman" charset="0"/>
              </a:rPr>
              <a:t>~</a:t>
            </a:r>
            <a:r>
              <a:rPr lang="en-US" sz="2400" dirty="0" smtClean="0">
                <a:solidFill>
                  <a:srgbClr val="FF0000"/>
                </a:solidFill>
                <a:latin typeface="Times New Roman" charset="0"/>
                <a:ea typeface="Times New Roman" charset="0"/>
                <a:cs typeface="Times New Roman" charset="0"/>
              </a:rPr>
              <a:t> 1.7e-4</a:t>
            </a:r>
          </a:p>
          <a:p>
            <a:endParaRPr lang="en-US" sz="2400" i="1" dirty="0">
              <a:solidFill>
                <a:srgbClr val="FF0000"/>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4133991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3"/>
          <p:cNvSpPr txBox="1"/>
          <p:nvPr/>
        </p:nvSpPr>
        <p:spPr>
          <a:xfrm>
            <a:off x="0" y="-21120"/>
            <a:ext cx="8432639" cy="583988"/>
          </a:xfrm>
          <a:prstGeom prst="rect">
            <a:avLst/>
          </a:prstGeom>
          <a:noFill/>
        </p:spPr>
        <p:txBody>
          <a:bodyPr wrap="square" rtlCol="0">
            <a:spAutoFit/>
          </a:bodyPr>
          <a:lstStyle/>
          <a:p>
            <a:r>
              <a:rPr lang="en-US" altLang="ja-JP" sz="3200" b="1" u="sng" dirty="0" err="1" smtClean="0">
                <a:solidFill>
                  <a:srgbClr val="FFFFFF"/>
                </a:solidFill>
                <a:effectLst>
                  <a:outerShdw blurRad="50800" dist="38100" dir="2700000" algn="tl" rotWithShape="0">
                    <a:srgbClr val="000000">
                      <a:alpha val="43000"/>
                    </a:srgbClr>
                  </a:outerShdw>
                </a:effectLst>
                <a:latin typeface="Times New Roman"/>
                <a:cs typeface="Times New Roman"/>
              </a:rPr>
              <a:t>Microlensing</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 </a:t>
            </a:r>
            <a:r>
              <a:rPr lang="en-US" altLang="ja-JP" sz="3200" b="1" u="sng" dirty="0" err="1" smtClean="0">
                <a:solidFill>
                  <a:srgbClr val="FFFFFF"/>
                </a:solidFill>
                <a:effectLst>
                  <a:outerShdw blurRad="50800" dist="38100" dir="2700000" algn="tl" rotWithShape="0">
                    <a:srgbClr val="000000">
                      <a:alpha val="43000"/>
                    </a:srgbClr>
                  </a:outerShdw>
                </a:effectLst>
                <a:latin typeface="Times New Roman"/>
                <a:cs typeface="Times New Roman"/>
              </a:rPr>
              <a:t>vs</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 RV Surveys </a:t>
            </a:r>
            <a:endParaRPr kumimoji="1" lang="ja-JP" altLang="en-US" sz="3200" b="1" i="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sp>
        <p:nvSpPr>
          <p:cNvPr id="4" name="Rectangle 3"/>
          <p:cNvSpPr/>
          <p:nvPr/>
        </p:nvSpPr>
        <p:spPr>
          <a:xfrm>
            <a:off x="2943412" y="956235"/>
            <a:ext cx="6081059" cy="576729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02400" y="-331200"/>
            <a:ext cx="6528816" cy="8449056"/>
          </a:xfrm>
          <a:prstGeom prst="rect">
            <a:avLst/>
          </a:prstGeom>
        </p:spPr>
      </p:pic>
      <p:sp>
        <p:nvSpPr>
          <p:cNvPr id="12" name="Oval 11"/>
          <p:cNvSpPr>
            <a:spLocks noChangeAspect="1"/>
          </p:cNvSpPr>
          <p:nvPr/>
        </p:nvSpPr>
        <p:spPr>
          <a:xfrm>
            <a:off x="6907695" y="4414344"/>
            <a:ext cx="215997" cy="207594"/>
          </a:xfrm>
          <a:prstGeom prst="ellipse">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a:spLocks noChangeAspect="1"/>
          </p:cNvSpPr>
          <p:nvPr/>
        </p:nvSpPr>
        <p:spPr>
          <a:xfrm>
            <a:off x="7379421" y="4639169"/>
            <a:ext cx="215997" cy="207593"/>
          </a:xfrm>
          <a:prstGeom prst="ellipse">
            <a:avLst/>
          </a:prstGeom>
          <a:solidFill>
            <a:srgbClr val="00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a:spLocks noChangeAspect="1"/>
          </p:cNvSpPr>
          <p:nvPr/>
        </p:nvSpPr>
        <p:spPr>
          <a:xfrm>
            <a:off x="6924528" y="5032588"/>
            <a:ext cx="215997" cy="207593"/>
          </a:xfrm>
          <a:prstGeom prst="ellipse">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a:spLocks noChangeAspect="1"/>
          </p:cNvSpPr>
          <p:nvPr/>
        </p:nvSpPr>
        <p:spPr>
          <a:xfrm>
            <a:off x="5986050" y="234516"/>
            <a:ext cx="179996" cy="17105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371410" y="120361"/>
            <a:ext cx="2053474" cy="369332"/>
          </a:xfrm>
          <a:prstGeom prst="rect">
            <a:avLst/>
          </a:prstGeom>
          <a:noFill/>
        </p:spPr>
        <p:txBody>
          <a:bodyPr wrap="square" rtlCol="0">
            <a:spAutoFit/>
          </a:bodyPr>
          <a:lstStyle/>
          <a:p>
            <a:r>
              <a:rPr lang="en-US" dirty="0" smtClean="0"/>
              <a:t>G star</a:t>
            </a:r>
            <a:endParaRPr lang="en-US" dirty="0"/>
          </a:p>
        </p:txBody>
      </p:sp>
      <p:sp>
        <p:nvSpPr>
          <p:cNvPr id="17" name="TextBox 16"/>
          <p:cNvSpPr txBox="1"/>
          <p:nvPr/>
        </p:nvSpPr>
        <p:spPr>
          <a:xfrm>
            <a:off x="6328546" y="541270"/>
            <a:ext cx="2053474" cy="369332"/>
          </a:xfrm>
          <a:prstGeom prst="rect">
            <a:avLst/>
          </a:prstGeom>
          <a:noFill/>
        </p:spPr>
        <p:txBody>
          <a:bodyPr wrap="square" rtlCol="0">
            <a:spAutoFit/>
          </a:bodyPr>
          <a:lstStyle/>
          <a:p>
            <a:r>
              <a:rPr lang="en-US" dirty="0" smtClean="0"/>
              <a:t>M star</a:t>
            </a:r>
            <a:endParaRPr lang="en-US" dirty="0"/>
          </a:p>
        </p:txBody>
      </p:sp>
      <p:sp>
        <p:nvSpPr>
          <p:cNvPr id="18" name="Oval 17"/>
          <p:cNvSpPr>
            <a:spLocks noChangeAspect="1"/>
          </p:cNvSpPr>
          <p:nvPr/>
        </p:nvSpPr>
        <p:spPr>
          <a:xfrm>
            <a:off x="5900424" y="562868"/>
            <a:ext cx="323997" cy="30791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036" name="Content Placeholder 2"/>
          <p:cNvSpPr txBox="1">
            <a:spLocks/>
          </p:cNvSpPr>
          <p:nvPr/>
        </p:nvSpPr>
        <p:spPr bwMode="auto">
          <a:xfrm>
            <a:off x="198960" y="915620"/>
            <a:ext cx="2133600" cy="1219200"/>
          </a:xfrm>
          <a:prstGeom prst="rect">
            <a:avLst/>
          </a:prstGeom>
          <a:noFill/>
          <a:ln w="38100">
            <a:solidFill>
              <a:srgbClr val="FFFF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pPr>
            <a:r>
              <a:rPr lang="en-US" b="1" dirty="0">
                <a:solidFill>
                  <a:srgbClr val="FFFF00"/>
                </a:solidFill>
                <a:latin typeface="Times New Roman" charset="0"/>
                <a:ea typeface="Times New Roman" charset="0"/>
                <a:cs typeface="Times New Roman" charset="0"/>
              </a:rPr>
              <a:t>Full </a:t>
            </a:r>
            <a:r>
              <a:rPr lang="en-US" b="1" dirty="0" smtClean="0">
                <a:solidFill>
                  <a:srgbClr val="FFFF00"/>
                </a:solidFill>
                <a:latin typeface="Times New Roman" charset="0"/>
                <a:ea typeface="Times New Roman" charset="0"/>
                <a:cs typeface="Times New Roman" charset="0"/>
              </a:rPr>
              <a:t>30-planet </a:t>
            </a:r>
            <a:r>
              <a:rPr lang="en-US" b="1" dirty="0" err="1">
                <a:solidFill>
                  <a:srgbClr val="FFFF00"/>
                </a:solidFill>
                <a:latin typeface="Times New Roman" charset="0"/>
                <a:ea typeface="Times New Roman" charset="0"/>
                <a:cs typeface="Times New Roman" charset="0"/>
              </a:rPr>
              <a:t>microlensing</a:t>
            </a:r>
            <a:r>
              <a:rPr lang="en-US" b="1" dirty="0">
                <a:solidFill>
                  <a:srgbClr val="FFFF00"/>
                </a:solidFill>
                <a:latin typeface="Times New Roman" charset="0"/>
                <a:ea typeface="Times New Roman" charset="0"/>
                <a:cs typeface="Times New Roman" charset="0"/>
              </a:rPr>
              <a:t> sample</a:t>
            </a:r>
          </a:p>
        </p:txBody>
      </p:sp>
      <p:sp>
        <p:nvSpPr>
          <p:cNvPr id="8" name="Content Placeholder 2"/>
          <p:cNvSpPr>
            <a:spLocks noGrp="1"/>
          </p:cNvSpPr>
          <p:nvPr>
            <p:ph idx="1"/>
          </p:nvPr>
        </p:nvSpPr>
        <p:spPr>
          <a:xfrm>
            <a:off x="136083" y="2474714"/>
            <a:ext cx="2630931" cy="3965635"/>
          </a:xfrm>
          <a:ln w="38100">
            <a:solidFill>
              <a:srgbClr val="FF3A36"/>
            </a:solidFill>
            <a:miter lim="800000"/>
            <a:headEnd/>
            <a:tailEnd/>
          </a:ln>
        </p:spPr>
        <p:txBody>
          <a:bodyPr>
            <a:normAutofit/>
          </a:bodyPr>
          <a:lstStyle/>
          <a:p>
            <a:r>
              <a:rPr lang="en-US" sz="2400" dirty="0" smtClean="0">
                <a:solidFill>
                  <a:srgbClr val="FF0000"/>
                </a:solidFill>
                <a:latin typeface="Times New Roman" charset="0"/>
                <a:ea typeface="Times New Roman" charset="0"/>
                <a:cs typeface="Times New Roman" charset="0"/>
              </a:rPr>
              <a:t>Ice </a:t>
            </a:r>
            <a:r>
              <a:rPr lang="en-US" sz="2400" dirty="0">
                <a:solidFill>
                  <a:srgbClr val="FF0000"/>
                </a:solidFill>
                <a:latin typeface="Times New Roman" charset="0"/>
                <a:ea typeface="Times New Roman" charset="0"/>
                <a:cs typeface="Times New Roman" charset="0"/>
              </a:rPr>
              <a:t>Giants are ~8 times more common than </a:t>
            </a:r>
            <a:r>
              <a:rPr lang="en-US" sz="2400" dirty="0" err="1" smtClean="0">
                <a:solidFill>
                  <a:srgbClr val="FF0000"/>
                </a:solidFill>
                <a:latin typeface="Times New Roman" charset="0"/>
                <a:ea typeface="Times New Roman" charset="0"/>
                <a:cs typeface="Times New Roman" charset="0"/>
              </a:rPr>
              <a:t>Jupiters</a:t>
            </a:r>
            <a:endParaRPr lang="en-US" sz="2400" dirty="0" smtClean="0">
              <a:solidFill>
                <a:srgbClr val="FF0000"/>
              </a:solidFill>
              <a:latin typeface="Times New Roman" charset="0"/>
              <a:ea typeface="Times New Roman" charset="0"/>
              <a:cs typeface="Times New Roman" charset="0"/>
            </a:endParaRPr>
          </a:p>
          <a:p>
            <a:endParaRPr lang="en-US" sz="2400" dirty="0">
              <a:solidFill>
                <a:srgbClr val="FF0000"/>
              </a:solidFill>
              <a:latin typeface="Times New Roman" charset="0"/>
              <a:ea typeface="Times New Roman" charset="0"/>
              <a:cs typeface="Times New Roman" charset="0"/>
            </a:endParaRPr>
          </a:p>
          <a:p>
            <a:r>
              <a:rPr lang="en-US" sz="2400" dirty="0" smtClean="0">
                <a:solidFill>
                  <a:srgbClr val="FF0000"/>
                </a:solidFill>
                <a:latin typeface="Times New Roman" charset="0"/>
                <a:ea typeface="Times New Roman" charset="0"/>
                <a:cs typeface="Times New Roman" charset="0"/>
              </a:rPr>
              <a:t>A break in mass ratio function at </a:t>
            </a:r>
            <a:r>
              <a:rPr lang="en-US" sz="2400" i="1" dirty="0" smtClean="0">
                <a:solidFill>
                  <a:srgbClr val="FF0000"/>
                </a:solidFill>
                <a:latin typeface="Times New Roman" charset="0"/>
                <a:ea typeface="Times New Roman" charset="0"/>
                <a:cs typeface="Times New Roman" charset="0"/>
              </a:rPr>
              <a:t>q </a:t>
            </a:r>
            <a:r>
              <a:rPr lang="en-US" sz="2400" dirty="0">
                <a:solidFill>
                  <a:srgbClr val="FF0000"/>
                </a:solidFill>
                <a:latin typeface="Times New Roman" charset="0"/>
                <a:ea typeface="Times New Roman" charset="0"/>
                <a:cs typeface="Times New Roman" charset="0"/>
              </a:rPr>
              <a:t>~</a:t>
            </a:r>
            <a:r>
              <a:rPr lang="en-US" sz="2400" dirty="0" smtClean="0">
                <a:solidFill>
                  <a:srgbClr val="FF0000"/>
                </a:solidFill>
                <a:latin typeface="Times New Roman" charset="0"/>
                <a:ea typeface="Times New Roman" charset="0"/>
                <a:cs typeface="Times New Roman" charset="0"/>
              </a:rPr>
              <a:t> 1.7e-4</a:t>
            </a:r>
          </a:p>
          <a:p>
            <a:endParaRPr lang="en-US" sz="2400" i="1" dirty="0">
              <a:solidFill>
                <a:srgbClr val="FF0000"/>
              </a:solidFill>
              <a:latin typeface="Times New Roman" charset="0"/>
              <a:ea typeface="Times New Roman" charset="0"/>
              <a:cs typeface="Times New Roman" charset="0"/>
            </a:endParaRPr>
          </a:p>
        </p:txBody>
      </p:sp>
      <p:sp>
        <p:nvSpPr>
          <p:cNvPr id="11" name="Rectangle 10"/>
          <p:cNvSpPr/>
          <p:nvPr/>
        </p:nvSpPr>
        <p:spPr>
          <a:xfrm>
            <a:off x="3827417" y="1008366"/>
            <a:ext cx="4781006" cy="756218"/>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401785" y="1067401"/>
            <a:ext cx="6731576" cy="553998"/>
          </a:xfrm>
          <a:prstGeom prst="rect">
            <a:avLst/>
          </a:prstGeom>
          <a:solidFill>
            <a:schemeClr val="tx1"/>
          </a:solidFill>
        </p:spPr>
        <p:txBody>
          <a:bodyPr wrap="square" lIns="0" tIns="0" rIns="0" bIns="0" rtlCol="0">
            <a:spAutoFit/>
          </a:bodyPr>
          <a:lstStyle/>
          <a:p>
            <a:pPr algn="ctr"/>
            <a:r>
              <a:rPr lang="en-US" b="1" dirty="0" smtClean="0">
                <a:solidFill>
                  <a:srgbClr val="FF85FF"/>
                </a:solidFill>
              </a:rPr>
              <a:t>Mayor+09 (a&lt;0.27AU), </a:t>
            </a:r>
            <a:r>
              <a:rPr lang="en-US" b="1" dirty="0" smtClean="0">
                <a:solidFill>
                  <a:srgbClr val="FF0000"/>
                </a:solidFill>
              </a:rPr>
              <a:t>Howard+10 (a&lt;0.27AU), </a:t>
            </a:r>
            <a:r>
              <a:rPr lang="en-US" b="1" dirty="0" smtClean="0">
                <a:solidFill>
                  <a:srgbClr val="FF7F00"/>
                </a:solidFill>
              </a:rPr>
              <a:t>Cumming+08(a&lt;3.1AU)</a:t>
            </a:r>
          </a:p>
          <a:p>
            <a:pPr algn="ctr"/>
            <a:r>
              <a:rPr lang="en-US" b="1" dirty="0" smtClean="0">
                <a:solidFill>
                  <a:srgbClr val="7D0C00"/>
                </a:solidFill>
              </a:rPr>
              <a:t>Johnson+10(a&lt;2.5AU), </a:t>
            </a:r>
            <a:r>
              <a:rPr lang="en-US" b="1" dirty="0" smtClean="0">
                <a:solidFill>
                  <a:srgbClr val="011893"/>
                </a:solidFill>
              </a:rPr>
              <a:t>Bonfils+13(a=1.3-6.1AU)</a:t>
            </a:r>
            <a:r>
              <a:rPr lang="en-US" b="1" dirty="0" smtClean="0">
                <a:solidFill>
                  <a:schemeClr val="bg1"/>
                </a:solidFill>
              </a:rPr>
              <a:t>, </a:t>
            </a:r>
            <a:r>
              <a:rPr lang="en-US" b="1" dirty="0" smtClean="0">
                <a:solidFill>
                  <a:srgbClr val="00FF00"/>
                </a:solidFill>
                <a:effectLst>
                  <a:outerShdw blurRad="63500" dist="76200" dir="2700000" algn="tl" rotWithShape="0">
                    <a:schemeClr val="bg1">
                      <a:alpha val="76000"/>
                    </a:schemeClr>
                  </a:outerShdw>
                </a:effectLst>
              </a:rPr>
              <a:t>Montet+14(a&lt;20AU)</a:t>
            </a:r>
            <a:endParaRPr lang="en-US" b="1" dirty="0">
              <a:solidFill>
                <a:srgbClr val="00FF00"/>
              </a:solidFill>
              <a:effectLst>
                <a:outerShdw blurRad="63500" dist="76200" dir="2700000" algn="tl" rotWithShape="0">
                  <a:schemeClr val="bg1">
                    <a:alpha val="76000"/>
                  </a:schemeClr>
                </a:outerShdw>
              </a:effectLst>
            </a:endParaRPr>
          </a:p>
        </p:txBody>
      </p:sp>
    </p:spTree>
    <p:extLst>
      <p:ext uri="{BB962C8B-B14F-4D97-AF65-F5344CB8AC3E}">
        <p14:creationId xmlns:p14="http://schemas.microsoft.com/office/powerpoint/2010/main" val="2222963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111" y="-21120"/>
            <a:ext cx="8431528" cy="584776"/>
          </a:xfrm>
          <a:prstGeom prst="rect">
            <a:avLst/>
          </a:prstGeom>
          <a:noFill/>
        </p:spPr>
        <p:txBody>
          <a:bodyPr wrap="square" rtlCol="0">
            <a:spAutoFit/>
          </a:bodyPr>
          <a:lstStyle/>
          <a:p>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Comparison to </a:t>
            </a:r>
            <a:r>
              <a:rPr lang="en-US" altLang="ja-JP" sz="3200" b="1" i="1" u="sng" dirty="0" err="1" smtClean="0">
                <a:solidFill>
                  <a:srgbClr val="FFFFFF"/>
                </a:solidFill>
                <a:effectLst>
                  <a:outerShdw blurRad="50800" dist="38100" dir="2700000" algn="tl" rotWithShape="0">
                    <a:srgbClr val="000000">
                      <a:alpha val="43000"/>
                    </a:srgbClr>
                  </a:outerShdw>
                </a:effectLst>
                <a:latin typeface="Times New Roman"/>
                <a:cs typeface="Times New Roman"/>
              </a:rPr>
              <a:t>Kepler</a:t>
            </a:r>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 planets</a:t>
            </a:r>
            <a:endParaRPr kumimoji="1" lang="ja-JP" altLang="en-US" sz="3200" b="1" i="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sp>
        <p:nvSpPr>
          <p:cNvPr id="7" name="Rectangle 6"/>
          <p:cNvSpPr/>
          <p:nvPr/>
        </p:nvSpPr>
        <p:spPr>
          <a:xfrm>
            <a:off x="5973704" y="896815"/>
            <a:ext cx="3077308" cy="28662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438617" y="-304377"/>
            <a:ext cx="3855686" cy="498971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2311" y="3831200"/>
            <a:ext cx="3344080" cy="28460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39" y="-2804302"/>
            <a:ext cx="5727710" cy="7412330"/>
          </a:xfrm>
          <a:prstGeom prst="rect">
            <a:avLst/>
          </a:prstGeom>
        </p:spPr>
      </p:pic>
      <p:sp>
        <p:nvSpPr>
          <p:cNvPr id="10" name="TextBox 9"/>
          <p:cNvSpPr txBox="1"/>
          <p:nvPr/>
        </p:nvSpPr>
        <p:spPr>
          <a:xfrm>
            <a:off x="1361873" y="1478607"/>
            <a:ext cx="992221" cy="400110"/>
          </a:xfrm>
          <a:prstGeom prst="rect">
            <a:avLst/>
          </a:prstGeom>
          <a:noFill/>
        </p:spPr>
        <p:txBody>
          <a:bodyPr wrap="square" rtlCol="0">
            <a:spAutoFit/>
          </a:bodyPr>
          <a:lstStyle/>
          <a:p>
            <a:r>
              <a:rPr lang="en-US" sz="2000" b="1" smtClean="0">
                <a:solidFill>
                  <a:srgbClr val="FF0000"/>
                </a:solidFill>
              </a:rPr>
              <a:t>M-star</a:t>
            </a:r>
            <a:endParaRPr lang="en-US" sz="2000" b="1" dirty="0">
              <a:solidFill>
                <a:srgbClr val="FF0000"/>
              </a:solidFill>
            </a:endParaRPr>
          </a:p>
        </p:txBody>
      </p:sp>
      <p:sp>
        <p:nvSpPr>
          <p:cNvPr id="11" name="TextBox 10"/>
          <p:cNvSpPr txBox="1"/>
          <p:nvPr/>
        </p:nvSpPr>
        <p:spPr>
          <a:xfrm>
            <a:off x="2350851" y="2288188"/>
            <a:ext cx="1131651" cy="400110"/>
          </a:xfrm>
          <a:prstGeom prst="rect">
            <a:avLst/>
          </a:prstGeom>
          <a:noFill/>
        </p:spPr>
        <p:txBody>
          <a:bodyPr wrap="square" rtlCol="0">
            <a:spAutoFit/>
          </a:bodyPr>
          <a:lstStyle/>
          <a:p>
            <a:r>
              <a:rPr lang="en-US" sz="2000" b="1" dirty="0" smtClean="0">
                <a:solidFill>
                  <a:srgbClr val="0096FF"/>
                </a:solidFill>
              </a:rPr>
              <a:t>GK-star</a:t>
            </a:r>
            <a:endParaRPr lang="en-US" sz="2000" b="1" dirty="0">
              <a:solidFill>
                <a:srgbClr val="0096FF"/>
              </a:solidFill>
            </a:endParaRPr>
          </a:p>
        </p:txBody>
      </p:sp>
      <p:sp>
        <p:nvSpPr>
          <p:cNvPr id="8" name="TextBox 7"/>
          <p:cNvSpPr txBox="1"/>
          <p:nvPr/>
        </p:nvSpPr>
        <p:spPr>
          <a:xfrm>
            <a:off x="258792" y="5361200"/>
            <a:ext cx="8643668" cy="954107"/>
          </a:xfrm>
          <a:prstGeom prst="rect">
            <a:avLst/>
          </a:prstGeom>
          <a:solidFill>
            <a:schemeClr val="bg2">
              <a:lumMod val="75000"/>
            </a:schemeClr>
          </a:solidFill>
        </p:spPr>
        <p:txBody>
          <a:bodyPr wrap="square" rtlCol="0">
            <a:spAutoFit/>
          </a:bodyPr>
          <a:lstStyle/>
          <a:p>
            <a:r>
              <a:rPr lang="en-US" sz="2800" dirty="0" smtClean="0">
                <a:latin typeface="Times New Roman" charset="0"/>
                <a:ea typeface="Times New Roman" charset="0"/>
                <a:cs typeface="Times New Roman" charset="0"/>
              </a:rPr>
              <a:t>Mass function break for </a:t>
            </a:r>
            <a:r>
              <a:rPr lang="en-US" sz="2800" dirty="0" smtClean="0">
                <a:solidFill>
                  <a:srgbClr val="FF9300"/>
                </a:solidFill>
                <a:latin typeface="Times New Roman" charset="0"/>
                <a:ea typeface="Times New Roman" charset="0"/>
                <a:cs typeface="Times New Roman" charset="0"/>
              </a:rPr>
              <a:t>inner</a:t>
            </a:r>
            <a:r>
              <a:rPr lang="en-US" sz="2800" dirty="0" smtClean="0">
                <a:latin typeface="Times New Roman" charset="0"/>
                <a:ea typeface="Times New Roman" charset="0"/>
                <a:cs typeface="Times New Roman" charset="0"/>
              </a:rPr>
              <a:t> planets(</a:t>
            </a:r>
            <a:r>
              <a:rPr lang="en-US" sz="2800" i="1" dirty="0" smtClean="0">
                <a:latin typeface="Times New Roman" charset="0"/>
                <a:ea typeface="Times New Roman" charset="0"/>
                <a:cs typeface="Times New Roman" charset="0"/>
              </a:rPr>
              <a:t>Kepler</a:t>
            </a:r>
            <a:r>
              <a:rPr lang="en-US" sz="2800" dirty="0" smtClean="0">
                <a:latin typeface="Times New Roman" charset="0"/>
                <a:ea typeface="Times New Roman" charset="0"/>
                <a:cs typeface="Times New Roman" charset="0"/>
              </a:rPr>
              <a:t>): 6-</a:t>
            </a:r>
            <a:r>
              <a:rPr lang="en-US" sz="2800" dirty="0">
                <a:latin typeface="Times New Roman" charset="0"/>
                <a:ea typeface="Times New Roman" charset="0"/>
                <a:cs typeface="Times New Roman" charset="0"/>
              </a:rPr>
              <a:t>8</a:t>
            </a:r>
            <a:r>
              <a:rPr lang="en-US" altLang="ja-JP" sz="2800" dirty="0" smtClean="0">
                <a:latin typeface="Times New Roman" charset="0"/>
                <a:ea typeface="Times New Roman" charset="0"/>
                <a:cs typeface="Times New Roman" charset="0"/>
              </a:rPr>
              <a:t> </a:t>
            </a:r>
            <a:r>
              <a:rPr lang="en-US" altLang="ja-JP" sz="2800" i="1" dirty="0" err="1" smtClean="0">
                <a:latin typeface="Times New Roman" charset="0"/>
                <a:ea typeface="Times New Roman" charset="0"/>
                <a:cs typeface="Times New Roman" charset="0"/>
              </a:rPr>
              <a:t>M</a:t>
            </a:r>
            <a:r>
              <a:rPr lang="en-US" altLang="ja-JP" sz="2800" baseline="-25000" dirty="0" err="1" smtClean="0">
                <a:latin typeface="Times New Roman" charset="0"/>
                <a:ea typeface="Times New Roman" charset="0"/>
                <a:cs typeface="Times New Roman" charset="0"/>
              </a:rPr>
              <a:t>Earth</a:t>
            </a:r>
            <a:endParaRPr lang="en-US" sz="2800" dirty="0" smtClean="0">
              <a:latin typeface="Times New Roman" charset="0"/>
              <a:ea typeface="Times New Roman" charset="0"/>
              <a:cs typeface="Times New Roman" charset="0"/>
            </a:endParaRPr>
          </a:p>
          <a:p>
            <a:r>
              <a:rPr lang="en-US" sz="2800" dirty="0" smtClean="0">
                <a:latin typeface="Times New Roman" charset="0"/>
                <a:ea typeface="Times New Roman" charset="0"/>
                <a:cs typeface="Times New Roman" charset="0"/>
              </a:rPr>
              <a:t>Mass function break for </a:t>
            </a:r>
            <a:r>
              <a:rPr lang="en-US" sz="2800" dirty="0" smtClean="0">
                <a:solidFill>
                  <a:srgbClr val="00B0F0"/>
                </a:solidFill>
                <a:latin typeface="Times New Roman" charset="0"/>
                <a:ea typeface="Times New Roman" charset="0"/>
                <a:cs typeface="Times New Roman" charset="0"/>
              </a:rPr>
              <a:t>outer</a:t>
            </a:r>
            <a:r>
              <a:rPr lang="en-US" sz="2800" dirty="0" smtClean="0">
                <a:latin typeface="Times New Roman" charset="0"/>
                <a:ea typeface="Times New Roman" charset="0"/>
                <a:cs typeface="Times New Roman" charset="0"/>
              </a:rPr>
              <a:t> planets(</a:t>
            </a:r>
            <a:r>
              <a:rPr lang="en-US" sz="2800" dirty="0">
                <a:latin typeface="Times New Roman" charset="0"/>
                <a:ea typeface="Times New Roman" charset="0"/>
                <a:cs typeface="Times New Roman" charset="0"/>
              </a:rPr>
              <a:t>µ</a:t>
            </a:r>
            <a:r>
              <a:rPr lang="en-US" sz="2800" dirty="0" smtClean="0">
                <a:latin typeface="Times New Roman" charset="0"/>
                <a:ea typeface="Times New Roman" charset="0"/>
                <a:cs typeface="Times New Roman" charset="0"/>
              </a:rPr>
              <a:t>lens): 10-40 </a:t>
            </a:r>
            <a:r>
              <a:rPr lang="en-US" sz="2800" i="1" dirty="0" err="1" smtClean="0">
                <a:latin typeface="Times New Roman" charset="0"/>
                <a:ea typeface="Times New Roman" charset="0"/>
                <a:cs typeface="Times New Roman" charset="0"/>
              </a:rPr>
              <a:t>M</a:t>
            </a:r>
            <a:r>
              <a:rPr lang="en-US" sz="2800" baseline="-25000" dirty="0" err="1" smtClean="0">
                <a:latin typeface="Times New Roman" charset="0"/>
                <a:ea typeface="Times New Roman" charset="0"/>
                <a:cs typeface="Times New Roman" charset="0"/>
              </a:rPr>
              <a:t>Earth</a:t>
            </a:r>
            <a:endParaRPr lang="en-US" sz="2800" dirty="0">
              <a:latin typeface="Times New Roman" charset="0"/>
              <a:ea typeface="Times New Roman" charset="0"/>
              <a:cs typeface="Times New Roman" charset="0"/>
            </a:endParaRPr>
          </a:p>
        </p:txBody>
      </p:sp>
      <p:sp>
        <p:nvSpPr>
          <p:cNvPr id="9" name="TextBox 8"/>
          <p:cNvSpPr txBox="1"/>
          <p:nvPr/>
        </p:nvSpPr>
        <p:spPr>
          <a:xfrm>
            <a:off x="60832" y="4637256"/>
            <a:ext cx="9083168" cy="646331"/>
          </a:xfrm>
          <a:prstGeom prst="rect">
            <a:avLst/>
          </a:prstGeom>
          <a:noFill/>
        </p:spPr>
        <p:txBody>
          <a:bodyPr wrap="square" rtlCol="0">
            <a:spAutoFit/>
          </a:bodyPr>
          <a:lstStyle/>
          <a:p>
            <a:r>
              <a:rPr lang="en-US" dirty="0" smtClean="0">
                <a:latin typeface="Times New Roman" charset="0"/>
                <a:ea typeface="Times New Roman" charset="0"/>
                <a:cs typeface="Times New Roman" charset="0"/>
              </a:rPr>
              <a:t>by </a:t>
            </a:r>
            <a:r>
              <a:rPr lang="en-US" dirty="0" err="1" smtClean="0">
                <a:latin typeface="Times New Roman" charset="0"/>
                <a:ea typeface="Times New Roman" charset="0"/>
                <a:cs typeface="Times New Roman" charset="0"/>
              </a:rPr>
              <a:t>L.Rogers</a:t>
            </a:r>
            <a:r>
              <a:rPr lang="en-US" dirty="0" smtClean="0">
                <a:latin typeface="Times New Roman" charset="0"/>
                <a:ea typeface="Times New Roman" charset="0"/>
                <a:cs typeface="Times New Roman" charset="0"/>
              </a:rPr>
              <a:t>, using the probabilistic M-R relation (Wolfgang+14) and</a:t>
            </a:r>
          </a:p>
          <a:p>
            <a:r>
              <a:rPr lang="en-US" dirty="0" smtClean="0">
                <a:latin typeface="Times New Roman" charset="0"/>
                <a:ea typeface="Times New Roman" charset="0"/>
                <a:cs typeface="Times New Roman" charset="0"/>
              </a:rPr>
              <a:t> </a:t>
            </a:r>
            <a:r>
              <a:rPr lang="en-US" i="1" dirty="0" err="1" smtClean="0">
                <a:latin typeface="Times New Roman" charset="0"/>
                <a:ea typeface="Times New Roman" charset="0"/>
                <a:cs typeface="Times New Roman" charset="0"/>
              </a:rPr>
              <a:t>Kepler</a:t>
            </a:r>
            <a:r>
              <a:rPr lang="en-US" dirty="0" smtClean="0">
                <a:latin typeface="Times New Roman" charset="0"/>
                <a:ea typeface="Times New Roman" charset="0"/>
                <a:cs typeface="Times New Roman" charset="0"/>
              </a:rPr>
              <a:t> planets around M stars (Dressing &amp; Charbonneau15), GK stars (Petigura+13)</a:t>
            </a: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0722739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3"/>
          <p:cNvSpPr txBox="1"/>
          <p:nvPr/>
        </p:nvSpPr>
        <p:spPr>
          <a:xfrm>
            <a:off x="1111" y="-21120"/>
            <a:ext cx="8431528" cy="584776"/>
          </a:xfrm>
          <a:prstGeom prst="rect">
            <a:avLst/>
          </a:prstGeom>
          <a:noFill/>
        </p:spPr>
        <p:txBody>
          <a:bodyPr wrap="square" rtlCol="0">
            <a:spAutoFit/>
          </a:bodyPr>
          <a:lstStyle/>
          <a:p>
            <a:r>
              <a:rPr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Comparison to Population Synthesis</a:t>
            </a:r>
            <a:endParaRPr kumimoji="1" lang="ja-JP" altLang="en-US" sz="3200" b="1" i="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004"/>
          <a:stretch/>
        </p:blipFill>
        <p:spPr>
          <a:xfrm>
            <a:off x="129748" y="711937"/>
            <a:ext cx="5557326" cy="5454085"/>
          </a:xfrm>
          <a:prstGeom prst="rect">
            <a:avLst/>
          </a:prstGeom>
        </p:spPr>
      </p:pic>
      <p:sp>
        <p:nvSpPr>
          <p:cNvPr id="8" name="TextBox 7"/>
          <p:cNvSpPr txBox="1"/>
          <p:nvPr/>
        </p:nvSpPr>
        <p:spPr>
          <a:xfrm>
            <a:off x="5687075" y="675703"/>
            <a:ext cx="3456926" cy="4893647"/>
          </a:xfrm>
          <a:prstGeom prst="rect">
            <a:avLst/>
          </a:prstGeom>
          <a:noFill/>
        </p:spPr>
        <p:txBody>
          <a:bodyPr wrap="square" rtlCol="0">
            <a:spAutoFit/>
          </a:bodyPr>
          <a:lstStyle/>
          <a:p>
            <a:pPr marL="285750" indent="-285750">
              <a:buFont typeface="Arial" charset="0"/>
              <a:buChar char="•"/>
            </a:pPr>
            <a:r>
              <a:rPr lang="en-US" sz="2400" dirty="0" smtClean="0"/>
              <a:t>Host star mass in the synthesis model is       </a:t>
            </a:r>
            <a:r>
              <a:rPr lang="en-US" sz="2400" dirty="0" smtClean="0">
                <a:latin typeface="Times New Roman" charset="0"/>
                <a:ea typeface="Times New Roman" charset="0"/>
                <a:cs typeface="Times New Roman" charset="0"/>
              </a:rPr>
              <a:t>log </a:t>
            </a:r>
            <a:r>
              <a:rPr lang="en-US" sz="2400" i="1" dirty="0" smtClean="0">
                <a:latin typeface="Times New Roman" charset="0"/>
                <a:ea typeface="Times New Roman" charset="0"/>
                <a:cs typeface="Times New Roman" charset="0"/>
              </a:rPr>
              <a:t>M</a:t>
            </a:r>
            <a:r>
              <a:rPr lang="en-US" sz="2400" dirty="0" smtClean="0">
                <a:latin typeface="Times New Roman" charset="0"/>
                <a:ea typeface="Times New Roman" charset="0"/>
                <a:cs typeface="Times New Roman" charset="0"/>
              </a:rPr>
              <a:t> = {-0.10, -0.25, </a:t>
            </a:r>
            <a:r>
              <a:rPr lang="mr-IN" sz="2400" dirty="0" smtClean="0">
                <a:latin typeface="Times New Roman" charset="0"/>
                <a:ea typeface="Times New Roman" charset="0"/>
                <a:cs typeface="Times New Roman" charset="0"/>
              </a:rPr>
              <a:t>…</a:t>
            </a:r>
            <a:r>
              <a:rPr lang="en-US" sz="2400" dirty="0" smtClean="0">
                <a:latin typeface="Times New Roman" charset="0"/>
                <a:ea typeface="Times New Roman" charset="0"/>
                <a:cs typeface="Times New Roman" charset="0"/>
              </a:rPr>
              <a:t>, -1.15, -1.30}</a:t>
            </a:r>
          </a:p>
          <a:p>
            <a:pPr marL="285750" indent="-285750">
              <a:buFont typeface="Arial" charset="0"/>
              <a:buChar char="•"/>
            </a:pPr>
            <a:endParaRPr lang="en-US" sz="2400" dirty="0" smtClean="0">
              <a:ea typeface="Times New Roman" charset="0"/>
              <a:cs typeface="Times New Roman" charset="0"/>
            </a:endParaRPr>
          </a:p>
          <a:p>
            <a:pPr marL="285750" indent="-285750">
              <a:buFont typeface="Arial" charset="0"/>
              <a:buChar char="•"/>
            </a:pPr>
            <a:r>
              <a:rPr lang="en-US" sz="2400" dirty="0" smtClean="0">
                <a:ea typeface="Times New Roman" charset="0"/>
                <a:cs typeface="Times New Roman" charset="0"/>
              </a:rPr>
              <a:t>Assumed that host stars of each event in S16 follow the Galactic model</a:t>
            </a:r>
          </a:p>
          <a:p>
            <a:pPr marL="285750" indent="-285750">
              <a:buFont typeface="Arial" charset="0"/>
              <a:buChar char="•"/>
            </a:pPr>
            <a:endParaRPr lang="en-US" sz="2400" dirty="0" smtClean="0">
              <a:ea typeface="Times New Roman" charset="0"/>
              <a:cs typeface="Times New Roman" charset="0"/>
            </a:endParaRPr>
          </a:p>
          <a:p>
            <a:pPr marL="285750" indent="-285750">
              <a:buFont typeface="Arial" charset="0"/>
              <a:buChar char="•"/>
            </a:pPr>
            <a:r>
              <a:rPr lang="en-US" sz="2400" dirty="0" smtClean="0">
                <a:ea typeface="Times New Roman" charset="0"/>
                <a:cs typeface="Times New Roman" charset="0"/>
              </a:rPr>
              <a:t>Used the constraints on lens mass/distance for the planetary events</a:t>
            </a:r>
            <a:endParaRPr lang="en-US" sz="2400" dirty="0">
              <a:ea typeface="Times New Roman" charset="0"/>
              <a:cs typeface="Times New Roman" charset="0"/>
            </a:endParaRPr>
          </a:p>
        </p:txBody>
      </p:sp>
      <p:sp>
        <p:nvSpPr>
          <p:cNvPr id="9" name="TextBox 8"/>
          <p:cNvSpPr txBox="1"/>
          <p:nvPr/>
        </p:nvSpPr>
        <p:spPr>
          <a:xfrm>
            <a:off x="1579419" y="4619502"/>
            <a:ext cx="2765328" cy="584775"/>
          </a:xfrm>
          <a:prstGeom prst="rect">
            <a:avLst/>
          </a:prstGeom>
          <a:noFill/>
        </p:spPr>
        <p:txBody>
          <a:bodyPr wrap="square" rtlCol="0">
            <a:spAutoFit/>
          </a:bodyPr>
          <a:lstStyle/>
          <a:p>
            <a:r>
              <a:rPr lang="en-US" sz="3200" b="1" smtClean="0">
                <a:solidFill>
                  <a:srgbClr val="0070C0"/>
                </a:solidFill>
              </a:rPr>
              <a:t>Preliminary</a:t>
            </a:r>
            <a:endParaRPr lang="en-US" sz="3200" b="1">
              <a:solidFill>
                <a:srgbClr val="0070C0"/>
              </a:solidFill>
            </a:endParaRPr>
          </a:p>
        </p:txBody>
      </p:sp>
    </p:spTree>
    <p:extLst>
      <p:ext uri="{BB962C8B-B14F-4D97-AF65-F5344CB8AC3E}">
        <p14:creationId xmlns:p14="http://schemas.microsoft.com/office/powerpoint/2010/main" val="15817893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111" y="-21120"/>
            <a:ext cx="8431528" cy="584776"/>
          </a:xfrm>
          <a:prstGeom prst="rect">
            <a:avLst/>
          </a:prstGeom>
          <a:noFill/>
        </p:spPr>
        <p:txBody>
          <a:bodyPr wrap="square" rtlCol="0">
            <a:spAutoFit/>
          </a:bodyPr>
          <a:lstStyle/>
          <a:p>
            <a:r>
              <a:rPr kumimoji="1"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Summary</a:t>
            </a:r>
            <a:endParaRPr kumimoji="1" lang="ja-JP" altLang="en-US" sz="3200" b="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sp>
        <p:nvSpPr>
          <p:cNvPr id="5" name="TextBox 4"/>
          <p:cNvSpPr txBox="1"/>
          <p:nvPr/>
        </p:nvSpPr>
        <p:spPr>
          <a:xfrm>
            <a:off x="284480" y="563656"/>
            <a:ext cx="8310880" cy="5693866"/>
          </a:xfrm>
          <a:prstGeom prst="rect">
            <a:avLst/>
          </a:prstGeom>
          <a:noFill/>
        </p:spPr>
        <p:txBody>
          <a:bodyPr wrap="square" rtlCol="0">
            <a:spAutoFit/>
          </a:bodyPr>
          <a:lstStyle/>
          <a:p>
            <a:pPr marL="285750" indent="-285750">
              <a:buFont typeface="Wingdings" charset="2"/>
              <a:buChar char="Ø"/>
            </a:pPr>
            <a:r>
              <a:rPr lang="en-US" sz="2800" dirty="0">
                <a:solidFill>
                  <a:srgbClr val="FF0000"/>
                </a:solidFill>
                <a:latin typeface="Times New Roman" charset="0"/>
                <a:ea typeface="Times New Roman" charset="0"/>
                <a:cs typeface="Times New Roman" charset="0"/>
              </a:rPr>
              <a:t>Mass ratio function</a:t>
            </a:r>
            <a:r>
              <a:rPr lang="en-US" sz="2800" dirty="0">
                <a:latin typeface="Times New Roman" charset="0"/>
                <a:ea typeface="Times New Roman" charset="0"/>
                <a:cs typeface="Times New Roman" charset="0"/>
              </a:rPr>
              <a:t> from </a:t>
            </a:r>
            <a:r>
              <a:rPr lang="en-US" sz="2800" dirty="0" smtClean="0">
                <a:latin typeface="Times New Roman" charset="0"/>
                <a:ea typeface="Times New Roman" charset="0"/>
                <a:cs typeface="Times New Roman" charset="0"/>
              </a:rPr>
              <a:t>6yr </a:t>
            </a:r>
            <a:r>
              <a:rPr lang="en-US" sz="2800" dirty="0">
                <a:latin typeface="Times New Roman" charset="0"/>
                <a:ea typeface="Times New Roman" charset="0"/>
                <a:cs typeface="Times New Roman" charset="0"/>
              </a:rPr>
              <a:t>MOA </a:t>
            </a:r>
            <a:r>
              <a:rPr lang="en-US" sz="2800" dirty="0" smtClean="0">
                <a:latin typeface="Times New Roman" charset="0"/>
                <a:ea typeface="Times New Roman" charset="0"/>
                <a:cs typeface="Times New Roman" charset="0"/>
              </a:rPr>
              <a:t>microlensing </a:t>
            </a:r>
            <a:r>
              <a:rPr lang="en-US" sz="2800" dirty="0">
                <a:latin typeface="Times New Roman" charset="0"/>
                <a:ea typeface="Times New Roman" charset="0"/>
                <a:cs typeface="Times New Roman" charset="0"/>
              </a:rPr>
              <a:t>survey </a:t>
            </a:r>
            <a:r>
              <a:rPr lang="en-US" sz="2800" dirty="0" smtClean="0">
                <a:latin typeface="Times New Roman" charset="0"/>
                <a:ea typeface="Times New Roman" charset="0"/>
                <a:cs typeface="Times New Roman" charset="0"/>
              </a:rPr>
              <a:t>data shows </a:t>
            </a:r>
            <a:r>
              <a:rPr lang="en-US" sz="2800" dirty="0">
                <a:latin typeface="Times New Roman" charset="0"/>
                <a:ea typeface="Times New Roman" charset="0"/>
                <a:cs typeface="Times New Roman" charset="0"/>
              </a:rPr>
              <a:t>a break at </a:t>
            </a:r>
            <a:r>
              <a:rPr lang="en-US" sz="2800" i="1" dirty="0">
                <a:latin typeface="Times New Roman" charset="0"/>
                <a:ea typeface="Times New Roman" charset="0"/>
                <a:cs typeface="Times New Roman" charset="0"/>
              </a:rPr>
              <a:t>q</a:t>
            </a:r>
            <a:r>
              <a:rPr lang="en-US" sz="2800" dirty="0">
                <a:latin typeface="Times New Roman" charset="0"/>
                <a:ea typeface="Times New Roman" charset="0"/>
                <a:cs typeface="Times New Roman" charset="0"/>
              </a:rPr>
              <a:t>~1.7x10</a:t>
            </a:r>
            <a:r>
              <a:rPr lang="en-US" sz="2800" baseline="30000" dirty="0">
                <a:latin typeface="Times New Roman" charset="0"/>
                <a:ea typeface="Times New Roman" charset="0"/>
                <a:cs typeface="Times New Roman" charset="0"/>
              </a:rPr>
              <a:t>-4</a:t>
            </a:r>
            <a:r>
              <a:rPr lang="en-US" sz="2800" dirty="0">
                <a:latin typeface="Times New Roman" charset="0"/>
                <a:ea typeface="Times New Roman" charset="0"/>
                <a:cs typeface="Times New Roman" charset="0"/>
              </a:rPr>
              <a:t> </a:t>
            </a:r>
            <a:r>
              <a:rPr lang="en-US" sz="1600" dirty="0">
                <a:latin typeface="Times New Roman" charset="0"/>
                <a:ea typeface="Times New Roman" charset="0"/>
                <a:cs typeface="Times New Roman" charset="0"/>
              </a:rPr>
              <a:t>(Suzuki+16</a:t>
            </a:r>
            <a:r>
              <a:rPr lang="en-US" sz="1600" dirty="0" smtClean="0">
                <a:latin typeface="Times New Roman" charset="0"/>
                <a:ea typeface="Times New Roman" charset="0"/>
                <a:cs typeface="Times New Roman" charset="0"/>
              </a:rPr>
              <a:t>)</a:t>
            </a:r>
          </a:p>
          <a:p>
            <a:pPr marL="914400" lvl="1" indent="-457200">
              <a:buFont typeface="Arial" charset="0"/>
              <a:buChar char="•"/>
            </a:pPr>
            <a:r>
              <a:rPr lang="en-US" sz="2800" dirty="0" smtClean="0">
                <a:solidFill>
                  <a:srgbClr val="FFFF00"/>
                </a:solidFill>
                <a:latin typeface="Times New Roman" charset="0"/>
                <a:ea typeface="Times New Roman" charset="0"/>
                <a:cs typeface="Times New Roman" charset="0"/>
              </a:rPr>
              <a:t>The mass of the break seems to be more massive than that of inner planets found by </a:t>
            </a:r>
            <a:r>
              <a:rPr lang="en-US" sz="2800" i="1" dirty="0" smtClean="0">
                <a:solidFill>
                  <a:srgbClr val="FFFF00"/>
                </a:solidFill>
                <a:latin typeface="Times New Roman" charset="0"/>
                <a:ea typeface="Times New Roman" charset="0"/>
                <a:cs typeface="Times New Roman" charset="0"/>
              </a:rPr>
              <a:t>Kepler</a:t>
            </a:r>
            <a:endParaRPr lang="en-US" sz="2800" dirty="0" smtClean="0">
              <a:solidFill>
                <a:srgbClr val="FF0000"/>
              </a:solidFill>
              <a:latin typeface="Times New Roman" charset="0"/>
              <a:ea typeface="Times New Roman" charset="0"/>
              <a:cs typeface="Times New Roman" charset="0"/>
            </a:endParaRPr>
          </a:p>
          <a:p>
            <a:pPr marL="914400" lvl="1" indent="-457200">
              <a:buFont typeface="Arial" charset="0"/>
              <a:buChar char="•"/>
            </a:pPr>
            <a:endParaRPr lang="en-US" sz="2800" dirty="0" smtClean="0">
              <a:solidFill>
                <a:srgbClr val="FF0000"/>
              </a:solidFill>
              <a:latin typeface="Times New Roman" charset="0"/>
              <a:ea typeface="Times New Roman" charset="0"/>
              <a:cs typeface="Times New Roman" charset="0"/>
            </a:endParaRPr>
          </a:p>
          <a:p>
            <a:pPr marL="285750" indent="-285750">
              <a:buFont typeface="Wingdings" charset="2"/>
              <a:buChar char="Ø"/>
            </a:pPr>
            <a:r>
              <a:rPr lang="en-US" sz="2800" dirty="0" smtClean="0">
                <a:latin typeface="Times New Roman" charset="0"/>
                <a:ea typeface="Times New Roman" charset="0"/>
                <a:cs typeface="Times New Roman" charset="0"/>
              </a:rPr>
              <a:t>Planet population synthesis model does not reproduce the microlensing results.</a:t>
            </a:r>
          </a:p>
          <a:p>
            <a:pPr marL="285750" indent="-285750">
              <a:buFont typeface="Wingdings" charset="2"/>
              <a:buChar char="Ø"/>
            </a:pPr>
            <a:endParaRPr lang="en-US" sz="2800" dirty="0" smtClean="0">
              <a:solidFill>
                <a:srgbClr val="FFFF00"/>
              </a:solidFill>
              <a:latin typeface="Times New Roman" charset="0"/>
              <a:ea typeface="Times New Roman" charset="0"/>
              <a:cs typeface="Times New Roman" charset="0"/>
            </a:endParaRPr>
          </a:p>
          <a:p>
            <a:pPr marL="285750" indent="-285750">
              <a:buFont typeface="Wingdings" charset="2"/>
              <a:buChar char="Ø"/>
            </a:pPr>
            <a:r>
              <a:rPr lang="en-US" sz="2800" dirty="0" smtClean="0">
                <a:latin typeface="Times New Roman" charset="0"/>
                <a:ea typeface="Times New Roman" charset="0"/>
                <a:cs typeface="Times New Roman" charset="0"/>
              </a:rPr>
              <a:t>Open questions:</a:t>
            </a:r>
          </a:p>
          <a:p>
            <a:pPr marL="914400" lvl="1" indent="-457200">
              <a:buFont typeface="Arial" charset="0"/>
              <a:buChar char="•"/>
            </a:pPr>
            <a:r>
              <a:rPr lang="en-US" sz="2800" dirty="0" smtClean="0">
                <a:latin typeface="Times New Roman" charset="0"/>
                <a:ea typeface="Times New Roman" charset="0"/>
                <a:cs typeface="Times New Roman" charset="0"/>
              </a:rPr>
              <a:t>Cold planet mass function depends on </a:t>
            </a:r>
          </a:p>
          <a:p>
            <a:pPr marL="1371600" lvl="2" indent="-457200">
              <a:buFont typeface="Arial" charset="0"/>
              <a:buChar char="•"/>
            </a:pPr>
            <a:r>
              <a:rPr lang="en-US" sz="2800" dirty="0" smtClean="0">
                <a:solidFill>
                  <a:srgbClr val="FFFF00"/>
                </a:solidFill>
                <a:latin typeface="Times New Roman" charset="0"/>
                <a:ea typeface="Times New Roman" charset="0"/>
                <a:cs typeface="Times New Roman" charset="0"/>
              </a:rPr>
              <a:t>Semi-major axis?</a:t>
            </a:r>
          </a:p>
          <a:p>
            <a:pPr marL="1371600" lvl="2" indent="-457200">
              <a:buFont typeface="Arial" charset="0"/>
              <a:buChar char="•"/>
            </a:pPr>
            <a:r>
              <a:rPr lang="en-US" sz="2800" dirty="0" smtClean="0">
                <a:solidFill>
                  <a:srgbClr val="FFFF00"/>
                </a:solidFill>
                <a:latin typeface="Times New Roman" charset="0"/>
                <a:ea typeface="Times New Roman" charset="0"/>
                <a:cs typeface="Times New Roman" charset="0"/>
              </a:rPr>
              <a:t>Host star mass?</a:t>
            </a:r>
          </a:p>
          <a:p>
            <a:pPr marL="1371600" lvl="2" indent="-457200">
              <a:buFont typeface="Arial" charset="0"/>
              <a:buChar char="•"/>
            </a:pPr>
            <a:r>
              <a:rPr lang="en-US" sz="2800" dirty="0" smtClean="0">
                <a:solidFill>
                  <a:srgbClr val="FFFF00"/>
                </a:solidFill>
                <a:latin typeface="Times New Roman" charset="0"/>
                <a:ea typeface="Times New Roman" charset="0"/>
                <a:cs typeface="Times New Roman" charset="0"/>
              </a:rPr>
              <a:t>Distance to the lens system?</a:t>
            </a:r>
            <a:endParaRPr lang="en-US" sz="28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3826416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4501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3"/>
          <p:cNvSpPr txBox="1"/>
          <p:nvPr/>
        </p:nvSpPr>
        <p:spPr>
          <a:xfrm>
            <a:off x="1111" y="-21120"/>
            <a:ext cx="8431528" cy="584776"/>
          </a:xfrm>
          <a:prstGeom prst="rect">
            <a:avLst/>
          </a:prstGeom>
          <a:noFill/>
        </p:spPr>
        <p:txBody>
          <a:bodyPr wrap="square" rtlCol="0">
            <a:spAutoFit/>
          </a:bodyPr>
          <a:lstStyle/>
          <a:p>
            <a:r>
              <a:rPr kumimoji="1"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Detection Efficiency (completeness)</a:t>
            </a:r>
            <a:endParaRPr kumimoji="1" lang="ja-JP" altLang="en-US" sz="3200" b="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701" y="626738"/>
            <a:ext cx="3826601" cy="285185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01" y="3593435"/>
            <a:ext cx="4121582" cy="297584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1755" y="599874"/>
            <a:ext cx="3984208" cy="290558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9565" y="3592557"/>
            <a:ext cx="3842840" cy="3019374"/>
          </a:xfrm>
          <a:prstGeom prst="rect">
            <a:avLst/>
          </a:prstGeom>
        </p:spPr>
      </p:pic>
    </p:spTree>
    <p:extLst>
      <p:ext uri="{BB962C8B-B14F-4D97-AF65-F5344CB8AC3E}">
        <p14:creationId xmlns:p14="http://schemas.microsoft.com/office/powerpoint/2010/main" val="33003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3"/>
          <p:cNvSpPr txBox="1"/>
          <p:nvPr/>
        </p:nvSpPr>
        <p:spPr>
          <a:xfrm>
            <a:off x="1111" y="-21120"/>
            <a:ext cx="8431528" cy="584776"/>
          </a:xfrm>
          <a:prstGeom prst="rect">
            <a:avLst/>
          </a:prstGeom>
          <a:noFill/>
        </p:spPr>
        <p:txBody>
          <a:bodyPr wrap="square" rtlCol="0">
            <a:spAutoFit/>
          </a:bodyPr>
          <a:lstStyle/>
          <a:p>
            <a:r>
              <a:rPr kumimoji="1"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Detection Efficiency (completeness)</a:t>
            </a:r>
            <a:endParaRPr kumimoji="1" lang="ja-JP" altLang="en-US" sz="3200" b="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701" y="626738"/>
            <a:ext cx="3826601" cy="285185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701" y="3593435"/>
            <a:ext cx="4121582" cy="297584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1755" y="599874"/>
            <a:ext cx="3984208" cy="2905582"/>
          </a:xfrm>
          <a:prstGeom prst="rect">
            <a:avLst/>
          </a:prstGeom>
        </p:spPr>
      </p:pic>
      <p:sp>
        <p:nvSpPr>
          <p:cNvPr id="3" name="TextBox 2"/>
          <p:cNvSpPr txBox="1"/>
          <p:nvPr/>
        </p:nvSpPr>
        <p:spPr>
          <a:xfrm>
            <a:off x="732155" y="3660979"/>
            <a:ext cx="1490597" cy="646331"/>
          </a:xfrm>
          <a:prstGeom prst="rect">
            <a:avLst/>
          </a:prstGeom>
          <a:noFill/>
        </p:spPr>
        <p:txBody>
          <a:bodyPr wrap="square" rtlCol="0">
            <a:spAutoFit/>
          </a:bodyPr>
          <a:lstStyle/>
          <a:p>
            <a:r>
              <a:rPr lang="en-US" sz="3600" b="1" smtClean="0">
                <a:solidFill>
                  <a:srgbClr val="0070C0"/>
                </a:solidFill>
              </a:rPr>
              <a:t>Transit</a:t>
            </a:r>
            <a:endParaRPr lang="en-US" sz="3600" b="1">
              <a:solidFill>
                <a:srgbClr val="0070C0"/>
              </a:solidFill>
            </a:endParaRPr>
          </a:p>
        </p:txBody>
      </p:sp>
      <p:sp>
        <p:nvSpPr>
          <p:cNvPr id="9" name="TextBox 8"/>
          <p:cNvSpPr txBox="1"/>
          <p:nvPr/>
        </p:nvSpPr>
        <p:spPr>
          <a:xfrm>
            <a:off x="828895" y="751273"/>
            <a:ext cx="1490597" cy="646331"/>
          </a:xfrm>
          <a:prstGeom prst="rect">
            <a:avLst/>
          </a:prstGeom>
          <a:noFill/>
        </p:spPr>
        <p:txBody>
          <a:bodyPr wrap="square" rtlCol="0">
            <a:spAutoFit/>
          </a:bodyPr>
          <a:lstStyle/>
          <a:p>
            <a:r>
              <a:rPr lang="en-US" sz="3600" b="1" smtClean="0">
                <a:solidFill>
                  <a:schemeClr val="bg1"/>
                </a:solidFill>
              </a:rPr>
              <a:t>RV</a:t>
            </a:r>
            <a:endParaRPr lang="en-US" sz="3600" b="1">
              <a:solidFill>
                <a:schemeClr val="bg1"/>
              </a:solidFill>
            </a:endParaRPr>
          </a:p>
        </p:txBody>
      </p:sp>
      <p:sp>
        <p:nvSpPr>
          <p:cNvPr id="10" name="TextBox 9"/>
          <p:cNvSpPr txBox="1"/>
          <p:nvPr/>
        </p:nvSpPr>
        <p:spPr>
          <a:xfrm>
            <a:off x="5421588" y="751273"/>
            <a:ext cx="979285" cy="646331"/>
          </a:xfrm>
          <a:prstGeom prst="rect">
            <a:avLst/>
          </a:prstGeom>
          <a:noFill/>
        </p:spPr>
        <p:txBody>
          <a:bodyPr wrap="square" rtlCol="0">
            <a:spAutoFit/>
          </a:bodyPr>
          <a:lstStyle/>
          <a:p>
            <a:r>
              <a:rPr lang="en-US" sz="3600" b="1" smtClean="0">
                <a:solidFill>
                  <a:srgbClr val="FF40FF"/>
                </a:solidFill>
              </a:rPr>
              <a:t>DI</a:t>
            </a:r>
            <a:endParaRPr lang="en-US" sz="3600" b="1">
              <a:solidFill>
                <a:srgbClr val="FF40FF"/>
              </a:solidFill>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9565" y="3592557"/>
            <a:ext cx="3842840" cy="3019374"/>
          </a:xfrm>
          <a:prstGeom prst="rect">
            <a:avLst/>
          </a:prstGeom>
        </p:spPr>
      </p:pic>
      <p:sp>
        <p:nvSpPr>
          <p:cNvPr id="12" name="TextBox 11"/>
          <p:cNvSpPr txBox="1"/>
          <p:nvPr/>
        </p:nvSpPr>
        <p:spPr>
          <a:xfrm>
            <a:off x="7159836" y="5427408"/>
            <a:ext cx="1596127" cy="646331"/>
          </a:xfrm>
          <a:prstGeom prst="rect">
            <a:avLst/>
          </a:prstGeom>
          <a:noFill/>
        </p:spPr>
        <p:txBody>
          <a:bodyPr wrap="square" rtlCol="0">
            <a:spAutoFit/>
          </a:bodyPr>
          <a:lstStyle/>
          <a:p>
            <a:r>
              <a:rPr lang="en-US" sz="3600" b="1" dirty="0" smtClean="0">
                <a:solidFill>
                  <a:srgbClr val="FF0000"/>
                </a:solidFill>
              </a:rPr>
              <a:t>µLens</a:t>
            </a:r>
            <a:endParaRPr lang="en-US" sz="3600" b="1" dirty="0">
              <a:solidFill>
                <a:srgbClr val="FF0000"/>
              </a:solidFill>
            </a:endParaRPr>
          </a:p>
        </p:txBody>
      </p:sp>
    </p:spTree>
    <p:extLst>
      <p:ext uri="{BB962C8B-B14F-4D97-AF65-F5344CB8AC3E}">
        <p14:creationId xmlns:p14="http://schemas.microsoft.com/office/powerpoint/2010/main" val="740537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3"/>
          <p:cNvSpPr txBox="1"/>
          <p:nvPr/>
        </p:nvSpPr>
        <p:spPr>
          <a:xfrm>
            <a:off x="1111" y="-21120"/>
            <a:ext cx="8431528" cy="584776"/>
          </a:xfrm>
          <a:prstGeom prst="rect">
            <a:avLst/>
          </a:prstGeom>
          <a:noFill/>
        </p:spPr>
        <p:txBody>
          <a:bodyPr wrap="square" rtlCol="0">
            <a:spAutoFit/>
          </a:bodyPr>
          <a:lstStyle/>
          <a:p>
            <a:r>
              <a:rPr kumimoji="1"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Planet Frequency from Microlensing </a:t>
            </a:r>
            <a:endParaRPr kumimoji="1" lang="ja-JP" altLang="en-US" sz="3200" b="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173" y="584776"/>
            <a:ext cx="5129003" cy="4906246"/>
          </a:xfrm>
          <a:prstGeom prst="rect">
            <a:avLst/>
          </a:prstGeom>
        </p:spPr>
      </p:pic>
      <p:sp>
        <p:nvSpPr>
          <p:cNvPr id="7" name="Rectangle 6"/>
          <p:cNvSpPr/>
          <p:nvPr/>
        </p:nvSpPr>
        <p:spPr>
          <a:xfrm>
            <a:off x="219173" y="5825613"/>
            <a:ext cx="8640000" cy="162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19173" y="5825617"/>
            <a:ext cx="691200" cy="1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19711637">
            <a:off x="147485" y="5855112"/>
            <a:ext cx="1637071" cy="523220"/>
          </a:xfrm>
          <a:prstGeom prst="rect">
            <a:avLst/>
          </a:prstGeom>
          <a:noFill/>
        </p:spPr>
        <p:txBody>
          <a:bodyPr wrap="square" rtlCol="0">
            <a:spAutoFit/>
          </a:bodyPr>
          <a:lstStyle/>
          <a:p>
            <a:r>
              <a:rPr lang="en-US" sz="2800" dirty="0" smtClean="0"/>
              <a:t>2002</a:t>
            </a:r>
            <a:endParaRPr lang="en-US" sz="2800" dirty="0"/>
          </a:p>
        </p:txBody>
      </p:sp>
      <p:sp>
        <p:nvSpPr>
          <p:cNvPr id="11" name="TextBox 10"/>
          <p:cNvSpPr txBox="1"/>
          <p:nvPr/>
        </p:nvSpPr>
        <p:spPr>
          <a:xfrm>
            <a:off x="5360666" y="504461"/>
            <a:ext cx="3783334" cy="4524315"/>
          </a:xfrm>
          <a:prstGeom prst="rect">
            <a:avLst/>
          </a:prstGeom>
          <a:noFill/>
        </p:spPr>
        <p:txBody>
          <a:bodyPr wrap="square" rtlCol="0">
            <a:spAutoFit/>
          </a:bodyPr>
          <a:lstStyle/>
          <a:p>
            <a:pPr marL="285750" indent="-285750">
              <a:buFont typeface="Arial" charset="0"/>
              <a:buChar char="•"/>
            </a:pPr>
            <a:r>
              <a:rPr lang="en-US" sz="2400" dirty="0" smtClean="0"/>
              <a:t>Before the first detection of planetary microlensing event</a:t>
            </a:r>
          </a:p>
          <a:p>
            <a:pPr marL="285750" indent="-285750">
              <a:buFont typeface="Arial" charset="0"/>
              <a:buChar char="•"/>
            </a:pPr>
            <a:endParaRPr lang="en-US" sz="2400" dirty="0" smtClean="0"/>
          </a:p>
          <a:p>
            <a:pPr marL="285750" indent="-285750">
              <a:buFont typeface="Arial" charset="0"/>
              <a:buChar char="•"/>
            </a:pPr>
            <a:r>
              <a:rPr lang="en-US" sz="2400" dirty="0" smtClean="0"/>
              <a:t>5yr (95-99) PLANET data based on EROS, MACHO, OGLE survey alerts</a:t>
            </a:r>
          </a:p>
          <a:p>
            <a:pPr marL="285750" indent="-285750">
              <a:buFont typeface="Arial" charset="0"/>
              <a:buChar char="•"/>
            </a:pPr>
            <a:endParaRPr lang="en-US" sz="2400" dirty="0"/>
          </a:p>
          <a:p>
            <a:pPr marL="285750" indent="-285750">
              <a:buFont typeface="Arial" charset="0"/>
              <a:buChar char="•"/>
            </a:pPr>
            <a:r>
              <a:rPr lang="en-US" sz="2400" dirty="0" smtClean="0"/>
              <a:t>No planet detection: upper limit on the planet frequency</a:t>
            </a:r>
          </a:p>
          <a:p>
            <a:pPr marL="285750" indent="-285750">
              <a:buFont typeface="Arial" charset="0"/>
              <a:buChar char="•"/>
            </a:pPr>
            <a:endParaRPr lang="en-US" sz="2400" dirty="0" smtClean="0"/>
          </a:p>
        </p:txBody>
      </p:sp>
      <p:sp>
        <p:nvSpPr>
          <p:cNvPr id="12" name="TextBox 11"/>
          <p:cNvSpPr txBox="1"/>
          <p:nvPr/>
        </p:nvSpPr>
        <p:spPr>
          <a:xfrm>
            <a:off x="5348176" y="5136617"/>
            <a:ext cx="1615514" cy="369332"/>
          </a:xfrm>
          <a:prstGeom prst="rect">
            <a:avLst/>
          </a:prstGeom>
          <a:noFill/>
        </p:spPr>
        <p:txBody>
          <a:bodyPr wrap="square" rtlCol="0">
            <a:spAutoFit/>
          </a:bodyPr>
          <a:lstStyle/>
          <a:p>
            <a:r>
              <a:rPr lang="en-US" dirty="0" smtClean="0"/>
              <a:t>Gaudi+02</a:t>
            </a:r>
            <a:endParaRPr lang="en-US" dirty="0"/>
          </a:p>
        </p:txBody>
      </p:sp>
    </p:spTree>
    <p:extLst>
      <p:ext uri="{BB962C8B-B14F-4D97-AF65-F5344CB8AC3E}">
        <p14:creationId xmlns:p14="http://schemas.microsoft.com/office/powerpoint/2010/main" val="4359349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3"/>
          <p:cNvSpPr txBox="1"/>
          <p:nvPr/>
        </p:nvSpPr>
        <p:spPr>
          <a:xfrm>
            <a:off x="1111" y="-21120"/>
            <a:ext cx="8431528" cy="584776"/>
          </a:xfrm>
          <a:prstGeom prst="rect">
            <a:avLst/>
          </a:prstGeom>
          <a:noFill/>
        </p:spPr>
        <p:txBody>
          <a:bodyPr wrap="square" rtlCol="0">
            <a:spAutoFit/>
          </a:bodyPr>
          <a:lstStyle/>
          <a:p>
            <a:r>
              <a:rPr kumimoji="1"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Planet Frequency from Microlensing </a:t>
            </a:r>
            <a:endParaRPr kumimoji="1" lang="ja-JP" altLang="en-US" sz="3200" b="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173" y="584776"/>
            <a:ext cx="5129003" cy="4906246"/>
          </a:xfrm>
          <a:prstGeom prst="rect">
            <a:avLst/>
          </a:prstGeom>
        </p:spPr>
      </p:pic>
      <p:sp>
        <p:nvSpPr>
          <p:cNvPr id="7" name="Rectangle 6"/>
          <p:cNvSpPr/>
          <p:nvPr/>
        </p:nvSpPr>
        <p:spPr>
          <a:xfrm>
            <a:off x="219173" y="5825613"/>
            <a:ext cx="8640000" cy="162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19173" y="5825617"/>
            <a:ext cx="2073600" cy="1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rot="19711637">
            <a:off x="147485" y="5855112"/>
            <a:ext cx="1637071" cy="523220"/>
          </a:xfrm>
          <a:prstGeom prst="rect">
            <a:avLst/>
          </a:prstGeom>
          <a:noFill/>
        </p:spPr>
        <p:txBody>
          <a:bodyPr wrap="square" rtlCol="0">
            <a:spAutoFit/>
          </a:bodyPr>
          <a:lstStyle/>
          <a:p>
            <a:r>
              <a:rPr lang="en-US" sz="2800" dirty="0" smtClean="0"/>
              <a:t>2002</a:t>
            </a:r>
            <a:endParaRPr lang="en-US" sz="2800" dirty="0"/>
          </a:p>
        </p:txBody>
      </p:sp>
      <p:sp>
        <p:nvSpPr>
          <p:cNvPr id="10" name="TextBox 9"/>
          <p:cNvSpPr txBox="1"/>
          <p:nvPr/>
        </p:nvSpPr>
        <p:spPr>
          <a:xfrm>
            <a:off x="5348176" y="4924090"/>
            <a:ext cx="1297706" cy="369332"/>
          </a:xfrm>
          <a:prstGeom prst="rect">
            <a:avLst/>
          </a:prstGeom>
          <a:noFill/>
        </p:spPr>
        <p:txBody>
          <a:bodyPr wrap="square" rtlCol="0">
            <a:spAutoFit/>
          </a:bodyPr>
          <a:lstStyle/>
          <a:p>
            <a:r>
              <a:rPr lang="en-US" dirty="0" smtClean="0">
                <a:solidFill>
                  <a:srgbClr val="FFC000"/>
                </a:solidFill>
              </a:rPr>
              <a:t>Gould+06</a:t>
            </a:r>
            <a:endParaRPr lang="en-US" dirty="0">
              <a:solidFill>
                <a:srgbClr val="FFC000"/>
              </a:solidFill>
            </a:endParaRPr>
          </a:p>
        </p:txBody>
      </p:sp>
      <p:sp>
        <p:nvSpPr>
          <p:cNvPr id="13" name="TextBox 12"/>
          <p:cNvSpPr txBox="1"/>
          <p:nvPr/>
        </p:nvSpPr>
        <p:spPr>
          <a:xfrm rot="19711637">
            <a:off x="1521007" y="5855112"/>
            <a:ext cx="1800778" cy="523220"/>
          </a:xfrm>
          <a:prstGeom prst="rect">
            <a:avLst/>
          </a:prstGeom>
          <a:noFill/>
        </p:spPr>
        <p:txBody>
          <a:bodyPr wrap="square" rtlCol="0">
            <a:spAutoFit/>
          </a:bodyPr>
          <a:lstStyle/>
          <a:p>
            <a:r>
              <a:rPr lang="en-US" sz="2800" dirty="0" smtClean="0"/>
              <a:t>2006</a:t>
            </a:r>
            <a:endParaRPr lang="en-US" sz="2800" dirty="0"/>
          </a:p>
        </p:txBody>
      </p:sp>
      <p:sp>
        <p:nvSpPr>
          <p:cNvPr id="3" name="Oval 2"/>
          <p:cNvSpPr>
            <a:spLocks noChangeAspect="1"/>
          </p:cNvSpPr>
          <p:nvPr/>
        </p:nvSpPr>
        <p:spPr>
          <a:xfrm>
            <a:off x="642020" y="3198805"/>
            <a:ext cx="324000" cy="324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799200" y="2104782"/>
            <a:ext cx="10705" cy="2172928"/>
          </a:xfrm>
          <a:prstGeom prst="line">
            <a:avLst/>
          </a:prstGeom>
          <a:ln w="635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348176" y="584776"/>
            <a:ext cx="3795824" cy="3539430"/>
          </a:xfrm>
          <a:prstGeom prst="rect">
            <a:avLst/>
          </a:prstGeom>
          <a:noFill/>
        </p:spPr>
        <p:txBody>
          <a:bodyPr wrap="square" rtlCol="0">
            <a:spAutoFit/>
          </a:bodyPr>
          <a:lstStyle/>
          <a:p>
            <a:pPr marL="285750" indent="-285750">
              <a:buFont typeface="Arial" charset="0"/>
              <a:buChar char="•"/>
            </a:pPr>
            <a:r>
              <a:rPr lang="en-US" altLang="ja-JP" sz="2400" dirty="0" smtClean="0"/>
              <a:t>R</a:t>
            </a:r>
            <a:r>
              <a:rPr lang="en-US" sz="2400" dirty="0" smtClean="0"/>
              <a:t>obust estimate using two different type of detections (low and high mag channels for </a:t>
            </a:r>
            <a:r>
              <a:rPr lang="en-US" sz="2400" b="1" dirty="0" smtClean="0"/>
              <a:t>OB05390 </a:t>
            </a:r>
            <a:r>
              <a:rPr lang="en-US" sz="2400" dirty="0" smtClean="0"/>
              <a:t>(0.22 </a:t>
            </a:r>
            <a:r>
              <a:rPr lang="en-US" sz="2400" dirty="0" err="1" smtClean="0"/>
              <a:t>M</a:t>
            </a:r>
            <a:r>
              <a:rPr lang="en-US" sz="2400" baseline="-25000" dirty="0" err="1" smtClean="0"/>
              <a:t>Sun</a:t>
            </a:r>
            <a:r>
              <a:rPr lang="en-US" sz="2400" dirty="0" smtClean="0"/>
              <a:t>) and </a:t>
            </a:r>
            <a:r>
              <a:rPr lang="en-US" sz="2400" b="1" dirty="0" smtClean="0"/>
              <a:t>OB05169 </a:t>
            </a:r>
            <a:r>
              <a:rPr lang="en-US" sz="2400" dirty="0" smtClean="0"/>
              <a:t>(0.69 </a:t>
            </a:r>
            <a:r>
              <a:rPr lang="en-US" sz="2400" dirty="0" err="1" smtClean="0"/>
              <a:t>M</a:t>
            </a:r>
            <a:r>
              <a:rPr lang="en-US" sz="2400" baseline="-25000" dirty="0" err="1" smtClean="0"/>
              <a:t>Sun</a:t>
            </a:r>
            <a:r>
              <a:rPr lang="en-US" sz="2400" dirty="0" smtClean="0"/>
              <a:t>)</a:t>
            </a:r>
          </a:p>
          <a:p>
            <a:pPr marL="285750" indent="-285750">
              <a:buFont typeface="Arial" charset="0"/>
              <a:buChar char="•"/>
            </a:pPr>
            <a:endParaRPr lang="en-US" sz="2400" b="1" dirty="0" smtClean="0"/>
          </a:p>
          <a:p>
            <a:pPr marL="285750" indent="-285750">
              <a:buFont typeface="Arial" charset="0"/>
              <a:buChar char="•"/>
            </a:pPr>
            <a:r>
              <a:rPr lang="en-US" sz="2800" i="1" dirty="0" smtClean="0">
                <a:latin typeface="Times New Roman" charset="0"/>
                <a:ea typeface="Times New Roman" charset="0"/>
                <a:cs typeface="Times New Roman" charset="0"/>
              </a:rPr>
              <a:t>f </a:t>
            </a:r>
            <a:r>
              <a:rPr lang="en-US" sz="2800" dirty="0" smtClean="0">
                <a:latin typeface="Times New Roman" charset="0"/>
                <a:ea typeface="Times New Roman" charset="0"/>
                <a:cs typeface="Times New Roman" charset="0"/>
              </a:rPr>
              <a:t>= 0.38</a:t>
            </a:r>
            <a:r>
              <a:rPr lang="en-US" sz="2800" baseline="30000" dirty="0" smtClean="0">
                <a:latin typeface="Times New Roman" charset="0"/>
                <a:ea typeface="Times New Roman" charset="0"/>
                <a:cs typeface="Times New Roman" charset="0"/>
              </a:rPr>
              <a:t>+0.31</a:t>
            </a:r>
            <a:r>
              <a:rPr lang="en-US" sz="2800" baseline="-25000" dirty="0" smtClean="0">
                <a:latin typeface="Times New Roman" charset="0"/>
                <a:ea typeface="Times New Roman" charset="0"/>
                <a:cs typeface="Times New Roman" charset="0"/>
              </a:rPr>
              <a:t>-0.22</a:t>
            </a:r>
            <a:r>
              <a:rPr lang="en-US" sz="2800" dirty="0" smtClean="0">
                <a:latin typeface="Times New Roman" charset="0"/>
                <a:ea typeface="Times New Roman" charset="0"/>
                <a:cs typeface="Times New Roman" charset="0"/>
              </a:rPr>
              <a:t> </a:t>
            </a:r>
            <a:r>
              <a:rPr lang="en-US" sz="2000" dirty="0" smtClean="0">
                <a:latin typeface="Times New Roman" charset="0"/>
                <a:ea typeface="Times New Roman" charset="0"/>
                <a:cs typeface="Times New Roman" charset="0"/>
              </a:rPr>
              <a:t>(90%C.L.) </a:t>
            </a:r>
            <a:r>
              <a:rPr lang="en-US" sz="2800" dirty="0" smtClean="0">
                <a:latin typeface="Times New Roman" charset="0"/>
                <a:ea typeface="Times New Roman" charset="0"/>
                <a:cs typeface="Times New Roman" charset="0"/>
              </a:rPr>
              <a:t>at </a:t>
            </a:r>
            <a:r>
              <a:rPr lang="en-US" sz="2800" i="1" dirty="0" smtClean="0">
                <a:latin typeface="Times New Roman" charset="0"/>
                <a:ea typeface="Times New Roman" charset="0"/>
                <a:cs typeface="Times New Roman" charset="0"/>
              </a:rPr>
              <a:t>q</a:t>
            </a:r>
            <a:r>
              <a:rPr lang="en-US" sz="2800" dirty="0" smtClean="0">
                <a:latin typeface="Times New Roman" charset="0"/>
                <a:ea typeface="Times New Roman" charset="0"/>
                <a:cs typeface="Times New Roman" charset="0"/>
              </a:rPr>
              <a:t> = 8</a:t>
            </a:r>
            <a:r>
              <a:rPr lang="en-US" altLang="ja-JP" sz="2800" dirty="0" smtClean="0">
                <a:latin typeface="Times New Roman" charset="0"/>
                <a:ea typeface="Times New Roman" charset="0"/>
                <a:cs typeface="Times New Roman" charset="0"/>
              </a:rPr>
              <a:t>×10</a:t>
            </a:r>
            <a:r>
              <a:rPr lang="en-US" sz="2800" baseline="30000" dirty="0" smtClean="0">
                <a:latin typeface="Times New Roman" charset="0"/>
                <a:ea typeface="Times New Roman" charset="0"/>
                <a:cs typeface="Times New Roman" charset="0"/>
              </a:rPr>
              <a:t>-5</a:t>
            </a:r>
            <a:endParaRPr lang="en-US" sz="2800" dirty="0" smtClean="0">
              <a:latin typeface="Times New Roman" charset="0"/>
              <a:ea typeface="Times New Roman" charset="0"/>
              <a:cs typeface="Times New Roman" charset="0"/>
            </a:endParaRPr>
          </a:p>
        </p:txBody>
      </p:sp>
      <p:sp>
        <p:nvSpPr>
          <p:cNvPr id="16" name="TextBox 15"/>
          <p:cNvSpPr txBox="1"/>
          <p:nvPr/>
        </p:nvSpPr>
        <p:spPr>
          <a:xfrm>
            <a:off x="5348175" y="5136617"/>
            <a:ext cx="1097229" cy="369332"/>
          </a:xfrm>
          <a:prstGeom prst="rect">
            <a:avLst/>
          </a:prstGeom>
          <a:noFill/>
        </p:spPr>
        <p:txBody>
          <a:bodyPr wrap="square" rtlCol="0">
            <a:spAutoFit/>
          </a:bodyPr>
          <a:lstStyle/>
          <a:p>
            <a:r>
              <a:rPr lang="en-US" dirty="0" smtClean="0"/>
              <a:t>Gaudi+02</a:t>
            </a:r>
            <a:endParaRPr lang="en-US" dirty="0"/>
          </a:p>
        </p:txBody>
      </p:sp>
    </p:spTree>
    <p:extLst>
      <p:ext uri="{BB962C8B-B14F-4D97-AF65-F5344CB8AC3E}">
        <p14:creationId xmlns:p14="http://schemas.microsoft.com/office/powerpoint/2010/main" val="5187401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19173" y="5825613"/>
            <a:ext cx="8640000" cy="162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テキスト ボックス 3"/>
          <p:cNvSpPr txBox="1"/>
          <p:nvPr/>
        </p:nvSpPr>
        <p:spPr>
          <a:xfrm>
            <a:off x="1111" y="-21120"/>
            <a:ext cx="8431528" cy="584776"/>
          </a:xfrm>
          <a:prstGeom prst="rect">
            <a:avLst/>
          </a:prstGeom>
          <a:noFill/>
        </p:spPr>
        <p:txBody>
          <a:bodyPr wrap="square" rtlCol="0">
            <a:spAutoFit/>
          </a:bodyPr>
          <a:lstStyle/>
          <a:p>
            <a:r>
              <a:rPr kumimoji="1"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Planet Frequency from Microlensing </a:t>
            </a:r>
            <a:endParaRPr kumimoji="1" lang="ja-JP" altLang="en-US" sz="3200" b="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193" y="574984"/>
            <a:ext cx="5429459" cy="4988195"/>
          </a:xfrm>
          <a:prstGeom prst="rect">
            <a:avLst/>
          </a:prstGeom>
        </p:spPr>
      </p:pic>
      <p:sp>
        <p:nvSpPr>
          <p:cNvPr id="6" name="Rectangle 5"/>
          <p:cNvSpPr/>
          <p:nvPr/>
        </p:nvSpPr>
        <p:spPr>
          <a:xfrm>
            <a:off x="219172" y="5825613"/>
            <a:ext cx="3456000" cy="1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19711637">
            <a:off x="2938092" y="5855113"/>
            <a:ext cx="1637071" cy="523220"/>
          </a:xfrm>
          <a:prstGeom prst="rect">
            <a:avLst/>
          </a:prstGeom>
          <a:noFill/>
        </p:spPr>
        <p:txBody>
          <a:bodyPr wrap="square" rtlCol="0">
            <a:spAutoFit/>
          </a:bodyPr>
          <a:lstStyle/>
          <a:p>
            <a:r>
              <a:rPr lang="en-US" sz="2800" smtClean="0"/>
              <a:t>2010</a:t>
            </a:r>
            <a:endParaRPr lang="en-US" sz="2800"/>
          </a:p>
        </p:txBody>
      </p:sp>
      <p:sp>
        <p:nvSpPr>
          <p:cNvPr id="12" name="TextBox 11"/>
          <p:cNvSpPr txBox="1"/>
          <p:nvPr/>
        </p:nvSpPr>
        <p:spPr>
          <a:xfrm rot="19711637">
            <a:off x="147485" y="5855112"/>
            <a:ext cx="1637071" cy="523220"/>
          </a:xfrm>
          <a:prstGeom prst="rect">
            <a:avLst/>
          </a:prstGeom>
          <a:noFill/>
        </p:spPr>
        <p:txBody>
          <a:bodyPr wrap="square" rtlCol="0">
            <a:spAutoFit/>
          </a:bodyPr>
          <a:lstStyle/>
          <a:p>
            <a:r>
              <a:rPr lang="en-US" sz="2800" dirty="0" smtClean="0"/>
              <a:t>2002</a:t>
            </a:r>
            <a:endParaRPr lang="en-US" sz="2800" dirty="0"/>
          </a:p>
        </p:txBody>
      </p:sp>
      <p:sp>
        <p:nvSpPr>
          <p:cNvPr id="13" name="TextBox 12"/>
          <p:cNvSpPr txBox="1"/>
          <p:nvPr/>
        </p:nvSpPr>
        <p:spPr>
          <a:xfrm>
            <a:off x="5708467" y="849086"/>
            <a:ext cx="3291840" cy="2739211"/>
          </a:xfrm>
          <a:prstGeom prst="rect">
            <a:avLst/>
          </a:prstGeom>
          <a:noFill/>
        </p:spPr>
        <p:txBody>
          <a:bodyPr wrap="square" rtlCol="0">
            <a:spAutoFit/>
          </a:bodyPr>
          <a:lstStyle/>
          <a:p>
            <a:pPr marL="342900" indent="-342900">
              <a:buFont typeface="Arial" charset="0"/>
              <a:buChar char="•"/>
            </a:pPr>
            <a:r>
              <a:rPr lang="en-US" sz="2400" dirty="0" smtClean="0">
                <a:latin typeface="Times New Roman" charset="0"/>
                <a:ea typeface="Times New Roman" charset="0"/>
                <a:cs typeface="Times New Roman" charset="0"/>
              </a:rPr>
              <a:t>Gould et al. 2010: 0.36±0.15 @</a:t>
            </a:r>
            <a:r>
              <a:rPr lang="en-US" sz="2400" i="1" dirty="0" smtClean="0">
                <a:latin typeface="Times New Roman" charset="0"/>
                <a:ea typeface="Times New Roman" charset="0"/>
                <a:cs typeface="Times New Roman" charset="0"/>
              </a:rPr>
              <a:t>q</a:t>
            </a:r>
            <a:r>
              <a:rPr lang="en-US" sz="2400" dirty="0" smtClean="0">
                <a:latin typeface="Times New Roman" charset="0"/>
                <a:ea typeface="Times New Roman" charset="0"/>
                <a:cs typeface="Times New Roman" charset="0"/>
              </a:rPr>
              <a:t>~ 5x10</a:t>
            </a:r>
            <a:r>
              <a:rPr lang="en-US" sz="2400" baseline="30000" dirty="0" smtClean="0">
                <a:latin typeface="Times New Roman" charset="0"/>
                <a:ea typeface="Times New Roman" charset="0"/>
                <a:cs typeface="Times New Roman" charset="0"/>
              </a:rPr>
              <a:t>-4</a:t>
            </a:r>
            <a:r>
              <a:rPr lang="en-US" sz="2400" dirty="0">
                <a:latin typeface="Times New Roman" charset="0"/>
                <a:ea typeface="Times New Roman" charset="0"/>
                <a:cs typeface="Times New Roman" charset="0"/>
              </a:rPr>
              <a:t> </a:t>
            </a:r>
            <a:r>
              <a:rPr lang="en-US" sz="2400" dirty="0" smtClean="0">
                <a:latin typeface="Times New Roman" charset="0"/>
                <a:ea typeface="Times New Roman" charset="0"/>
                <a:cs typeface="Times New Roman" charset="0"/>
              </a:rPr>
              <a:t>with 6 planets</a:t>
            </a:r>
          </a:p>
          <a:p>
            <a:pPr marL="342900" indent="-342900">
              <a:buFont typeface="Arial" charset="0"/>
              <a:buChar char="•"/>
            </a:pPr>
            <a:endParaRPr lang="en-US" sz="2400" dirty="0">
              <a:latin typeface="Times New Roman" charset="0"/>
              <a:ea typeface="Times New Roman" charset="0"/>
              <a:cs typeface="Times New Roman" charset="0"/>
            </a:endParaRPr>
          </a:p>
          <a:p>
            <a:pPr marL="342900" indent="-342900">
              <a:buFont typeface="Arial" charset="0"/>
              <a:buChar char="•"/>
            </a:pPr>
            <a:r>
              <a:rPr lang="en-US" sz="2400" dirty="0" smtClean="0">
                <a:latin typeface="Times New Roman" charset="0"/>
                <a:ea typeface="Times New Roman" charset="0"/>
                <a:cs typeface="Times New Roman" charset="0"/>
              </a:rPr>
              <a:t>Sumi et al. 2010:	</a:t>
            </a:r>
            <a:r>
              <a:rPr lang="ja-JP" altLang="en-US" sz="2400" dirty="0">
                <a:latin typeface="Times New Roman" charset="0"/>
                <a:ea typeface="Times New Roman" charset="0"/>
                <a:cs typeface="Times New Roman" charset="0"/>
              </a:rPr>
              <a:t>　</a:t>
            </a:r>
            <a:r>
              <a:rPr lang="en-US" altLang="ja-JP" sz="2400" dirty="0" smtClean="0">
                <a:effectLst>
                  <a:outerShdw blurRad="50800" dist="38100" dir="2700000">
                    <a:srgbClr val="000000">
                      <a:alpha val="43000"/>
                    </a:srgbClr>
                  </a:outerShdw>
                </a:effectLst>
                <a:latin typeface="Times New Roman"/>
                <a:cs typeface="Times New Roman"/>
              </a:rPr>
              <a:t> </a:t>
            </a:r>
            <a:r>
              <a:rPr lang="en-US" altLang="ja-JP" sz="2800" i="1" dirty="0">
                <a:effectLst>
                  <a:outerShdw blurRad="50800" dist="38100" dir="2700000">
                    <a:srgbClr val="000000">
                      <a:alpha val="43000"/>
                    </a:srgbClr>
                  </a:outerShdw>
                </a:effectLst>
                <a:latin typeface="Times New Roman"/>
                <a:cs typeface="Times New Roman"/>
              </a:rPr>
              <a:t>f</a:t>
            </a:r>
            <a:r>
              <a:rPr lang="en-US" altLang="ja-JP" sz="2800" dirty="0">
                <a:effectLst>
                  <a:outerShdw blurRad="50800" dist="38100" dir="2700000">
                    <a:srgbClr val="000000">
                      <a:alpha val="43000"/>
                    </a:srgbClr>
                  </a:outerShdw>
                </a:effectLst>
                <a:latin typeface="Times New Roman"/>
                <a:cs typeface="Times New Roman"/>
              </a:rPr>
              <a:t> ∝</a:t>
            </a:r>
            <a:r>
              <a:rPr lang="en-US" altLang="ja-JP" sz="2800" i="1" dirty="0" smtClean="0">
                <a:effectLst>
                  <a:outerShdw blurRad="50800" dist="38100" dir="2700000">
                    <a:srgbClr val="000000">
                      <a:alpha val="43000"/>
                    </a:srgbClr>
                  </a:outerShdw>
                </a:effectLst>
                <a:latin typeface="Times New Roman"/>
                <a:cs typeface="Times New Roman"/>
              </a:rPr>
              <a:t>q</a:t>
            </a:r>
            <a:r>
              <a:rPr lang="en-US" altLang="ja-JP" sz="2800" baseline="30000" dirty="0" smtClean="0">
                <a:effectLst>
                  <a:outerShdw blurRad="50800" dist="38100" dir="2700000">
                    <a:srgbClr val="000000">
                      <a:alpha val="43000"/>
                    </a:srgbClr>
                  </a:outerShdw>
                </a:effectLst>
                <a:latin typeface="Times New Roman"/>
                <a:cs typeface="Times New Roman"/>
              </a:rPr>
              <a:t>-0.68±0.2</a:t>
            </a:r>
            <a:r>
              <a:rPr lang="en-US" altLang="ja-JP" sz="2400" dirty="0">
                <a:latin typeface="Times New Roman" charset="0"/>
                <a:ea typeface="Times New Roman" charset="0"/>
                <a:cs typeface="Times New Roman" charset="0"/>
              </a:rPr>
              <a:t> </a:t>
            </a:r>
            <a:r>
              <a:rPr lang="en-US" altLang="ja-JP" sz="2400" dirty="0" smtClean="0">
                <a:latin typeface="Times New Roman" charset="0"/>
                <a:ea typeface="Times New Roman" charset="0"/>
                <a:cs typeface="Times New Roman" charset="0"/>
              </a:rPr>
              <a:t>with 10 planets</a:t>
            </a:r>
            <a:endParaRPr lang="en-US" altLang="ja-JP" sz="2800" baseline="30000" dirty="0">
              <a:effectLst>
                <a:outerShdw blurRad="50800" dist="38100" dir="2700000">
                  <a:srgbClr val="000000">
                    <a:alpha val="43000"/>
                  </a:srgbClr>
                </a:outerShdw>
              </a:effectLst>
              <a:latin typeface="Times New Roman"/>
              <a:cs typeface="Times New Roman"/>
            </a:endParaRPr>
          </a:p>
        </p:txBody>
      </p:sp>
      <p:sp>
        <p:nvSpPr>
          <p:cNvPr id="14" name="TextBox 13"/>
          <p:cNvSpPr txBox="1"/>
          <p:nvPr/>
        </p:nvSpPr>
        <p:spPr>
          <a:xfrm>
            <a:off x="5650745" y="5213743"/>
            <a:ext cx="1615514" cy="369332"/>
          </a:xfrm>
          <a:prstGeom prst="rect">
            <a:avLst/>
          </a:prstGeom>
          <a:noFill/>
        </p:spPr>
        <p:txBody>
          <a:bodyPr wrap="square" rtlCol="0">
            <a:spAutoFit/>
          </a:bodyPr>
          <a:lstStyle/>
          <a:p>
            <a:r>
              <a:rPr lang="en-US" dirty="0" smtClean="0"/>
              <a:t>Gould+10</a:t>
            </a:r>
            <a:endParaRPr lang="en-US" dirty="0"/>
          </a:p>
        </p:txBody>
      </p:sp>
    </p:spTree>
    <p:extLst>
      <p:ext uri="{BB962C8B-B14F-4D97-AF65-F5344CB8AC3E}">
        <p14:creationId xmlns:p14="http://schemas.microsoft.com/office/powerpoint/2010/main" val="3524573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19173" y="5825613"/>
            <a:ext cx="8640000" cy="162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テキスト ボックス 3"/>
          <p:cNvSpPr txBox="1"/>
          <p:nvPr/>
        </p:nvSpPr>
        <p:spPr>
          <a:xfrm>
            <a:off x="1111" y="-21120"/>
            <a:ext cx="8431528" cy="584776"/>
          </a:xfrm>
          <a:prstGeom prst="rect">
            <a:avLst/>
          </a:prstGeom>
          <a:noFill/>
        </p:spPr>
        <p:txBody>
          <a:bodyPr wrap="square" rtlCol="0">
            <a:spAutoFit/>
          </a:bodyPr>
          <a:lstStyle/>
          <a:p>
            <a:r>
              <a:rPr kumimoji="1" lang="en-US" altLang="ja-JP" sz="3200" b="1" u="sng" dirty="0" smtClean="0">
                <a:solidFill>
                  <a:srgbClr val="FFFFFF"/>
                </a:solidFill>
                <a:effectLst>
                  <a:outerShdw blurRad="50800" dist="38100" dir="2700000" algn="tl" rotWithShape="0">
                    <a:srgbClr val="000000">
                      <a:alpha val="43000"/>
                    </a:srgbClr>
                  </a:outerShdw>
                </a:effectLst>
                <a:latin typeface="Times New Roman"/>
                <a:cs typeface="Times New Roman"/>
              </a:rPr>
              <a:t>Planet Frequency from Microlensing </a:t>
            </a:r>
            <a:endParaRPr kumimoji="1" lang="ja-JP" altLang="en-US" sz="3200" b="1" u="sng" dirty="0">
              <a:solidFill>
                <a:srgbClr val="FFFFFF"/>
              </a:solidFill>
              <a:effectLst>
                <a:outerShdw blurRad="50800" dist="38100" dir="2700000" algn="tl" rotWithShape="0">
                  <a:srgbClr val="000000">
                    <a:alpha val="43000"/>
                  </a:srgbClr>
                </a:outerShdw>
              </a:effectLst>
              <a:latin typeface="Times New Roman"/>
              <a:cs typeface="Times New Roman"/>
            </a:endParaRPr>
          </a:p>
        </p:txBody>
      </p:sp>
      <p:grpSp>
        <p:nvGrpSpPr>
          <p:cNvPr id="5" name="Group 4"/>
          <p:cNvGrpSpPr>
            <a:grpSpLocks noChangeAspect="1"/>
          </p:cNvGrpSpPr>
          <p:nvPr/>
        </p:nvGrpSpPr>
        <p:grpSpPr>
          <a:xfrm>
            <a:off x="131316" y="563656"/>
            <a:ext cx="5990106" cy="4613825"/>
            <a:chOff x="5250416" y="1901215"/>
            <a:chExt cx="3462291" cy="2666798"/>
          </a:xfrm>
        </p:grpSpPr>
        <p:grpSp>
          <p:nvGrpSpPr>
            <p:cNvPr id="6" name="Group 5"/>
            <p:cNvGrpSpPr>
              <a:grpSpLocks noChangeAspect="1"/>
            </p:cNvGrpSpPr>
            <p:nvPr/>
          </p:nvGrpSpPr>
          <p:grpSpPr>
            <a:xfrm>
              <a:off x="5250416" y="1901215"/>
              <a:ext cx="3462291" cy="2666798"/>
              <a:chOff x="2273300" y="19252"/>
              <a:chExt cx="4584384" cy="3531080"/>
            </a:xfrm>
          </p:grpSpPr>
          <p:grpSp>
            <p:nvGrpSpPr>
              <p:cNvPr id="9" name="Group 8"/>
              <p:cNvGrpSpPr/>
              <p:nvPr/>
            </p:nvGrpSpPr>
            <p:grpSpPr>
              <a:xfrm>
                <a:off x="2273300" y="19252"/>
                <a:ext cx="4584384" cy="3531080"/>
                <a:chOff x="2273300" y="19252"/>
                <a:chExt cx="4584384" cy="353108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93502"/>
                <a:stretch/>
              </p:blipFill>
              <p:spPr>
                <a:xfrm>
                  <a:off x="2273300" y="3104707"/>
                  <a:ext cx="4584384" cy="445625"/>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b="54729"/>
                <a:stretch/>
              </p:blipFill>
              <p:spPr>
                <a:xfrm>
                  <a:off x="2273300" y="19252"/>
                  <a:ext cx="4584384" cy="3104707"/>
                </a:xfrm>
                <a:prstGeom prst="rect">
                  <a:avLst/>
                </a:prstGeom>
              </p:spPr>
            </p:pic>
          </p:grpSp>
          <p:sp>
            <p:nvSpPr>
              <p:cNvPr id="10" name="Rectangle 9"/>
              <p:cNvSpPr/>
              <p:nvPr/>
            </p:nvSpPr>
            <p:spPr>
              <a:xfrm>
                <a:off x="2604407" y="2996293"/>
                <a:ext cx="204107"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5280741" y="1941550"/>
              <a:ext cx="154149" cy="1726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219173" y="5825613"/>
            <a:ext cx="4147200" cy="1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rot="19711637">
            <a:off x="147485" y="5855112"/>
            <a:ext cx="1637071" cy="523220"/>
          </a:xfrm>
          <a:prstGeom prst="rect">
            <a:avLst/>
          </a:prstGeom>
          <a:noFill/>
        </p:spPr>
        <p:txBody>
          <a:bodyPr wrap="square" rtlCol="0">
            <a:spAutoFit/>
          </a:bodyPr>
          <a:lstStyle/>
          <a:p>
            <a:r>
              <a:rPr lang="en-US" sz="2800" dirty="0" smtClean="0"/>
              <a:t>2002</a:t>
            </a:r>
            <a:endParaRPr lang="en-US" sz="2800" dirty="0"/>
          </a:p>
        </p:txBody>
      </p:sp>
      <p:sp>
        <p:nvSpPr>
          <p:cNvPr id="21" name="TextBox 20"/>
          <p:cNvSpPr txBox="1"/>
          <p:nvPr/>
        </p:nvSpPr>
        <p:spPr>
          <a:xfrm rot="19711637">
            <a:off x="2938092" y="5855113"/>
            <a:ext cx="1637071" cy="523220"/>
          </a:xfrm>
          <a:prstGeom prst="rect">
            <a:avLst/>
          </a:prstGeom>
          <a:noFill/>
        </p:spPr>
        <p:txBody>
          <a:bodyPr wrap="square" rtlCol="0">
            <a:spAutoFit/>
          </a:bodyPr>
          <a:lstStyle/>
          <a:p>
            <a:r>
              <a:rPr lang="en-US" sz="2800" smtClean="0"/>
              <a:t>2010</a:t>
            </a:r>
            <a:endParaRPr lang="en-US" sz="2800"/>
          </a:p>
        </p:txBody>
      </p:sp>
      <p:sp>
        <p:nvSpPr>
          <p:cNvPr id="22" name="TextBox 21"/>
          <p:cNvSpPr txBox="1"/>
          <p:nvPr/>
        </p:nvSpPr>
        <p:spPr>
          <a:xfrm rot="19711637">
            <a:off x="3566524" y="5855110"/>
            <a:ext cx="1637071" cy="523220"/>
          </a:xfrm>
          <a:prstGeom prst="rect">
            <a:avLst/>
          </a:prstGeom>
          <a:noFill/>
        </p:spPr>
        <p:txBody>
          <a:bodyPr wrap="square" rtlCol="0">
            <a:spAutoFit/>
          </a:bodyPr>
          <a:lstStyle/>
          <a:p>
            <a:r>
              <a:rPr lang="en-US" sz="2800" dirty="0" smtClean="0"/>
              <a:t>2012</a:t>
            </a:r>
            <a:endParaRPr lang="en-US" sz="2800" dirty="0"/>
          </a:p>
        </p:txBody>
      </p:sp>
      <p:sp>
        <p:nvSpPr>
          <p:cNvPr id="3" name="TextBox 2"/>
          <p:cNvSpPr txBox="1"/>
          <p:nvPr/>
        </p:nvSpPr>
        <p:spPr>
          <a:xfrm>
            <a:off x="6173888" y="636774"/>
            <a:ext cx="2883616" cy="2677656"/>
          </a:xfrm>
          <a:prstGeom prst="rect">
            <a:avLst/>
          </a:prstGeom>
          <a:noFill/>
        </p:spPr>
        <p:txBody>
          <a:bodyPr wrap="square" rtlCol="0">
            <a:spAutoFit/>
          </a:bodyPr>
          <a:lstStyle/>
          <a:p>
            <a:pPr marL="285750" indent="-285750">
              <a:buFont typeface="Arial" charset="0"/>
              <a:buChar char="•"/>
            </a:pPr>
            <a:r>
              <a:rPr lang="en-US" sz="2400" dirty="0" smtClean="0"/>
              <a:t>Combined Gould et al. 2010 and Sumi et al. 2010</a:t>
            </a:r>
          </a:p>
          <a:p>
            <a:pPr marL="285750" indent="-285750">
              <a:buFont typeface="Arial" charset="0"/>
              <a:buChar char="•"/>
            </a:pPr>
            <a:endParaRPr lang="en-US" sz="2400" dirty="0"/>
          </a:p>
          <a:p>
            <a:pPr marL="285750" lvl="1" indent="-285750">
              <a:buFont typeface="Arial" charset="0"/>
              <a:buChar char="•"/>
            </a:pPr>
            <a:r>
              <a:rPr lang="en-US" sz="2400" dirty="0" smtClean="0"/>
              <a:t>With 8 planets, the planet </a:t>
            </a:r>
            <a:r>
              <a:rPr lang="en-US" sz="2400" b="1" dirty="0" smtClean="0">
                <a:solidFill>
                  <a:srgbClr val="FF0000"/>
                </a:solidFill>
              </a:rPr>
              <a:t>mass function</a:t>
            </a:r>
            <a:r>
              <a:rPr lang="en-US" sz="2400" b="1" dirty="0" smtClean="0"/>
              <a:t> </a:t>
            </a:r>
            <a:r>
              <a:rPr lang="en-US" sz="2400" dirty="0" smtClean="0"/>
              <a:t>is</a:t>
            </a:r>
          </a:p>
        </p:txBody>
      </p:sp>
      <p:sp>
        <p:nvSpPr>
          <p:cNvPr id="23" name="TextBox 22"/>
          <p:cNvSpPr txBox="1"/>
          <p:nvPr/>
        </p:nvSpPr>
        <p:spPr>
          <a:xfrm>
            <a:off x="6146136" y="3160983"/>
            <a:ext cx="3385751" cy="707886"/>
          </a:xfrm>
          <a:prstGeom prst="rect">
            <a:avLst/>
          </a:prstGeom>
          <a:noFill/>
        </p:spPr>
        <p:txBody>
          <a:bodyPr wrap="square" rtlCol="0">
            <a:spAutoFit/>
          </a:bodyPr>
          <a:lstStyle/>
          <a:p>
            <a:pPr marL="0" lvl="1"/>
            <a:r>
              <a:rPr lang="en-US" sz="2000" dirty="0">
                <a:effectLst>
                  <a:outerShdw blurRad="50800" dist="38100" dir="2700000">
                    <a:srgbClr val="000000">
                      <a:alpha val="43000"/>
                    </a:srgbClr>
                  </a:outerShdw>
                </a:effectLst>
                <a:latin typeface="Times New Roman"/>
                <a:cs typeface="Times New Roman"/>
              </a:rPr>
              <a:t>0.24±0.13</a:t>
            </a:r>
            <a:r>
              <a:rPr lang="en-US" altLang="ja-JP" sz="2000" dirty="0">
                <a:effectLst>
                  <a:outerShdw blurRad="50800" dist="38100" dir="2700000">
                    <a:srgbClr val="000000">
                      <a:alpha val="43000"/>
                    </a:srgbClr>
                  </a:outerShdw>
                </a:effectLst>
                <a:latin typeface="Times New Roman"/>
                <a:cs typeface="Times New Roman"/>
              </a:rPr>
              <a:t>(</a:t>
            </a:r>
            <a:r>
              <a:rPr lang="en-US" altLang="ja-JP" sz="2000" i="1" dirty="0">
                <a:effectLst>
                  <a:outerShdw blurRad="50800" dist="38100" dir="2700000">
                    <a:srgbClr val="000000">
                      <a:alpha val="43000"/>
                    </a:srgbClr>
                  </a:outerShdw>
                </a:effectLst>
                <a:latin typeface="Times New Roman"/>
                <a:cs typeface="Times New Roman"/>
              </a:rPr>
              <a:t>M</a:t>
            </a:r>
            <a:r>
              <a:rPr lang="en-US" altLang="ja-JP" sz="2000" dirty="0">
                <a:effectLst>
                  <a:outerShdw blurRad="50800" dist="38100" dir="2700000">
                    <a:srgbClr val="000000">
                      <a:alpha val="43000"/>
                    </a:srgbClr>
                  </a:outerShdw>
                </a:effectLst>
                <a:latin typeface="Times New Roman"/>
                <a:cs typeface="Times New Roman"/>
              </a:rPr>
              <a:t>/</a:t>
            </a:r>
            <a:r>
              <a:rPr lang="en-US" altLang="ja-JP" sz="2000" i="1" dirty="0" err="1">
                <a:effectLst>
                  <a:outerShdw blurRad="50800" dist="38100" dir="2700000">
                    <a:srgbClr val="000000">
                      <a:alpha val="43000"/>
                    </a:srgbClr>
                  </a:outerShdw>
                </a:effectLst>
                <a:latin typeface="Times New Roman"/>
                <a:cs typeface="Times New Roman"/>
              </a:rPr>
              <a:t>M</a:t>
            </a:r>
            <a:r>
              <a:rPr lang="en-US" altLang="ja-JP" sz="2000" baseline="-25000" dirty="0" err="1">
                <a:effectLst>
                  <a:outerShdw blurRad="50800" dist="38100" dir="2700000">
                    <a:srgbClr val="000000">
                      <a:alpha val="43000"/>
                    </a:srgbClr>
                  </a:outerShdw>
                </a:effectLst>
                <a:latin typeface="Times New Roman"/>
                <a:cs typeface="Times New Roman"/>
              </a:rPr>
              <a:t>Sat</a:t>
            </a:r>
            <a:r>
              <a:rPr lang="en-US" altLang="ja-JP" sz="2000" dirty="0">
                <a:effectLst>
                  <a:outerShdw blurRad="50800" dist="38100" dir="2700000">
                    <a:srgbClr val="000000">
                      <a:alpha val="43000"/>
                    </a:srgbClr>
                  </a:outerShdw>
                </a:effectLst>
                <a:latin typeface="Times New Roman"/>
                <a:cs typeface="Times New Roman"/>
              </a:rPr>
              <a:t>)</a:t>
            </a:r>
            <a:r>
              <a:rPr lang="en-US" altLang="ja-JP" sz="2000" baseline="30000" dirty="0">
                <a:effectLst>
                  <a:outerShdw blurRad="50800" dist="38100" dir="2700000">
                    <a:srgbClr val="000000">
                      <a:alpha val="43000"/>
                    </a:srgbClr>
                  </a:outerShdw>
                </a:effectLst>
                <a:latin typeface="Times New Roman"/>
                <a:cs typeface="Times New Roman"/>
              </a:rPr>
              <a:t>-0.73±0.17</a:t>
            </a:r>
            <a:endParaRPr lang="en-US" altLang="ja-JP" sz="2000" dirty="0">
              <a:effectLst>
                <a:outerShdw blurRad="50800" dist="38100" dir="2700000">
                  <a:srgbClr val="000000">
                    <a:alpha val="43000"/>
                  </a:srgbClr>
                </a:outerShdw>
              </a:effectLst>
              <a:latin typeface="Times New Roman"/>
              <a:cs typeface="Times New Roman"/>
            </a:endParaRPr>
          </a:p>
          <a:p>
            <a:endParaRPr lang="en-US" sz="2000" dirty="0"/>
          </a:p>
        </p:txBody>
      </p:sp>
      <p:sp>
        <p:nvSpPr>
          <p:cNvPr id="24" name="TextBox 23"/>
          <p:cNvSpPr txBox="1"/>
          <p:nvPr/>
        </p:nvSpPr>
        <p:spPr>
          <a:xfrm>
            <a:off x="5032424" y="5090982"/>
            <a:ext cx="1615514" cy="369332"/>
          </a:xfrm>
          <a:prstGeom prst="rect">
            <a:avLst/>
          </a:prstGeom>
          <a:noFill/>
        </p:spPr>
        <p:txBody>
          <a:bodyPr wrap="square" rtlCol="0">
            <a:spAutoFit/>
          </a:bodyPr>
          <a:lstStyle/>
          <a:p>
            <a:r>
              <a:rPr lang="en-US" smtClean="0"/>
              <a:t>Cassan+12</a:t>
            </a:r>
            <a:endParaRPr lang="en-US"/>
          </a:p>
        </p:txBody>
      </p:sp>
    </p:spTree>
    <p:extLst>
      <p:ext uri="{BB962C8B-B14F-4D97-AF65-F5344CB8AC3E}">
        <p14:creationId xmlns:p14="http://schemas.microsoft.com/office/powerpoint/2010/main" val="6029803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6516</TotalTime>
  <Words>4434</Words>
  <Application>Microsoft Macintosh PowerPoint</Application>
  <PresentationFormat>On-screen Show (4:3)</PresentationFormat>
  <Paragraphs>498</Paragraphs>
  <Slides>38</Slides>
  <Notes>21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Calibri</vt:lpstr>
      <vt:lpstr>Calibri Light</vt:lpstr>
      <vt:lpstr>Mangal</vt:lpstr>
      <vt:lpstr>ＭＳ Ｐゴシック</vt:lpstr>
      <vt:lpstr>Symbol</vt:lpstr>
      <vt:lpstr>Tahoma</vt:lpstr>
      <vt:lpstr>Times New Roman</vt:lpstr>
      <vt:lpstr>Wingdings</vt:lpstr>
      <vt:lpstr>Yu Gothic</vt:lpstr>
      <vt:lpstr>游ゴシック</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MOA-II (since 2006) （Microlensing Observations in Astrophysics） （ Mt. John Observatory in New Zealand, Latitude： 44S, Alt:    1029m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Daisuke Suzuki</dc:creator>
  <cp:lastModifiedBy>Daisuke Suzuki</cp:lastModifiedBy>
  <cp:revision>153</cp:revision>
  <dcterms:created xsi:type="dcterms:W3CDTF">2017-08-04T02:35:53Z</dcterms:created>
  <dcterms:modified xsi:type="dcterms:W3CDTF">2017-08-08T21:51:30Z</dcterms:modified>
</cp:coreProperties>
</file>