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51"/>
  </p:notesMasterIdLst>
  <p:handoutMasterIdLst>
    <p:handoutMasterId r:id="rId52"/>
  </p:handoutMasterIdLst>
  <p:sldIdLst>
    <p:sldId id="259" r:id="rId3"/>
    <p:sldId id="338" r:id="rId4"/>
    <p:sldId id="359" r:id="rId5"/>
    <p:sldId id="418" r:id="rId6"/>
    <p:sldId id="352" r:id="rId7"/>
    <p:sldId id="353" r:id="rId8"/>
    <p:sldId id="355" r:id="rId9"/>
    <p:sldId id="428" r:id="rId10"/>
    <p:sldId id="430" r:id="rId11"/>
    <p:sldId id="429" r:id="rId12"/>
    <p:sldId id="431" r:id="rId13"/>
    <p:sldId id="432" r:id="rId14"/>
    <p:sldId id="433" r:id="rId15"/>
    <p:sldId id="442" r:id="rId16"/>
    <p:sldId id="448" r:id="rId17"/>
    <p:sldId id="444" r:id="rId18"/>
    <p:sldId id="445" r:id="rId19"/>
    <p:sldId id="420" r:id="rId20"/>
    <p:sldId id="447" r:id="rId21"/>
    <p:sldId id="421" r:id="rId22"/>
    <p:sldId id="422" r:id="rId23"/>
    <p:sldId id="436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1" r:id="rId32"/>
    <p:sldId id="449" r:id="rId33"/>
    <p:sldId id="450" r:id="rId34"/>
    <p:sldId id="451" r:id="rId35"/>
    <p:sldId id="452" r:id="rId36"/>
    <p:sldId id="453" r:id="rId37"/>
    <p:sldId id="383" r:id="rId38"/>
    <p:sldId id="391" r:id="rId39"/>
    <p:sldId id="393" r:id="rId40"/>
    <p:sldId id="388" r:id="rId41"/>
    <p:sldId id="395" r:id="rId42"/>
    <p:sldId id="389" r:id="rId43"/>
    <p:sldId id="399" r:id="rId44"/>
    <p:sldId id="400" r:id="rId45"/>
    <p:sldId id="401" r:id="rId46"/>
    <p:sldId id="408" r:id="rId47"/>
    <p:sldId id="403" r:id="rId48"/>
    <p:sldId id="404" r:id="rId49"/>
    <p:sldId id="423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8E"/>
    <a:srgbClr val="FFFF66"/>
    <a:srgbClr val="FD811A"/>
    <a:srgbClr val="E1E1E1"/>
    <a:srgbClr val="232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0045" autoAdjust="0"/>
  </p:normalViewPr>
  <p:slideViewPr>
    <p:cSldViewPr snapToGrid="0" snapToObjects="1">
      <p:cViewPr>
        <p:scale>
          <a:sx n="95" d="100"/>
          <a:sy n="95" d="100"/>
        </p:scale>
        <p:origin x="912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3B5F8-775D-5D4A-87C8-7023222E863F}" type="datetimeFigureOut">
              <a:rPr lang="en-US" smtClean="0"/>
              <a:t>8/7/17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B8F1F-3239-0246-B8C2-FA117B7E8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877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BDD82-14C5-584A-89A9-C2FB67996C71}" type="datetimeFigureOut">
              <a:rPr lang="en-US" smtClean="0"/>
              <a:pPr/>
              <a:t>8/7/17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C198C-CAD1-4848-B40A-5A324DCDBD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92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198C-CAD1-4848-B40A-5A324DCDBD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2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198C-CAD1-4848-B40A-5A324DCDBD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 is default for red fields (cadence &gt; 1 </a:t>
            </a:r>
            <a:r>
              <a:rPr lang="en-US" dirty="0" err="1" smtClean="0"/>
              <a:t>obs</a:t>
            </a:r>
            <a:r>
              <a:rPr lang="en-US" dirty="0" smtClean="0"/>
              <a:t>/night, E(H-K)&gt;0.6), with additional H image once every 3 nights.</a:t>
            </a:r>
          </a:p>
          <a:p>
            <a:r>
              <a:rPr lang="en-US" dirty="0" smtClean="0"/>
              <a:t>H is default for green fields (cadence=1 </a:t>
            </a:r>
            <a:r>
              <a:rPr lang="en-US" dirty="0" err="1" smtClean="0"/>
              <a:t>obs</a:t>
            </a:r>
            <a:r>
              <a:rPr lang="en-US" dirty="0" smtClean="0"/>
              <a:t>/night, E(H-K)&lt;0.6), with additional K image once every 5 nights (note that in these fields we expect to also have optical surveys coverage of most events).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198C-CAD1-4848-B40A-5A324DCDBDD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4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 is default for red fields (cadence &gt; 1 </a:t>
            </a:r>
            <a:r>
              <a:rPr lang="en-US" dirty="0" err="1" smtClean="0"/>
              <a:t>obs</a:t>
            </a:r>
            <a:r>
              <a:rPr lang="en-US" dirty="0" smtClean="0"/>
              <a:t>/night, E(H-K)&gt;0.6), with additional H image once every 3 nights.</a:t>
            </a:r>
          </a:p>
          <a:p>
            <a:r>
              <a:rPr lang="en-US" dirty="0" smtClean="0"/>
              <a:t>H is default for green fields (cadence=1 </a:t>
            </a:r>
            <a:r>
              <a:rPr lang="en-US" dirty="0" err="1" smtClean="0"/>
              <a:t>obs</a:t>
            </a:r>
            <a:r>
              <a:rPr lang="en-US" dirty="0" smtClean="0"/>
              <a:t>/night, E(H-K)&lt;0.6), with additional K image once every 5 nights (note that in these fields we expect to also have optical surveys coverage of most events).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198C-CAD1-4848-B40A-5A324DCDBDD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198C-CAD1-4848-B40A-5A324DCDBDD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1537447"/>
            <a:ext cx="7826281" cy="1627093"/>
          </a:xfrm>
          <a:effectLst>
            <a:reflection stA="16000" endPos="47000" dist="12700" dir="5400000" sy="-100000" algn="bl" rotWithShape="0"/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 baseline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Corbel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813" y="3218329"/>
            <a:ext cx="7826281" cy="86061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 2" pitchFamily="18" charset="2"/>
              <a:buNone/>
              <a:defRPr sz="1800" kern="1200" baseline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Corbel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856" y="1600200"/>
            <a:ext cx="3931920" cy="56673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Corbel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792" y="457200"/>
            <a:ext cx="3474720" cy="510235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2856" y="2240280"/>
            <a:ext cx="3931920" cy="21031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 b="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8577263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745038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75" y="5563458"/>
            <a:ext cx="3931920" cy="652462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14"/>
          </p:nvPr>
        </p:nvSpPr>
        <p:spPr>
          <a:xfrm>
            <a:off x="282575" y="458788"/>
            <a:ext cx="8577263" cy="3849624"/>
          </a:xfrm>
          <a:noFill/>
          <a:ln w="44450">
            <a:solidFill>
              <a:schemeClr val="bg1"/>
            </a:solidFill>
            <a:miter lim="800000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media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458788"/>
            <a:ext cx="1447800" cy="579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458788"/>
            <a:ext cx="6521450" cy="579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"/>
                <a:cs typeface="Gill Sans"/>
              </a:defRPr>
            </a:lvl1pPr>
            <a:lvl2pPr>
              <a:defRPr>
                <a:latin typeface="Gill Sans"/>
                <a:cs typeface="Gill Sans"/>
              </a:defRPr>
            </a:lvl2pPr>
            <a:lvl3pPr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2802F7-6C71-D34B-82A9-10EFC429A3B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107576"/>
            <a:ext cx="7856538" cy="703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565" y="1082102"/>
            <a:ext cx="7878788" cy="5157334"/>
          </a:xfrm>
        </p:spPr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280416" y="90175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371725" y="381000"/>
            <a:ext cx="4400550" cy="3048000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350" y="4146363"/>
            <a:ext cx="7856538" cy="147002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350" y="5620871"/>
            <a:ext cx="7856538" cy="6140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17059"/>
            <a:ext cx="7772400" cy="165506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Corbel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62979"/>
            <a:ext cx="7772400" cy="1500187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orbel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ts val="2000"/>
              </a:lnSpc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501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350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50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601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601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107577"/>
            <a:ext cx="7856538" cy="7340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280416" y="93932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0416" y="93932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80416" y="93932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0416" y="93932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40" y="802910"/>
            <a:ext cx="3474720" cy="116205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010" y="449705"/>
            <a:ext cx="3931920" cy="57813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340" y="2057399"/>
            <a:ext cx="3474720" cy="37338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E535-7AF3-3943-82C9-642EA65E57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>
              <a:latin typeface="Corb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2.xml"/><Relationship Id="rId3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350" y="107576"/>
            <a:ext cx="7856538" cy="7791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565" y="1164761"/>
            <a:ext cx="7878788" cy="5074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</a:schemeClr>
                </a:solidFill>
                <a:latin typeface="Corbel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416" y="6356350"/>
            <a:ext cx="2895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>
                    <a:lumMod val="75000"/>
                  </a:schemeClr>
                </a:solidFill>
                <a:latin typeface="Corbel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</a:schemeClr>
                </a:solidFill>
                <a:latin typeface="Corbel"/>
              </a:defRPr>
            </a:lvl1pPr>
          </a:lstStyle>
          <a:p>
            <a:fld id="{A1F5487A-2775-DE4B-800D-D2ED7C371AD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rgbClr val="FEFF8E"/>
          </a:solidFill>
          <a:latin typeface="Corbel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tx1"/>
          </a:solidFill>
          <a:latin typeface="Corbel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2200" kern="1200">
          <a:solidFill>
            <a:schemeClr val="tx1"/>
          </a:solidFill>
          <a:latin typeface="Corbel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latin typeface="Corbel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1800" kern="1200">
          <a:solidFill>
            <a:schemeClr val="tx1"/>
          </a:solidFill>
          <a:latin typeface="Corbel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orbe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-31000" contrast="-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4008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D6CC3F1-50F7-1E43-9F96-357ECFF5919E}" type="slidenum">
              <a:rPr 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232229" y="791029"/>
            <a:ext cx="86868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/>
          <a:ea typeface="+mj-ea"/>
          <a:cs typeface="Times New Roman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entaur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/>
          <a:ea typeface="+mn-ea"/>
          <a:cs typeface="Times New Roman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/>
          <a:ea typeface="ＭＳ Ｐゴシック" charset="-128"/>
          <a:cs typeface="Times New Roman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/>
          <a:ea typeface="ＭＳ Ｐゴシック" charset="-128"/>
          <a:cs typeface="Times New Roman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/>
          <a:ea typeface="ＭＳ Ｐゴシック" charset="-128"/>
          <a:cs typeface="Times New Roman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/>
          <a:ea typeface="ＭＳ Ｐゴシック" charset="-128"/>
          <a:cs typeface="Times New Roman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jpg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tile tx="152400" ty="0" sx="70000" sy="7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920885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FFF66"/>
                </a:solidFill>
                <a:effectLst>
                  <a:outerShdw blurRad="38100" dist="38100" dir="2700000" algn="tl" rotWithShape="0">
                    <a:srgbClr val="000000">
                      <a:alpha val="88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A Tour of the NASA Exoplanet Archive</a:t>
            </a:r>
            <a:endParaRPr lang="en-GB" sz="4000" kern="0" dirty="0">
              <a:solidFill>
                <a:srgbClr val="FFFF66"/>
              </a:solidFill>
              <a:effectLst>
                <a:outerShdw blurRad="38100" dist="38100" dir="2700000" algn="tl" rotWithShape="0">
                  <a:srgbClr val="000000">
                    <a:alpha val="88000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6566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Calen B. Henderson</a:t>
            </a:r>
            <a:endParaRPr lang="en-GB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Caltech/IPAC-</a:t>
            </a:r>
            <a:r>
              <a:rPr lang="en-GB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NExScI</a:t>
            </a: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061" y="3433920"/>
            <a:ext cx="72078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300"/>
              </a:spcBef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Rachel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Akeson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 (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  <a:sym typeface="Wingdings"/>
              </a:rPr>
              <a:t> David Ciardi)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  <a:sym typeface="Wingdings"/>
              </a:rPr>
              <a:t>;</a:t>
            </a:r>
            <a:endParaRPr lang="en-US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  <a:p>
            <a:pPr lvl="0" algn="ctr">
              <a:spcBef>
                <a:spcPts val="300"/>
              </a:spcBef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Solange V.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Ramírez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;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  <a:p>
            <a:pPr lvl="0" algn="ctr">
              <a:spcBef>
                <a:spcPts val="300"/>
              </a:spcBef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Jessie Christiansen, Julian van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Eyken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, Sergio Fajardo-Acosta; and</a:t>
            </a:r>
          </a:p>
          <a:p>
            <a:pPr lvl="0" algn="ctr">
              <a:spcBef>
                <a:spcPts val="300"/>
              </a:spcBef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the NASA Exoplanet Archive Team!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  <a:p>
            <a:pPr lvl="0" algn="ctr">
              <a:spcBef>
                <a:spcPts val="300"/>
              </a:spcBef>
            </a:pPr>
            <a:endParaRPr lang="en-US" i="1" baseline="33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499712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 smtClean="0">
                <a:solidFill>
                  <a:srgbClr val="FFFF66"/>
                </a:solidFill>
                <a:effectLst>
                  <a:outerShdw blurRad="38100" dist="38100" dir="2700000" algn="tl" rotWithShape="0">
                    <a:srgbClr val="000000">
                      <a:alpha val="88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Sagan Summer Workshop, Aug 7—11 2017, Caltech</a:t>
            </a:r>
            <a:endParaRPr lang="en-GB" i="1" kern="0" dirty="0">
              <a:solidFill>
                <a:srgbClr val="FFFF66"/>
              </a:solidFill>
              <a:effectLst>
                <a:outerShdw blurRad="38100" dist="38100" dir="2700000" algn="tl" rotWithShape="0">
                  <a:srgbClr val="000000">
                    <a:alpha val="88000"/>
                  </a:srgbClr>
                </a:outerShdw>
              </a:effectLst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9" name="Picture 8" descr="NEA_Logo.mediu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2" y="5684158"/>
            <a:ext cx="1660965" cy="1033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87" y="46373"/>
            <a:ext cx="1828800" cy="962526"/>
          </a:xfrm>
          <a:prstGeom prst="rect">
            <a:avLst/>
          </a:prstGeom>
        </p:spPr>
      </p:pic>
      <p:pic>
        <p:nvPicPr>
          <p:cNvPr id="1026" name="Picture 2" descr="http://nexsci.caltech.edu/images/icon_ipa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704" y="6139415"/>
            <a:ext cx="742950" cy="571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exsci.caltech.edu/images/icon_caltec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377" y="6180921"/>
            <a:ext cx="885825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xsci.caltech.edu/images/icon_nas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2925" y="6044165"/>
            <a:ext cx="561975" cy="571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891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8031" y="1355086"/>
            <a:ext cx="3060061" cy="1511206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marL="285750" indent="-285750" algn="ctr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E.g</a:t>
            </a:r>
            <a:r>
              <a:rPr lang="en-US" dirty="0" smtClean="0">
                <a:solidFill>
                  <a:schemeClr val="bg1"/>
                </a:solidFill>
              </a:rPr>
              <a:t>., </a:t>
            </a:r>
            <a:r>
              <a:rPr lang="en-US" dirty="0">
                <a:solidFill>
                  <a:schemeClr val="bg1"/>
                </a:solidFill>
              </a:rPr>
              <a:t>radius vs. mass, full confirmed planets </a:t>
            </a:r>
            <a:r>
              <a:rPr lang="en-US" dirty="0" smtClean="0">
                <a:solidFill>
                  <a:schemeClr val="bg1"/>
                </a:solidFill>
              </a:rPr>
              <a:t>table</a:t>
            </a:r>
          </a:p>
          <a:p>
            <a:pPr marL="285750" indent="-285750" algn="ctr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Generalized </a:t>
            </a:r>
            <a:r>
              <a:rPr lang="en-US" dirty="0" smtClean="0">
                <a:solidFill>
                  <a:schemeClr val="bg1"/>
                </a:solidFill>
              </a:rPr>
              <a:t>tool for many of the interactive tables</a:t>
            </a:r>
          </a:p>
        </p:txBody>
      </p:sp>
    </p:spTree>
    <p:extLst>
      <p:ext uri="{BB962C8B-B14F-4D97-AF65-F5344CB8AC3E}">
        <p14:creationId xmlns:p14="http://schemas.microsoft.com/office/powerpoint/2010/main" val="12278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98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739" y="124334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Pre-built plots also available</a:t>
            </a:r>
            <a:r>
              <a:rPr lang="is-IS" dirty="0" smtClean="0">
                <a:solidFill>
                  <a:schemeClr val="bg1"/>
                </a:solidFill>
              </a:rPr>
              <a:t>….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7835" y="483622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8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r="5409"/>
          <a:stretch/>
        </p:blipFill>
        <p:spPr>
          <a:xfrm>
            <a:off x="0" y="0"/>
            <a:ext cx="76794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7329" y="539130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Updated weekly along with archive database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5275" y="6029672"/>
            <a:ext cx="2109208" cy="101847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is-IS" sz="3600" dirty="0" smtClean="0"/>
              <a:t>…. </a:t>
            </a:r>
            <a:r>
              <a:rPr lang="en-US" sz="3600" dirty="0" smtClean="0"/>
              <a:t>E</a:t>
            </a:r>
            <a:r>
              <a:rPr lang="is-IS" sz="3600" dirty="0" smtClean="0"/>
              <a:t>tc.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0660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0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890164" y="3297383"/>
            <a:ext cx="949036" cy="1378526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flipV="1">
            <a:off x="4265933" y="4024747"/>
            <a:ext cx="1317449" cy="845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21528" y="4869875"/>
            <a:ext cx="3488810" cy="1052944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Highlight marks “default reference”: this one appears in the </a:t>
            </a:r>
            <a:r>
              <a:rPr lang="en-US" b="1" dirty="0" smtClean="0">
                <a:solidFill>
                  <a:schemeClr val="bg1"/>
                </a:solidFill>
              </a:rPr>
              <a:t>Confirmed Planets table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45" y="5448708"/>
            <a:ext cx="1690255" cy="67500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Much more info available!</a:t>
            </a:r>
          </a:p>
        </p:txBody>
      </p:sp>
      <p:sp>
        <p:nvSpPr>
          <p:cNvPr id="12" name="Oval 11"/>
          <p:cNvSpPr/>
          <p:nvPr/>
        </p:nvSpPr>
        <p:spPr>
          <a:xfrm>
            <a:off x="62345" y="2664069"/>
            <a:ext cx="1686644" cy="2870822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22564" y="5614470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 fontScale="92500" lnSpcReduction="20000"/>
          </a:bodyPr>
          <a:lstStyle/>
          <a:p>
            <a:pPr algn="ctr"/>
            <a:r>
              <a:rPr lang="is-IS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All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data from </a:t>
            </a:r>
            <a:r>
              <a:rPr lang="en-US" i="1" dirty="0" smtClean="0">
                <a:solidFill>
                  <a:schemeClr val="bg1"/>
                </a:solidFill>
              </a:rPr>
              <a:t>all</a:t>
            </a:r>
            <a:r>
              <a:rPr lang="en-US" dirty="0" smtClean="0">
                <a:solidFill>
                  <a:schemeClr val="bg1"/>
                </a:solidFill>
              </a:rPr>
              <a:t> references can be found in </a:t>
            </a:r>
            <a:r>
              <a:rPr lang="en-US" b="1" dirty="0" smtClean="0">
                <a:solidFill>
                  <a:schemeClr val="bg1"/>
                </a:solidFill>
              </a:rPr>
              <a:t>Extended Planet-Data table</a:t>
            </a:r>
          </a:p>
        </p:txBody>
      </p:sp>
      <p:sp>
        <p:nvSpPr>
          <p:cNvPr id="20" name="Oval 19"/>
          <p:cNvSpPr/>
          <p:nvPr/>
        </p:nvSpPr>
        <p:spPr>
          <a:xfrm>
            <a:off x="7383625" y="731800"/>
            <a:ext cx="1549865" cy="1077265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04012" y="184196"/>
            <a:ext cx="2373155" cy="968317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Finder charts from </a:t>
            </a:r>
            <a:r>
              <a:rPr lang="en-US" sz="1600" smtClean="0">
                <a:solidFill>
                  <a:schemeClr val="bg1"/>
                </a:solidFill>
              </a:rPr>
              <a:t>IRSA</a:t>
            </a:r>
            <a:r>
              <a:rPr lang="en-US" sz="1600" smtClean="0">
                <a:solidFill>
                  <a:schemeClr val="bg1"/>
                </a:solidFill>
              </a:rPr>
              <a:t>!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0338" y="2545976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Note data from </a:t>
            </a:r>
            <a:r>
              <a:rPr lang="en-US" smtClean="0">
                <a:solidFill>
                  <a:schemeClr val="bg1"/>
                </a:solidFill>
              </a:rPr>
              <a:t>multiple references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1" grpId="1" animBg="1"/>
      <p:bldP spid="12" grpId="0" animBg="1"/>
      <p:bldP spid="12" grpId="1" animBg="1"/>
      <p:bldP spid="16" grpId="0" animBg="1"/>
      <p:bldP spid="20" grpId="0" animBg="1"/>
      <p:bldP spid="2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Extended Planet</a:t>
            </a:r>
            <a:b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Data Table</a:t>
            </a:r>
            <a:endParaRPr lang="en-US" dirty="0">
              <a:solidFill>
                <a:srgbClr val="FEFF8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NEA_Logo.medi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2" y="5684158"/>
            <a:ext cx="1660965" cy="10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23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518" y="670197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 fontScale="70000" lnSpcReduction="2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Extended Planet-Data</a:t>
            </a:r>
          </a:p>
        </p:txBody>
      </p:sp>
      <p:sp>
        <p:nvSpPr>
          <p:cNvPr id="7" name="Oval 6"/>
          <p:cNvSpPr/>
          <p:nvPr/>
        </p:nvSpPr>
        <p:spPr>
          <a:xfrm>
            <a:off x="776580" y="4858010"/>
            <a:ext cx="3678550" cy="1615710"/>
          </a:xfrm>
          <a:prstGeom prst="ellipse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56474" y="5557864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👈</a:t>
            </a:r>
            <a:endParaRPr lang="en-US" sz="6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33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0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22504" y="4177990"/>
            <a:ext cx="2039034" cy="349406"/>
          </a:xfrm>
          <a:prstGeom prst="ellipse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55356" y="276178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9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98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4838" y="4561042"/>
            <a:ext cx="3514362" cy="1872585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Similar </a:t>
            </a:r>
            <a:r>
              <a:rPr lang="en-US" smtClean="0">
                <a:solidFill>
                  <a:schemeClr val="bg1"/>
                </a:solidFill>
              </a:rPr>
              <a:t>to Confirmed Planets </a:t>
            </a:r>
            <a:r>
              <a:rPr lang="en-US" dirty="0" smtClean="0">
                <a:solidFill>
                  <a:schemeClr val="bg1"/>
                </a:solidFill>
              </a:rPr>
              <a:t>table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But includes data from </a:t>
            </a:r>
            <a:r>
              <a:rPr lang="en-US" i="1" dirty="0" smtClean="0">
                <a:solidFill>
                  <a:schemeClr val="bg1"/>
                </a:solidFill>
              </a:rPr>
              <a:t>all</a:t>
            </a:r>
            <a:r>
              <a:rPr lang="en-US" dirty="0" smtClean="0">
                <a:solidFill>
                  <a:schemeClr val="bg1"/>
                </a:solidFill>
              </a:rPr>
              <a:t> ingested references for all confirmed planets</a:t>
            </a:r>
          </a:p>
        </p:txBody>
      </p:sp>
    </p:spTree>
    <p:extLst>
      <p:ext uri="{BB962C8B-B14F-4D97-AF65-F5344CB8AC3E}">
        <p14:creationId xmlns:p14="http://schemas.microsoft.com/office/powerpoint/2010/main" val="9921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The Microlensing Planets Table</a:t>
            </a:r>
            <a:endParaRPr lang="en-US" dirty="0">
              <a:solidFill>
                <a:srgbClr val="FEFF8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NEA_Logo.medi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2" y="5684158"/>
            <a:ext cx="1660965" cy="10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23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6639" y="5790345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👈</a:t>
            </a:r>
            <a:endParaRPr lang="en-US" sz="6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901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rgbClr val="FEFF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Exoplanet Archive</a:t>
            </a:r>
            <a:endParaRPr lang="en-GB" dirty="0">
              <a:solidFill>
                <a:srgbClr val="FEFF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83771" y="1130531"/>
            <a:ext cx="7554686" cy="41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</a:pPr>
            <a:endParaRPr lang="en-GB" kern="0" dirty="0" smtClean="0">
              <a:solidFill>
                <a:srgbClr val="FEFF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ill San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22464" y="1249833"/>
            <a:ext cx="7664335" cy="4335485"/>
          </a:xfrm>
        </p:spPr>
        <p:txBody>
          <a:bodyPr>
            <a:normAutofit fontScale="625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2800" dirty="0" smtClean="0"/>
              <a:t>Data </a:t>
            </a:r>
            <a:r>
              <a:rPr lang="en-US" sz="2800" dirty="0"/>
              <a:t>Sets:</a:t>
            </a:r>
          </a:p>
          <a:p>
            <a:pPr lvl="1">
              <a:buFont typeface="Arial" charset="0"/>
              <a:buChar char="•"/>
            </a:pPr>
            <a:r>
              <a:rPr lang="en-US" sz="2400" dirty="0"/>
              <a:t>Literature (planet and stellar </a:t>
            </a:r>
            <a:r>
              <a:rPr lang="en-US" sz="2400" dirty="0" smtClean="0"/>
              <a:t>parameters)</a:t>
            </a:r>
            <a:endParaRPr lang="en-US" sz="2400" dirty="0"/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Ground-based </a:t>
            </a:r>
            <a:r>
              <a:rPr lang="en-US" sz="2400" dirty="0"/>
              <a:t>(Super WASP, </a:t>
            </a:r>
            <a:r>
              <a:rPr lang="en-US" sz="2400" dirty="0" smtClean="0"/>
              <a:t>KELT, </a:t>
            </a:r>
            <a:r>
              <a:rPr lang="en-US" sz="2400" dirty="0" err="1" smtClean="0"/>
              <a:t>HATNet</a:t>
            </a:r>
            <a:r>
              <a:rPr lang="en-US" sz="2400" dirty="0" smtClean="0"/>
              <a:t>, </a:t>
            </a:r>
            <a:r>
              <a:rPr lang="en-US" sz="2400" dirty="0" err="1"/>
              <a:t>TrES</a:t>
            </a:r>
            <a:r>
              <a:rPr lang="en-US" sz="2400" dirty="0"/>
              <a:t>, </a:t>
            </a:r>
            <a:r>
              <a:rPr lang="en-US" sz="2400" dirty="0" smtClean="0"/>
              <a:t>XO</a:t>
            </a:r>
            <a:r>
              <a:rPr lang="en-US" sz="2400" dirty="0" smtClean="0"/>
              <a:t>)</a:t>
            </a:r>
          </a:p>
          <a:p>
            <a:pPr lvl="2">
              <a:buFont typeface="Arial" charset="0"/>
              <a:buChar char="•"/>
            </a:pPr>
            <a:r>
              <a:rPr lang="en-US" sz="2600" b="1" dirty="0" smtClean="0">
                <a:solidFill>
                  <a:srgbClr val="FEFF8E"/>
                </a:solidFill>
              </a:rPr>
              <a:t>UKIRT (coming soon!)</a:t>
            </a:r>
            <a:endParaRPr lang="en-US" sz="2600" b="1" dirty="0">
              <a:solidFill>
                <a:srgbClr val="FEFF8E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2400" dirty="0"/>
              <a:t>Space missions </a:t>
            </a:r>
            <a:r>
              <a:rPr lang="en-US" sz="2400" dirty="0" smtClean="0"/>
              <a:t>(</a:t>
            </a:r>
            <a:r>
              <a:rPr lang="en-US" sz="2400" i="1" dirty="0" smtClean="0"/>
              <a:t>Kepler</a:t>
            </a:r>
            <a:r>
              <a:rPr lang="en-US" sz="2400" dirty="0" smtClean="0"/>
              <a:t>, </a:t>
            </a:r>
            <a:r>
              <a:rPr lang="en-US" sz="2400" i="1" dirty="0" smtClean="0"/>
              <a:t>K2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CoRoT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buFont typeface="Arial" charset="0"/>
              <a:buChar char="•"/>
            </a:pPr>
            <a:r>
              <a:rPr lang="en-US" sz="2400" i="1" dirty="0"/>
              <a:t>Kepler</a:t>
            </a:r>
            <a:r>
              <a:rPr lang="en-US" sz="2400" dirty="0"/>
              <a:t> </a:t>
            </a:r>
            <a:r>
              <a:rPr lang="en-US" sz="2400" dirty="0" smtClean="0"/>
              <a:t>pipeline </a:t>
            </a:r>
            <a:r>
              <a:rPr lang="en-US" sz="2400" dirty="0"/>
              <a:t>p</a:t>
            </a:r>
            <a:r>
              <a:rPr lang="en-US" sz="2400" dirty="0" smtClean="0"/>
              <a:t>roducts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Other contributed data sets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sz="2800" dirty="0"/>
              <a:t>Tools:</a:t>
            </a:r>
          </a:p>
          <a:p>
            <a:pPr lvl="1">
              <a:buFont typeface="Arial" charset="0"/>
              <a:buChar char="•"/>
            </a:pPr>
            <a:r>
              <a:rPr lang="en-US" sz="2400" dirty="0"/>
              <a:t>Interactive t</a:t>
            </a:r>
            <a:r>
              <a:rPr lang="en-US" sz="2400" dirty="0" smtClean="0"/>
              <a:t>ables, plotting tool, pre-made plots</a:t>
            </a:r>
            <a:endParaRPr lang="en-US" sz="2400" dirty="0"/>
          </a:p>
          <a:p>
            <a:pPr lvl="1">
              <a:buFont typeface="Arial" charset="0"/>
              <a:buChar char="•"/>
            </a:pPr>
            <a:r>
              <a:rPr lang="en-US" sz="2400" dirty="0"/>
              <a:t>Time Series Viewer</a:t>
            </a:r>
          </a:p>
          <a:p>
            <a:pPr lvl="1">
              <a:buFont typeface="Arial" charset="0"/>
              <a:buChar char="•"/>
            </a:pPr>
            <a:r>
              <a:rPr lang="en-US" sz="2400" dirty="0" err="1"/>
              <a:t>Periodogram</a:t>
            </a:r>
            <a:endParaRPr lang="en-US" sz="2400" dirty="0"/>
          </a:p>
          <a:p>
            <a:pPr lvl="1">
              <a:buFont typeface="Arial" charset="0"/>
              <a:buChar char="•"/>
            </a:pPr>
            <a:r>
              <a:rPr lang="en-US" sz="2400" dirty="0"/>
              <a:t>Transit </a:t>
            </a:r>
            <a:r>
              <a:rPr lang="en-US" sz="2400" dirty="0" smtClean="0"/>
              <a:t>Ephemeris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Predicted Observables for Exoplanets </a:t>
            </a:r>
            <a:r>
              <a:rPr lang="en-US" sz="2400" dirty="0" smtClean="0"/>
              <a:t>tool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EXOFAST (new!)</a:t>
            </a:r>
            <a:endParaRPr lang="en-US" sz="2400" dirty="0" smtClean="0"/>
          </a:p>
          <a:p>
            <a:pPr lvl="1">
              <a:buFont typeface="Arial" charset="0"/>
              <a:buChar char="•"/>
            </a:pPr>
            <a:r>
              <a:rPr lang="en-US" sz="2900" b="1" dirty="0" err="1" smtClean="0">
                <a:solidFill>
                  <a:srgbClr val="FEFF8E"/>
                </a:solidFill>
              </a:rPr>
              <a:t>pyLIMA</a:t>
            </a:r>
            <a:r>
              <a:rPr lang="en-US" sz="2900" b="1" dirty="0" smtClean="0">
                <a:solidFill>
                  <a:srgbClr val="FEFF8E"/>
                </a:solidFill>
              </a:rPr>
              <a:t> fitting tool (coming soon!)</a:t>
            </a:r>
            <a:endParaRPr lang="en-US" sz="2900" b="1" dirty="0" smtClean="0">
              <a:solidFill>
                <a:srgbClr val="FEFF8E"/>
              </a:solidFill>
            </a:endParaRPr>
          </a:p>
          <a:p>
            <a:pPr lvl="2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9376" y="5658132"/>
            <a:ext cx="823494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urier"/>
                <a:cs typeface="Courier"/>
              </a:rPr>
              <a:t>➤ </a:t>
            </a:r>
            <a:r>
              <a:rPr lang="en-US" sz="2400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https://</a:t>
            </a:r>
            <a:r>
              <a:rPr lang="en-US" sz="2400" b="1" u="sng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exoplanetarchive.ipac.caltech.edu</a:t>
            </a:r>
            <a:endParaRPr lang="en-US" sz="2400" b="1" u="sng" dirty="0">
              <a:solidFill>
                <a:schemeClr val="accent1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4797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7"/>
          <a:stretch/>
        </p:blipFill>
        <p:spPr>
          <a:xfrm>
            <a:off x="0" y="423410"/>
            <a:ext cx="9144000" cy="60111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92796" y="1721224"/>
            <a:ext cx="2510662" cy="1282515"/>
            <a:chOff x="5369314" y="1169894"/>
            <a:chExt cx="2510662" cy="1282515"/>
          </a:xfrm>
        </p:grpSpPr>
        <p:sp>
          <p:nvSpPr>
            <p:cNvPr id="11" name="Oval 10"/>
            <p:cNvSpPr/>
            <p:nvPr/>
          </p:nvSpPr>
          <p:spPr>
            <a:xfrm>
              <a:off x="6327663" y="1169894"/>
              <a:ext cx="655610" cy="64403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69314" y="1169894"/>
              <a:ext cx="921370" cy="62916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089847" y="1169894"/>
              <a:ext cx="790129" cy="65147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715387" y="1821365"/>
              <a:ext cx="0" cy="6310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20" idx="0"/>
            </p:cNvCxnSpPr>
            <p:nvPr/>
          </p:nvCxnSpPr>
          <p:spPr>
            <a:xfrm flipV="1">
              <a:off x="6715387" y="1821366"/>
              <a:ext cx="901210" cy="6310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20" idx="0"/>
            </p:cNvCxnSpPr>
            <p:nvPr/>
          </p:nvCxnSpPr>
          <p:spPr>
            <a:xfrm flipH="1" flipV="1">
              <a:off x="5573317" y="1750923"/>
              <a:ext cx="1142070" cy="7014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923153" y="3003739"/>
            <a:ext cx="4831431" cy="133354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Microlensing-specific parameters!</a:t>
            </a:r>
          </a:p>
          <a:p>
            <a:pPr algn="ctr">
              <a:lnSpc>
                <a:spcPct val="140000"/>
              </a:lnSpc>
            </a:pPr>
            <a:r>
              <a:rPr lang="en-US" sz="300" b="1" dirty="0">
                <a:solidFill>
                  <a:schemeClr val="bg1"/>
                </a:solidFill>
              </a:rPr>
              <a:t>2</a:t>
            </a:r>
            <a:endParaRPr lang="en-US" sz="300" b="1" dirty="0" smtClean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Many observables, fit parameters, and physical properties </a:t>
            </a:r>
            <a:r>
              <a:rPr lang="en-US" dirty="0" smtClean="0">
                <a:solidFill>
                  <a:schemeClr val="bg1"/>
                </a:solidFill>
              </a:rPr>
              <a:t>are unique </a:t>
            </a:r>
            <a:r>
              <a:rPr lang="en-US" dirty="0">
                <a:solidFill>
                  <a:schemeClr val="bg1"/>
                </a:solidFill>
              </a:rPr>
              <a:t>to methodology</a:t>
            </a:r>
          </a:p>
        </p:txBody>
      </p:sp>
    </p:spTree>
    <p:extLst>
      <p:ext uri="{BB962C8B-B14F-4D97-AF65-F5344CB8AC3E}">
        <p14:creationId xmlns:p14="http://schemas.microsoft.com/office/powerpoint/2010/main" val="21385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7"/>
          <a:stretch/>
        </p:blipFill>
        <p:spPr>
          <a:xfrm>
            <a:off x="0" y="423410"/>
            <a:ext cx="9144000" cy="60111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55494" y="2442799"/>
            <a:ext cx="3410789" cy="1972401"/>
          </a:xfrm>
          <a:prstGeom prst="ellipse">
            <a:avLst/>
          </a:prstGeom>
          <a:noFill/>
          <a:ln w="635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21777" y="2512316"/>
            <a:ext cx="3374808" cy="1833365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One entry per model!</a:t>
            </a:r>
          </a:p>
          <a:p>
            <a:pPr algn="ctr">
              <a:lnSpc>
                <a:spcPct val="140000"/>
              </a:lnSpc>
            </a:pPr>
            <a:r>
              <a:rPr lang="en-US" sz="300" b="1" dirty="0">
                <a:solidFill>
                  <a:schemeClr val="bg1"/>
                </a:solidFill>
              </a:rPr>
              <a:t>2</a:t>
            </a:r>
            <a:endParaRPr lang="en-US" sz="300" b="1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e.g</a:t>
            </a:r>
            <a:r>
              <a:rPr lang="en-US" dirty="0">
                <a:solidFill>
                  <a:schemeClr val="bg1"/>
                </a:solidFill>
              </a:rPr>
              <a:t>., explore fit parameters </a:t>
            </a:r>
            <a:r>
              <a:rPr lang="en-US" dirty="0" smtClean="0">
                <a:solidFill>
                  <a:schemeClr val="bg1"/>
                </a:solidFill>
              </a:rPr>
              <a:t>and/or </a:t>
            </a:r>
            <a:r>
              <a:rPr lang="en-US" dirty="0">
                <a:solidFill>
                  <a:schemeClr val="bg1"/>
                </a:solidFill>
              </a:rPr>
              <a:t>derived physical properties for all published models of same event</a:t>
            </a:r>
          </a:p>
        </p:txBody>
      </p:sp>
    </p:spTree>
    <p:extLst>
      <p:ext uri="{BB962C8B-B14F-4D97-AF65-F5344CB8AC3E}">
        <p14:creationId xmlns:p14="http://schemas.microsoft.com/office/powerpoint/2010/main" val="2373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Microlensing Planets Table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4819" y="1184564"/>
            <a:ext cx="8229600" cy="5077691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Wingdings 2" pitchFamily="18" charset="2"/>
              <a:buChar char=""/>
              <a:defRPr sz="22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Wingdings 2" pitchFamily="18" charset="2"/>
              <a:buChar char=""/>
              <a:defRPr sz="18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tx1"/>
                </a:solidFill>
                <a:latin typeface="Corbe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3200" dirty="0" smtClean="0"/>
              <a:t>Overhaul coming soon!</a:t>
            </a:r>
            <a:endParaRPr lang="en-US" sz="3200" dirty="0" smtClean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endParaRPr lang="en-US" sz="400" dirty="0" smtClean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Reset ‘default’ display columns</a:t>
            </a:r>
            <a:endParaRPr lang="en-US" sz="2400" dirty="0" smtClean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Parameter groupings!</a:t>
            </a:r>
            <a:endParaRPr lang="en-US" sz="2400" dirty="0" smtClean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Reorder column positions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/>
              <a:t>Input all models for all published </a:t>
            </a:r>
            <a:r>
              <a:rPr lang="en-US" sz="3200" b="1" dirty="0" smtClean="0"/>
              <a:t>planets!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60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ExoFOP</a:t>
            </a:r>
            <a: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i="1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K2</a:t>
            </a:r>
            <a: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C9</a:t>
            </a:r>
            <a:endParaRPr lang="en-US" dirty="0">
              <a:solidFill>
                <a:srgbClr val="FEFF8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NEA_Logo.medi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2" y="5684158"/>
            <a:ext cx="1660965" cy="10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9"/>
          <a:stretch/>
        </p:blipFill>
        <p:spPr>
          <a:xfrm>
            <a:off x="228600" y="610670"/>
            <a:ext cx="8686800" cy="56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2999"/>
            <a:ext cx="8686800" cy="45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t="1965" r="21470" b="15330"/>
          <a:stretch/>
        </p:blipFill>
        <p:spPr>
          <a:xfrm>
            <a:off x="1570105" y="228600"/>
            <a:ext cx="600379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6025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r="8970"/>
          <a:stretch/>
        </p:blipFill>
        <p:spPr>
          <a:xfrm>
            <a:off x="228600" y="640812"/>
            <a:ext cx="8686800" cy="55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2918"/>
            <a:ext cx="8686800" cy="45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05226"/>
            <a:ext cx="8686800" cy="38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The Confirmed Planets Table</a:t>
            </a:r>
            <a:endParaRPr lang="en-US" dirty="0">
              <a:solidFill>
                <a:srgbClr val="FEFF8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NEA_Logo.medi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2" y="5684158"/>
            <a:ext cx="1660965" cy="10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044" b="9023"/>
          <a:stretch/>
        </p:blipFill>
        <p:spPr>
          <a:xfrm>
            <a:off x="228600" y="409084"/>
            <a:ext cx="8686800" cy="60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17059"/>
            <a:ext cx="7772400" cy="914400"/>
          </a:xfrm>
        </p:spPr>
        <p:txBody>
          <a:bodyPr/>
          <a:lstStyle/>
          <a:p>
            <a:r>
              <a:rPr lang="en-US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Microlensing Data</a:t>
            </a:r>
            <a:endParaRPr lang="en-US" dirty="0">
              <a:solidFill>
                <a:srgbClr val="FEFF8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NEA_Logo.medi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2" y="5684158"/>
            <a:ext cx="1660965" cy="10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890" y="-84151"/>
            <a:ext cx="8854219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UKIRT Pilot </a:t>
            </a:r>
            <a:r>
              <a:rPr lang="en-US" sz="2800" i="1" dirty="0" smtClean="0">
                <a:solidFill>
                  <a:srgbClr val="FEFF8E"/>
                </a:solidFill>
                <a:latin typeface="Avenir Light"/>
                <a:cs typeface="Avenir Light"/>
              </a:rPr>
              <a:t>H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-band Microlensing Surveys in 2015</a:t>
            </a:r>
            <a:r>
              <a:rPr lang="mr-IN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–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2016</a:t>
            </a:r>
            <a:endParaRPr lang="en-US" sz="2800" i="1" dirty="0">
              <a:solidFill>
                <a:srgbClr val="FEFF8E"/>
              </a:solidFill>
              <a:latin typeface="Avenir Light"/>
              <a:cs typeface="Avenir Ligh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961" y="723388"/>
            <a:ext cx="8996079" cy="2514600"/>
            <a:chOff x="121488" y="2113446"/>
            <a:chExt cx="8996079" cy="2514600"/>
          </a:xfrm>
        </p:grpSpPr>
        <p:pic>
          <p:nvPicPr>
            <p:cNvPr id="6" name="Picture 5" descr="ukirt_wfirst_k2c9_fov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552" y="2113446"/>
              <a:ext cx="2508697" cy="2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1488" y="2171700"/>
              <a:ext cx="2646878" cy="1787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2015 Survey: </a:t>
              </a:r>
              <a:r>
                <a:rPr lang="en-US" i="1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Spitzer</a:t>
              </a:r>
            </a:p>
            <a:p>
              <a:pPr>
                <a:lnSpc>
                  <a:spcPct val="120000"/>
                </a:lnSpc>
              </a:pPr>
              <a:endParaRPr lang="en-US" sz="200" dirty="0" smtClean="0">
                <a:solidFill>
                  <a:srgbClr val="FFFFFF"/>
                </a:solidFill>
                <a:latin typeface="Avenir Book"/>
                <a:cs typeface="Avenir Book"/>
              </a:endParaRP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3.4 square degrees</a:t>
              </a: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39 nights (120 </a:t>
              </a:r>
              <a:r>
                <a:rPr lang="en-US" sz="1400" dirty="0" err="1" smtClean="0">
                  <a:solidFill>
                    <a:srgbClr val="FEFF8E"/>
                  </a:solidFill>
                  <a:latin typeface="Avenir Book"/>
                  <a:cs typeface="Avenir Book"/>
                </a:rPr>
                <a:t>hr</a:t>
              </a: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)</a:t>
              </a: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5 epochs/night</a:t>
              </a: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SNR </a:t>
              </a:r>
              <a:r>
                <a:rPr lang="en-US" sz="2200" baseline="-20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~</a:t>
              </a: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 10 at </a:t>
              </a:r>
              <a:r>
                <a:rPr lang="en-US" sz="1400" i="1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H</a:t>
              </a:r>
              <a:r>
                <a:rPr lang="en-US" sz="1400" i="1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  <a:r>
                <a:rPr lang="en-US" sz="2200" baseline="-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~</a:t>
              </a:r>
              <a:r>
                <a:rPr lang="en-US" sz="1400" i="1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16.5</a:t>
              </a:r>
              <a:endParaRPr lang="en-US" sz="14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7797" y="2171700"/>
              <a:ext cx="3169770" cy="2398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latin typeface="Avenir Book"/>
                  <a:cs typeface="Avenir Book"/>
                </a:rPr>
                <a:t>2016 Survey: </a:t>
              </a:r>
              <a:r>
                <a:rPr lang="en-US" i="1" dirty="0" smtClean="0">
                  <a:latin typeface="Avenir Book"/>
                  <a:cs typeface="Avenir Book"/>
                </a:rPr>
                <a:t>K2</a:t>
              </a:r>
              <a:r>
                <a:rPr lang="en-US" dirty="0" smtClean="0">
                  <a:latin typeface="Avenir Book"/>
                  <a:cs typeface="Avenir Book"/>
                </a:rPr>
                <a:t> Campaign 9</a:t>
              </a:r>
            </a:p>
            <a:p>
              <a:pPr>
                <a:lnSpc>
                  <a:spcPct val="120000"/>
                </a:lnSpc>
              </a:pPr>
              <a:endParaRPr lang="en-US" sz="200" dirty="0" smtClean="0">
                <a:solidFill>
                  <a:schemeClr val="bg1"/>
                </a:solidFill>
                <a:latin typeface="Avenir Book"/>
                <a:cs typeface="Avenir Book"/>
              </a:endParaRP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>
                  <a:solidFill>
                    <a:srgbClr val="FEFF8E"/>
                  </a:solidFill>
                  <a:latin typeface="Avenir Book"/>
                  <a:cs typeface="Avenir Book"/>
                </a:rPr>
                <a:t>6</a:t>
              </a: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 square degrees</a:t>
              </a: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91 nights (240 </a:t>
              </a:r>
              <a:r>
                <a:rPr lang="en-US" sz="1400" dirty="0" err="1" smtClean="0">
                  <a:solidFill>
                    <a:srgbClr val="FEFF8E"/>
                  </a:solidFill>
                  <a:latin typeface="Avenir Book"/>
                  <a:cs typeface="Avenir Book"/>
                </a:rPr>
                <a:t>hr</a:t>
              </a: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)</a:t>
              </a: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2—3 epochs/night</a:t>
              </a: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SNR </a:t>
              </a:r>
              <a:r>
                <a:rPr lang="en-US" sz="2200" i="1" baseline="-20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~</a:t>
              </a: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 10 at </a:t>
              </a:r>
              <a:r>
                <a:rPr lang="en-US" sz="1400" i="1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H </a:t>
              </a:r>
              <a:r>
                <a:rPr lang="en-US" sz="2200" i="1" baseline="-20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~</a:t>
              </a:r>
              <a:r>
                <a:rPr lang="en-US" sz="1400" i="1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 </a:t>
              </a:r>
              <a:r>
                <a:rPr lang="en-US" sz="1400" dirty="0" smtClean="0">
                  <a:solidFill>
                    <a:srgbClr val="FEFF8E"/>
                  </a:solidFill>
                  <a:latin typeface="Avenir Book"/>
                  <a:cs typeface="Avenir Book"/>
                </a:rPr>
                <a:t>18.5</a:t>
              </a:r>
            </a:p>
            <a:p>
              <a:pPr marL="742950" lvl="1" indent="-285750">
                <a:lnSpc>
                  <a:spcPct val="150000"/>
                </a:lnSpc>
                <a:buFont typeface="Wingdings" charset="2"/>
                <a:buChar char="²"/>
              </a:pPr>
              <a:r>
                <a:rPr lang="en-US" sz="1400" dirty="0" smtClean="0">
                  <a:latin typeface="Avenir Book"/>
                  <a:cs typeface="Avenir Book"/>
                </a:rPr>
                <a:t>Covered ~60% of proposed</a:t>
              </a:r>
            </a:p>
            <a:p>
              <a:pPr lvl="1">
                <a:lnSpc>
                  <a:spcPct val="150000"/>
                </a:lnSpc>
              </a:pPr>
              <a:r>
                <a:rPr lang="en-US" sz="1400" i="1" dirty="0">
                  <a:latin typeface="Avenir Book"/>
                  <a:cs typeface="Avenir Book"/>
                </a:rPr>
                <a:t> </a:t>
              </a:r>
              <a:r>
                <a:rPr lang="en-US" sz="1400" i="1" dirty="0" smtClean="0">
                  <a:latin typeface="Avenir Book"/>
                  <a:cs typeface="Avenir Book"/>
                </a:rPr>
                <a:t>     WFIRST</a:t>
              </a:r>
              <a:r>
                <a:rPr lang="en-US" sz="1400" dirty="0" smtClean="0">
                  <a:latin typeface="Avenir Book"/>
                  <a:cs typeface="Avenir Book"/>
                </a:rPr>
                <a:t> target fields</a:t>
              </a:r>
              <a:endParaRPr lang="en-US" sz="1400" dirty="0">
                <a:latin typeface="Avenir Book"/>
                <a:cs typeface="Avenir Book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206" y="3447088"/>
            <a:ext cx="909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FF8E"/>
                </a:solidFill>
                <a:latin typeface="Avenir Book"/>
                <a:cs typeface="Avenir Book"/>
              </a:rPr>
              <a:t>Shvartzvald</a:t>
            </a:r>
            <a:r>
              <a:rPr lang="en-US" dirty="0" smtClean="0">
                <a:solidFill>
                  <a:srgbClr val="FEFF8E"/>
                </a:solidFill>
                <a:latin typeface="Avenir Book"/>
                <a:cs typeface="Avenir Book"/>
              </a:rPr>
              <a:t>*</a:t>
            </a:r>
            <a:r>
              <a:rPr lang="en-US" dirty="0" smtClean="0">
                <a:latin typeface="Avenir Book"/>
                <a:cs typeface="Avenir Book"/>
              </a:rPr>
              <a:t>, </a:t>
            </a:r>
            <a:r>
              <a:rPr lang="en-US" dirty="0" err="1" smtClean="0">
                <a:latin typeface="Avenir Book"/>
                <a:cs typeface="Avenir Book"/>
              </a:rPr>
              <a:t>Bryden</a:t>
            </a:r>
            <a:r>
              <a:rPr lang="en-US" dirty="0" smtClean="0">
                <a:latin typeface="Avenir Book"/>
                <a:cs typeface="Avenir Book"/>
              </a:rPr>
              <a:t>, Gould, </a:t>
            </a:r>
            <a:r>
              <a:rPr lang="en-US" dirty="0" smtClean="0">
                <a:solidFill>
                  <a:srgbClr val="FEFF8E"/>
                </a:solidFill>
                <a:latin typeface="Avenir Book"/>
                <a:cs typeface="Avenir Book"/>
              </a:rPr>
              <a:t>Henderson*</a:t>
            </a:r>
            <a:r>
              <a:rPr lang="en-US" dirty="0" smtClean="0">
                <a:latin typeface="Avenir Book"/>
                <a:cs typeface="Avenir Book"/>
              </a:rPr>
              <a:t>, </a:t>
            </a:r>
            <a:r>
              <a:rPr lang="en-US" dirty="0" err="1" smtClean="0">
                <a:latin typeface="Avenir Book"/>
                <a:cs typeface="Avenir Book"/>
              </a:rPr>
              <a:t>Beichman</a:t>
            </a:r>
            <a:r>
              <a:rPr lang="en-US" dirty="0" smtClean="0">
                <a:latin typeface="Avenir Book"/>
                <a:cs typeface="Avenir Book"/>
              </a:rPr>
              <a:t>, Howell (2016): submitted to </a:t>
            </a:r>
            <a:r>
              <a:rPr lang="en-US" i="1" dirty="0" err="1" smtClean="0">
                <a:latin typeface="Avenir Book"/>
                <a:cs typeface="Avenir Book"/>
              </a:rPr>
              <a:t>ApJL</a:t>
            </a:r>
            <a:endParaRPr lang="en-US" i="1" dirty="0" smtClean="0">
              <a:latin typeface="Avenir Book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76" y="4054632"/>
            <a:ext cx="4147289" cy="2071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Non-systematic Analysis of 2016 Data</a:t>
            </a:r>
            <a:endParaRPr lang="en-US" sz="1600" i="1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endParaRPr lang="en-US" sz="2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Partial exploration of 7 out of 132 subfields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5 events discovered!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High extinction: 0.81 ≤ </a:t>
            </a:r>
            <a:r>
              <a:rPr lang="en-US" sz="1200" i="1" dirty="0" smtClean="0">
                <a:solidFill>
                  <a:srgbClr val="FEFF8E"/>
                </a:solidFill>
                <a:latin typeface="Avenir Book"/>
                <a:cs typeface="Avenir Book"/>
              </a:rPr>
              <a:t>A</a:t>
            </a:r>
            <a:r>
              <a:rPr lang="en-US" sz="1200" i="1" baseline="-25000" dirty="0" smtClean="0">
                <a:solidFill>
                  <a:srgbClr val="FEFF8E"/>
                </a:solidFill>
                <a:latin typeface="Avenir Book"/>
                <a:cs typeface="Avenir Book"/>
              </a:rPr>
              <a:t>H</a:t>
            </a: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 ≤ 1.97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Close to Galactic plane: -0.98 ≤ </a:t>
            </a:r>
            <a:r>
              <a:rPr lang="en-US" sz="1200" i="1" dirty="0" smtClean="0">
                <a:solidFill>
                  <a:srgbClr val="FEFF8E"/>
                </a:solidFill>
                <a:latin typeface="Avenir Book"/>
                <a:cs typeface="Avenir Book"/>
              </a:rPr>
              <a:t>b</a:t>
            </a: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 ≤ -0.36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All 5 covered by ground-based optical surveys,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solidFill>
                  <a:srgbClr val="FEFF8E"/>
                </a:solidFill>
                <a:latin typeface="Avenir Book"/>
                <a:cs typeface="Avenir Book"/>
              </a:rPr>
              <a:t> </a:t>
            </a:r>
            <a:r>
              <a:rPr lang="en-US" sz="1200" dirty="0" smtClean="0">
                <a:solidFill>
                  <a:srgbClr val="FEFF8E"/>
                </a:solidFill>
                <a:latin typeface="Avenir Book"/>
                <a:cs typeface="Avenir Book"/>
              </a:rPr>
              <a:t>     4 with an hourly cadence, </a:t>
            </a:r>
            <a:r>
              <a:rPr lang="en-US" sz="1200" dirty="0" smtClean="0">
                <a:latin typeface="Avenir Book"/>
                <a:cs typeface="Avenir Book"/>
              </a:rPr>
              <a:t>but none recovered!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61" y="6241069"/>
            <a:ext cx="389936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 smtClean="0">
                <a:latin typeface="Avenir Book"/>
                <a:cs typeface="Avenir Book"/>
              </a:rPr>
              <a:t>*Co-leads for </a:t>
            </a:r>
            <a:r>
              <a:rPr lang="en-US" sz="1000" i="1" dirty="0" smtClean="0">
                <a:latin typeface="Avenir Book"/>
                <a:cs typeface="Avenir Book"/>
              </a:rPr>
              <a:t>WFIRST</a:t>
            </a:r>
            <a:r>
              <a:rPr lang="en-US" sz="1000" dirty="0" smtClean="0">
                <a:latin typeface="Avenir Book"/>
                <a:cs typeface="Avenir Book"/>
              </a:rPr>
              <a:t> </a:t>
            </a:r>
            <a:r>
              <a:rPr lang="en-US" sz="1000" dirty="0" err="1" smtClean="0">
                <a:latin typeface="Avenir Book"/>
                <a:cs typeface="Avenir Book"/>
              </a:rPr>
              <a:t>MicroSIT</a:t>
            </a:r>
            <a:r>
              <a:rPr lang="en-US" sz="1000" dirty="0" smtClean="0">
                <a:latin typeface="Avenir Book"/>
                <a:cs typeface="Avenir Book"/>
              </a:rPr>
              <a:t> Precursor Observations Group</a:t>
            </a:r>
            <a:endParaRPr lang="en-US" sz="1000" i="1" dirty="0" smtClean="0">
              <a:latin typeface="Avenir Book"/>
              <a:cs typeface="Avenir Book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158245" y="3979116"/>
            <a:ext cx="5012050" cy="2729067"/>
            <a:chOff x="4206300" y="4039203"/>
            <a:chExt cx="5012050" cy="2729067"/>
          </a:xfrm>
        </p:grpSpPr>
        <p:pic>
          <p:nvPicPr>
            <p:cNvPr id="5" name="Picture 4" descr="UKIRT4_field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8" t="12590" r="33850" b="18555"/>
            <a:stretch/>
          </p:blipFill>
          <p:spPr>
            <a:xfrm>
              <a:off x="6816811" y="4039203"/>
              <a:ext cx="2244818" cy="1828800"/>
            </a:xfrm>
            <a:prstGeom prst="rect">
              <a:avLst/>
            </a:prstGeom>
          </p:spPr>
        </p:pic>
        <p:pic>
          <p:nvPicPr>
            <p:cNvPr id="7" name="Picture 6" descr="ukirt_lcs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300" y="4039203"/>
              <a:ext cx="2470207" cy="2651760"/>
            </a:xfrm>
            <a:prstGeom prst="rect">
              <a:avLst/>
            </a:prstGeom>
          </p:spPr>
        </p:pic>
        <p:sp>
          <p:nvSpPr>
            <p:cNvPr id="17" name="Frame 16"/>
            <p:cNvSpPr/>
            <p:nvPr/>
          </p:nvSpPr>
          <p:spPr>
            <a:xfrm>
              <a:off x="6206667" y="5571130"/>
              <a:ext cx="346296" cy="157856"/>
            </a:xfrm>
            <a:prstGeom prst="frame">
              <a:avLst/>
            </a:prstGeom>
            <a:solidFill>
              <a:srgbClr val="EBD2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6217251" y="4039203"/>
              <a:ext cx="599560" cy="1546041"/>
            </a:xfrm>
            <a:prstGeom prst="line">
              <a:avLst/>
            </a:prstGeom>
            <a:ln>
              <a:solidFill>
                <a:srgbClr val="EBD2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210755" y="5715995"/>
              <a:ext cx="606056" cy="152008"/>
            </a:xfrm>
            <a:prstGeom prst="line">
              <a:avLst/>
            </a:prstGeom>
            <a:ln>
              <a:solidFill>
                <a:srgbClr val="EBD2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726962" y="5844940"/>
              <a:ext cx="24913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Left:</a:t>
              </a:r>
              <a:r>
                <a:rPr lang="en-US" sz="1000" dirty="0" smtClean="0">
                  <a:solidFill>
                    <a:srgbClr val="FEFF8E"/>
                  </a:solidFill>
                </a:rPr>
                <a:t> light curves for five newly discovered</a:t>
              </a:r>
            </a:p>
            <a:p>
              <a:r>
                <a:rPr lang="en-US" sz="1000" dirty="0" smtClean="0">
                  <a:solidFill>
                    <a:srgbClr val="FEFF8E"/>
                  </a:solidFill>
                </a:rPr>
                <a:t>UKIRT </a:t>
              </a:r>
              <a:r>
                <a:rPr lang="en-US" sz="1000" dirty="0" err="1" smtClean="0">
                  <a:solidFill>
                    <a:srgbClr val="FEFF8E"/>
                  </a:solidFill>
                </a:rPr>
                <a:t>microlensing</a:t>
              </a:r>
              <a:r>
                <a:rPr lang="en-US" sz="1000" dirty="0" smtClean="0">
                  <a:solidFill>
                    <a:srgbClr val="FEFF8E"/>
                  </a:solidFill>
                </a:rPr>
                <a:t> events.</a:t>
              </a:r>
            </a:p>
            <a:p>
              <a:endParaRPr lang="en-US" sz="400" dirty="0" smtClean="0">
                <a:solidFill>
                  <a:srgbClr val="FEFF8E"/>
                </a:solidFill>
              </a:endParaRPr>
            </a:p>
            <a:p>
              <a:r>
                <a:rPr lang="en-US" sz="1000" dirty="0" smtClean="0"/>
                <a:t>Top:</a:t>
              </a:r>
              <a:r>
                <a:rPr lang="en-US" sz="1000" dirty="0" smtClean="0">
                  <a:solidFill>
                    <a:srgbClr val="FEFF8E"/>
                  </a:solidFill>
                </a:rPr>
                <a:t> UKIRT image for UKIRT4, emphasizing</a:t>
              </a:r>
            </a:p>
            <a:p>
              <a:r>
                <a:rPr lang="en-US" sz="1000" dirty="0" smtClean="0">
                  <a:solidFill>
                    <a:srgbClr val="FEFF8E"/>
                  </a:solidFill>
                </a:rPr>
                <a:t>the high degree of differential reddening</a:t>
              </a:r>
            </a:p>
            <a:p>
              <a:r>
                <a:rPr lang="en-US" sz="1000" dirty="0" smtClean="0">
                  <a:solidFill>
                    <a:srgbClr val="FEFF8E"/>
                  </a:solidFill>
                </a:rPr>
                <a:t>across the </a:t>
              </a:r>
              <a:r>
                <a:rPr lang="en-US" sz="1000" i="1" dirty="0" smtClean="0">
                  <a:solidFill>
                    <a:srgbClr val="FEFF8E"/>
                  </a:solidFill>
                </a:rPr>
                <a:t>WFIRST </a:t>
              </a:r>
              <a:r>
                <a:rPr lang="en-US" sz="1000" dirty="0" smtClean="0">
                  <a:solidFill>
                    <a:srgbClr val="FEFF8E"/>
                  </a:solidFill>
                </a:rPr>
                <a:t>target field region</a:t>
              </a:r>
              <a:r>
                <a:rPr lang="en-US" sz="1000" i="1" dirty="0" smtClean="0">
                  <a:solidFill>
                    <a:srgbClr val="FEFF8E"/>
                  </a:solidFill>
                </a:rPr>
                <a:t>.</a:t>
              </a:r>
              <a:endParaRPr lang="en-US" sz="1000" dirty="0">
                <a:solidFill>
                  <a:srgbClr val="FEFF8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2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28600" y="1371600"/>
            <a:ext cx="8686800" cy="3919205"/>
            <a:chOff x="370631" y="1976718"/>
            <a:chExt cx="8106960" cy="3657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7" t="4504" r="8660"/>
            <a:stretch/>
          </p:blipFill>
          <p:spPr>
            <a:xfrm>
              <a:off x="370631" y="1976718"/>
              <a:ext cx="3824853" cy="36576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" t="3953" r="2118"/>
            <a:stretch/>
          </p:blipFill>
          <p:spPr>
            <a:xfrm>
              <a:off x="4182037" y="1976718"/>
              <a:ext cx="4295554" cy="36576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30073" y="198238"/>
            <a:ext cx="7498078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UKIRT </a:t>
            </a:r>
            <a:r>
              <a:rPr lang="en-US" sz="2800" i="1" dirty="0" smtClean="0">
                <a:solidFill>
                  <a:srgbClr val="FEFF8E"/>
                </a:solidFill>
                <a:latin typeface="Avenir Light"/>
                <a:cs typeface="Avenir Light"/>
              </a:rPr>
              <a:t>H-, K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-band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Microlensing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Survey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in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2017</a:t>
            </a:r>
            <a:endParaRPr lang="en-US" sz="2800" i="1" dirty="0">
              <a:solidFill>
                <a:srgbClr val="FEFF8E"/>
              </a:solidFill>
              <a:latin typeface="Avenir Light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629" y="5412561"/>
            <a:ext cx="7954743" cy="11264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latin typeface="Avenir Light"/>
                <a:cs typeface="Avenir Light"/>
              </a:rPr>
              <a:t>Red fields: </a:t>
            </a:r>
            <a:r>
              <a:rPr lang="en-US" sz="2800" i="1" dirty="0" smtClean="0">
                <a:latin typeface="Avenir Light"/>
                <a:cs typeface="Avenir Light"/>
              </a:rPr>
              <a:t>K</a:t>
            </a:r>
            <a:r>
              <a:rPr lang="en-US" sz="2800" dirty="0" smtClean="0">
                <a:latin typeface="Avenir Light"/>
                <a:cs typeface="Avenir Light"/>
              </a:rPr>
              <a:t>-band is default; </a:t>
            </a:r>
            <a:r>
              <a:rPr lang="en-US" sz="2800" i="1" dirty="0" smtClean="0">
                <a:latin typeface="Avenir Light"/>
                <a:cs typeface="Avenir Light"/>
              </a:rPr>
              <a:t>H</a:t>
            </a:r>
            <a:r>
              <a:rPr lang="en-US" sz="2800" dirty="0" smtClean="0">
                <a:latin typeface="Avenir Light"/>
                <a:cs typeface="Avenir Light"/>
              </a:rPr>
              <a:t> epoch/3 nights</a:t>
            </a: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latin typeface="Avenir Light"/>
                <a:cs typeface="Avenir Light"/>
              </a:rPr>
              <a:t>Green </a:t>
            </a:r>
            <a:r>
              <a:rPr lang="en-US" sz="2800" dirty="0">
                <a:latin typeface="Avenir Light"/>
                <a:cs typeface="Avenir Light"/>
              </a:rPr>
              <a:t>fields: </a:t>
            </a:r>
            <a:r>
              <a:rPr lang="en-US" sz="2800" i="1" dirty="0" smtClean="0">
                <a:latin typeface="Avenir Light"/>
                <a:cs typeface="Avenir Light"/>
              </a:rPr>
              <a:t>H</a:t>
            </a:r>
            <a:r>
              <a:rPr lang="en-US" sz="2800" dirty="0" smtClean="0">
                <a:latin typeface="Avenir Light"/>
                <a:cs typeface="Avenir Light"/>
              </a:rPr>
              <a:t>-band </a:t>
            </a:r>
            <a:r>
              <a:rPr lang="en-US" sz="2800" dirty="0">
                <a:latin typeface="Avenir Light"/>
                <a:cs typeface="Avenir Light"/>
              </a:rPr>
              <a:t>is default; </a:t>
            </a:r>
            <a:r>
              <a:rPr lang="en-US" sz="2800" i="1" dirty="0" smtClean="0">
                <a:latin typeface="Avenir Light"/>
                <a:cs typeface="Avenir Light"/>
              </a:rPr>
              <a:t>K</a:t>
            </a:r>
            <a:r>
              <a:rPr lang="en-US" sz="2800" dirty="0" smtClean="0">
                <a:latin typeface="Avenir Light"/>
                <a:cs typeface="Avenir Light"/>
              </a:rPr>
              <a:t> epoch/5 nights</a:t>
            </a:r>
            <a:endParaRPr lang="en-US" sz="2800" i="1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6818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28600" y="1371600"/>
            <a:ext cx="8686800" cy="3919205"/>
            <a:chOff x="370631" y="1976718"/>
            <a:chExt cx="8106960" cy="3657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7" t="4504" r="8660"/>
            <a:stretch/>
          </p:blipFill>
          <p:spPr>
            <a:xfrm>
              <a:off x="370631" y="1976718"/>
              <a:ext cx="3824853" cy="36576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" t="3953" r="2118"/>
            <a:stretch/>
          </p:blipFill>
          <p:spPr>
            <a:xfrm>
              <a:off x="4182037" y="1976718"/>
              <a:ext cx="4295554" cy="36576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30073" y="198238"/>
            <a:ext cx="7498078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UKIRT </a:t>
            </a:r>
            <a:r>
              <a:rPr lang="en-US" sz="2800" i="1" dirty="0" smtClean="0">
                <a:solidFill>
                  <a:srgbClr val="FEFF8E"/>
                </a:solidFill>
                <a:latin typeface="Avenir Light"/>
                <a:cs typeface="Avenir Light"/>
              </a:rPr>
              <a:t>H-, K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-band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Microlensing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Survey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in </a:t>
            </a:r>
            <a:r>
              <a:rPr lang="en-US" sz="2800" dirty="0" smtClean="0">
                <a:solidFill>
                  <a:srgbClr val="FEFF8E"/>
                </a:solidFill>
                <a:latin typeface="Avenir Light"/>
                <a:cs typeface="Avenir Light"/>
              </a:rPr>
              <a:t>2017</a:t>
            </a:r>
            <a:endParaRPr lang="en-US" sz="2800" i="1" dirty="0">
              <a:solidFill>
                <a:srgbClr val="FEFF8E"/>
              </a:solidFill>
              <a:latin typeface="Avenir Light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629" y="5412561"/>
            <a:ext cx="7954743" cy="11264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latin typeface="Avenir Light"/>
                <a:cs typeface="Avenir Light"/>
              </a:rPr>
              <a:t>Red fields: </a:t>
            </a:r>
            <a:r>
              <a:rPr lang="en-US" sz="2800" i="1" dirty="0" smtClean="0">
                <a:latin typeface="Avenir Light"/>
                <a:cs typeface="Avenir Light"/>
              </a:rPr>
              <a:t>K</a:t>
            </a:r>
            <a:r>
              <a:rPr lang="en-US" sz="2800" dirty="0" smtClean="0">
                <a:latin typeface="Avenir Light"/>
                <a:cs typeface="Avenir Light"/>
              </a:rPr>
              <a:t>-band is default; </a:t>
            </a:r>
            <a:r>
              <a:rPr lang="en-US" sz="2800" i="1" dirty="0" smtClean="0">
                <a:latin typeface="Avenir Light"/>
                <a:cs typeface="Avenir Light"/>
              </a:rPr>
              <a:t>H</a:t>
            </a:r>
            <a:r>
              <a:rPr lang="en-US" sz="2800" dirty="0" smtClean="0">
                <a:latin typeface="Avenir Light"/>
                <a:cs typeface="Avenir Light"/>
              </a:rPr>
              <a:t> epoch/3 nights</a:t>
            </a: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latin typeface="Avenir Light"/>
                <a:cs typeface="Avenir Light"/>
              </a:rPr>
              <a:t>Green </a:t>
            </a:r>
            <a:r>
              <a:rPr lang="en-US" sz="2800" dirty="0">
                <a:latin typeface="Avenir Light"/>
                <a:cs typeface="Avenir Light"/>
              </a:rPr>
              <a:t>fields: </a:t>
            </a:r>
            <a:r>
              <a:rPr lang="en-US" sz="2800" i="1" dirty="0" smtClean="0">
                <a:latin typeface="Avenir Light"/>
                <a:cs typeface="Avenir Light"/>
              </a:rPr>
              <a:t>H</a:t>
            </a:r>
            <a:r>
              <a:rPr lang="en-US" sz="2800" dirty="0" smtClean="0">
                <a:latin typeface="Avenir Light"/>
                <a:cs typeface="Avenir Light"/>
              </a:rPr>
              <a:t>-band </a:t>
            </a:r>
            <a:r>
              <a:rPr lang="en-US" sz="2800" dirty="0">
                <a:latin typeface="Avenir Light"/>
                <a:cs typeface="Avenir Light"/>
              </a:rPr>
              <a:t>is default; </a:t>
            </a:r>
            <a:r>
              <a:rPr lang="en-US" sz="2800" i="1" dirty="0" smtClean="0">
                <a:latin typeface="Avenir Light"/>
                <a:cs typeface="Avenir Light"/>
              </a:rPr>
              <a:t>K</a:t>
            </a:r>
            <a:r>
              <a:rPr lang="en-US" sz="2800" dirty="0" smtClean="0">
                <a:latin typeface="Avenir Light"/>
                <a:cs typeface="Avenir Light"/>
              </a:rPr>
              <a:t> epoch/5 nights</a:t>
            </a:r>
            <a:endParaRPr lang="en-US" sz="2800" i="1" dirty="0">
              <a:latin typeface="Avenir Light"/>
              <a:cs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92512" y="2681172"/>
            <a:ext cx="4958977" cy="1780341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000"/>
              </a:lnSpc>
            </a:pPr>
            <a:r>
              <a:rPr lang="en-US" sz="3600" dirty="0" smtClean="0">
                <a:latin typeface="Avenir Book" charset="0"/>
                <a:ea typeface="Avenir Book" charset="0"/>
                <a:cs typeface="Avenir Book" charset="0"/>
              </a:rPr>
              <a:t>See poster by</a:t>
            </a:r>
          </a:p>
          <a:p>
            <a:pPr algn="ctr">
              <a:lnSpc>
                <a:spcPts val="5000"/>
              </a:lnSpc>
            </a:pPr>
            <a:r>
              <a:rPr lang="en-US" sz="3600" dirty="0" smtClean="0">
                <a:latin typeface="Avenir Heavy" charset="0"/>
                <a:ea typeface="Avenir Heavy" charset="0"/>
                <a:cs typeface="Avenir Heavy" charset="0"/>
              </a:rPr>
              <a:t>Savannah </a:t>
            </a:r>
            <a:r>
              <a:rPr lang="en-US" sz="3600" dirty="0" err="1" smtClean="0">
                <a:latin typeface="Avenir Heavy" charset="0"/>
                <a:ea typeface="Avenir Heavy" charset="0"/>
                <a:cs typeface="Avenir Heavy" charset="0"/>
              </a:rPr>
              <a:t>Jacklin</a:t>
            </a:r>
            <a:r>
              <a:rPr lang="en-US" sz="3600" dirty="0" smtClean="0">
                <a:latin typeface="Avenir Heavy" charset="0"/>
                <a:ea typeface="Avenir Heavy" charset="0"/>
                <a:cs typeface="Avenir Heavy" charset="0"/>
              </a:rPr>
              <a:t>!!!</a:t>
            </a:r>
            <a:endParaRPr lang="en-US" sz="3600" dirty="0"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7" y="0"/>
            <a:ext cx="8809726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7424" y="1025288"/>
            <a:ext cx="2889042" cy="937984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UKIRT interactive data look-up interface coming soon!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7424" y="2491016"/>
            <a:ext cx="2889042" cy="937984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Modeled after </a:t>
            </a:r>
            <a:r>
              <a:rPr lang="en-US" dirty="0" err="1" smtClean="0">
                <a:solidFill>
                  <a:schemeClr val="bg1"/>
                </a:solidFill>
              </a:rPr>
              <a:t>SuperWASP</a:t>
            </a:r>
            <a:r>
              <a:rPr lang="en-US" dirty="0" smtClean="0">
                <a:solidFill>
                  <a:schemeClr val="bg1"/>
                </a:solidFill>
              </a:rPr>
              <a:t> time series portal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EFF8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Exoplanet Archive Tools</a:t>
            </a:r>
            <a:endParaRPr lang="en-US" dirty="0">
              <a:solidFill>
                <a:srgbClr val="FEFF8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NEA_Logo.medi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2" y="5684158"/>
            <a:ext cx="1660965" cy="10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9876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5557" y="4914901"/>
            <a:ext cx="3678550" cy="1545372"/>
          </a:xfrm>
          <a:prstGeom prst="ellipse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518" y="670197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 fontScale="85000" lnSpcReduction="2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Archive Tools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0472" y="549755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7188" y="4357309"/>
            <a:ext cx="3167270" cy="742515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Predicted Observables </a:t>
            </a:r>
          </a:p>
        </p:txBody>
      </p:sp>
    </p:spTree>
    <p:extLst>
      <p:ext uri="{BB962C8B-B14F-4D97-AF65-F5344CB8AC3E}">
        <p14:creationId xmlns:p14="http://schemas.microsoft.com/office/powerpoint/2010/main" val="20380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9876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41414" y="150544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685" y="143582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1666" y="3751522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7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5" grpId="0"/>
      <p:bldP spid="5" grpId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98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114" y="755374"/>
            <a:ext cx="4516772" cy="786503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E.g</a:t>
            </a:r>
            <a:r>
              <a:rPr lang="en-US" sz="1600" dirty="0" smtClean="0">
                <a:solidFill>
                  <a:schemeClr val="bg1"/>
                </a:solidFill>
              </a:rPr>
              <a:t>., </a:t>
            </a:r>
            <a:r>
              <a:rPr lang="en-US" sz="1600" dirty="0">
                <a:solidFill>
                  <a:schemeClr val="bg1"/>
                </a:solidFill>
              </a:rPr>
              <a:t>v</a:t>
            </a:r>
            <a:r>
              <a:rPr lang="en-US" sz="1600" dirty="0" smtClean="0">
                <a:solidFill>
                  <a:schemeClr val="bg1"/>
                </a:solidFill>
              </a:rPr>
              <a:t>arious </a:t>
            </a:r>
            <a:r>
              <a:rPr lang="en-US" sz="1600" dirty="0" smtClean="0">
                <a:solidFill>
                  <a:schemeClr val="bg1"/>
                </a:solidFill>
              </a:rPr>
              <a:t>predicted signatures for </a:t>
            </a:r>
            <a:r>
              <a:rPr lang="en-US" sz="1600" dirty="0" err="1" smtClean="0">
                <a:solidFill>
                  <a:schemeClr val="bg1"/>
                </a:solidFill>
              </a:rPr>
              <a:t>Jupiters</a:t>
            </a:r>
            <a:r>
              <a:rPr lang="en-US" sz="1600" dirty="0" smtClean="0">
                <a:solidFill>
                  <a:schemeClr val="bg1"/>
                </a:solidFill>
              </a:rPr>
              <a:t> around hosts of confirmed planets</a:t>
            </a:r>
          </a:p>
        </p:txBody>
      </p:sp>
    </p:spTree>
    <p:extLst>
      <p:ext uri="{BB962C8B-B14F-4D97-AF65-F5344CB8AC3E}">
        <p14:creationId xmlns:p14="http://schemas.microsoft.com/office/powerpoint/2010/main" val="14812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23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1309" y="5000610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👈</a:t>
            </a:r>
            <a:endParaRPr lang="en-US" sz="6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520" y="1042222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👉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44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9876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5557" y="5099823"/>
            <a:ext cx="3678550" cy="1360449"/>
          </a:xfrm>
          <a:prstGeom prst="ellipse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518" y="670197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 fontScale="85000" lnSpcReduction="2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Archive Tools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0942" y="578004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794" y="4516401"/>
            <a:ext cx="3167270" cy="742515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smtClean="0">
                <a:solidFill>
                  <a:schemeClr val="bg1"/>
                </a:solidFill>
              </a:rPr>
              <a:t>Transit Service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5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681" y="3881121"/>
            <a:ext cx="8195825" cy="683664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 fontScale="85000" lnSpcReduction="10000"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Transit Service: </a:t>
            </a:r>
            <a:r>
              <a:rPr lang="en-US" sz="2400" dirty="0" smtClean="0">
                <a:solidFill>
                  <a:schemeClr val="bg1"/>
                </a:solidFill>
              </a:rPr>
              <a:t>Predicts transit times and (for circular orbits) secondary eclipse, quadrature, custom phases for known or hypothetical planets</a:t>
            </a:r>
          </a:p>
        </p:txBody>
      </p:sp>
      <p:sp>
        <p:nvSpPr>
          <p:cNvPr id="6" name="Oval 5"/>
          <p:cNvSpPr/>
          <p:nvPr/>
        </p:nvSpPr>
        <p:spPr>
          <a:xfrm>
            <a:off x="-139573" y="887894"/>
            <a:ext cx="2949034" cy="2067341"/>
          </a:xfrm>
          <a:prstGeom prst="ellipse">
            <a:avLst/>
          </a:prstGeom>
          <a:noFill/>
          <a:ln w="38100">
            <a:solidFill>
              <a:srgbClr val="C00000">
                <a:alpha val="64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17305" y="1013681"/>
            <a:ext cx="4045133" cy="181399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</a:rPr>
              <a:t>Input targets: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Confirmed planets table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KOIs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RV planets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Upload your own list of known planets/KOIs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Enter single known target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Enter hypothetical target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39573" y="265795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173" y="3160245"/>
            <a:ext cx="4829099" cy="563217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sz="2000" dirty="0" smtClean="0">
                <a:solidFill>
                  <a:schemeClr val="bg1"/>
                </a:solidFill>
              </a:rPr>
              <a:t>…</a:t>
            </a:r>
            <a:r>
              <a:rPr lang="en-US" sz="2000" dirty="0" smtClean="0">
                <a:solidFill>
                  <a:schemeClr val="bg1"/>
                </a:solidFill>
              </a:rPr>
              <a:t>Option to enter/edit custom target</a:t>
            </a:r>
            <a:r>
              <a:rPr lang="is-IS" sz="2000" dirty="0" smtClean="0">
                <a:solidFill>
                  <a:schemeClr val="bg1"/>
                </a:solidFill>
              </a:rPr>
              <a:t>…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7" grpId="0"/>
      <p:bldP spid="7" grpId="1"/>
      <p:bldP spid="7" grpId="2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0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2956" y="3486660"/>
            <a:ext cx="4232449" cy="1019745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E.g., find: next observable transits from JWST for all </a:t>
            </a:r>
            <a:r>
              <a:rPr lang="en-US" sz="1600" dirty="0" err="1" smtClean="0">
                <a:solidFill>
                  <a:schemeClr val="bg1"/>
                </a:solidFill>
              </a:rPr>
              <a:t>confirmed+candidate</a:t>
            </a:r>
            <a:r>
              <a:rPr lang="en-US" sz="1600" dirty="0" smtClean="0">
                <a:solidFill>
                  <a:schemeClr val="bg1"/>
                </a:solidFill>
              </a:rPr>
              <a:t> KOIs</a:t>
            </a:r>
            <a:r>
              <a:rPr lang="is-IS" sz="1600" dirty="0" smtClean="0">
                <a:solidFill>
                  <a:schemeClr val="bg1"/>
                </a:solidFill>
              </a:rPr>
              <a:t>….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75664" y="71009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👇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3760" y="94583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👉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8845" y="140303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👉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410" y="94583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👉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98151" y="303460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86031" y="1586523"/>
            <a:ext cx="1260070" cy="234462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5557" y="5099823"/>
            <a:ext cx="3678550" cy="1360449"/>
          </a:xfrm>
          <a:prstGeom prst="ellipse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518" y="670197"/>
            <a:ext cx="2109208" cy="101847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 fontScale="85000" lnSpcReduction="2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Archive Tools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7324" y="552324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👆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794" y="4516401"/>
            <a:ext cx="3167270" cy="742515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Periodogram</a:t>
            </a:r>
            <a:r>
              <a:rPr lang="en-US" sz="2400" dirty="0" smtClean="0">
                <a:solidFill>
                  <a:schemeClr val="bg1"/>
                </a:solidFill>
              </a:rPr>
              <a:t> tool</a:t>
            </a:r>
          </a:p>
        </p:txBody>
      </p:sp>
    </p:spTree>
    <p:extLst>
      <p:ext uri="{BB962C8B-B14F-4D97-AF65-F5344CB8AC3E}">
        <p14:creationId xmlns:p14="http://schemas.microsoft.com/office/powerpoint/2010/main" val="1630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99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82" y="1268859"/>
            <a:ext cx="2033493" cy="9751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832100" y="706992"/>
            <a:ext cx="2965076" cy="3278940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82595" y="130018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👈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930900" y="676373"/>
            <a:ext cx="2965076" cy="3278940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91350" y="400049"/>
            <a:ext cx="1904626" cy="729277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Choose output options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3736" y="400048"/>
            <a:ext cx="1904626" cy="729277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Choose algorithm</a:t>
            </a:r>
          </a:p>
        </p:txBody>
      </p:sp>
      <p:sp>
        <p:nvSpPr>
          <p:cNvPr id="12" name="Oval 11"/>
          <p:cNvSpPr/>
          <p:nvPr/>
        </p:nvSpPr>
        <p:spPr>
          <a:xfrm>
            <a:off x="0" y="1030842"/>
            <a:ext cx="2965076" cy="3278940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4397" y="844313"/>
            <a:ext cx="2101091" cy="47349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Select input file options</a:t>
            </a:r>
          </a:p>
        </p:txBody>
      </p:sp>
    </p:spTree>
    <p:extLst>
      <p:ext uri="{BB962C8B-B14F-4D97-AF65-F5344CB8AC3E}">
        <p14:creationId xmlns:p14="http://schemas.microsoft.com/office/powerpoint/2010/main" val="5313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50" y="158749"/>
            <a:ext cx="2159000" cy="946151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Alternatively, grab light curve from archive</a:t>
            </a:r>
            <a:r>
              <a:rPr lang="is-IS" sz="1600" dirty="0" smtClean="0">
                <a:solidFill>
                  <a:schemeClr val="bg1"/>
                </a:solidFill>
              </a:rPr>
              <a:t>….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1938" y="3991219"/>
            <a:ext cx="2727570" cy="1604595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View light curve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Select a subset of quarters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</a:rPr>
              <a:t>Normalise</a:t>
            </a:r>
            <a:r>
              <a:rPr lang="en-US" sz="1600" dirty="0" smtClean="0">
                <a:solidFill>
                  <a:schemeClr val="bg1"/>
                </a:solidFill>
              </a:rPr>
              <a:t> if needed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Select </a:t>
            </a:r>
            <a:r>
              <a:rPr lang="en-US" sz="1600" dirty="0" err="1" smtClean="0">
                <a:solidFill>
                  <a:schemeClr val="bg1"/>
                </a:solidFill>
              </a:rPr>
              <a:t>periodogram</a:t>
            </a:r>
            <a:r>
              <a:rPr lang="en-US" sz="1600" dirty="0" smtClean="0">
                <a:solidFill>
                  <a:schemeClr val="bg1"/>
                </a:solidFill>
              </a:rPr>
              <a:t> tool, and</a:t>
            </a:r>
            <a:r>
              <a:rPr lang="is-IS" sz="1600" dirty="0" smtClean="0">
                <a:solidFill>
                  <a:schemeClr val="bg1"/>
                </a:solidFill>
              </a:rPr>
              <a:t>….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9299" y="305237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👈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7576" y="1605761"/>
            <a:ext cx="669193" cy="324639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74591" y="1605761"/>
            <a:ext cx="911470" cy="324639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88253" y="1104900"/>
            <a:ext cx="563685" cy="324639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3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31000" y="3568700"/>
            <a:ext cx="2349500" cy="531532"/>
          </a:xfrm>
          <a:prstGeom prst="ellipse">
            <a:avLst/>
          </a:prstGeom>
          <a:noFill/>
          <a:ln w="38100">
            <a:solidFill>
              <a:srgbClr val="C0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48250" y="4813300"/>
            <a:ext cx="374650" cy="323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02300" y="1625600"/>
            <a:ext cx="336550" cy="234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1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7"/>
          <a:stretch/>
        </p:blipFill>
        <p:spPr>
          <a:xfrm>
            <a:off x="0" y="423410"/>
            <a:ext cx="9144000" cy="60111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23153" y="3003739"/>
            <a:ext cx="4831431" cy="133354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Direct Imaging!!!</a:t>
            </a:r>
          </a:p>
        </p:txBody>
      </p:sp>
    </p:spTree>
    <p:extLst>
      <p:ext uri="{BB962C8B-B14F-4D97-AF65-F5344CB8AC3E}">
        <p14:creationId xmlns:p14="http://schemas.microsoft.com/office/powerpoint/2010/main" val="19490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0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1940" y="854933"/>
            <a:ext cx="5100875" cy="864565"/>
            <a:chOff x="3731940" y="854933"/>
            <a:chExt cx="5100875" cy="864565"/>
          </a:xfrm>
        </p:grpSpPr>
        <p:sp>
          <p:nvSpPr>
            <p:cNvPr id="5" name="Oval 4"/>
            <p:cNvSpPr/>
            <p:nvPr/>
          </p:nvSpPr>
          <p:spPr>
            <a:xfrm>
              <a:off x="3731940" y="1055798"/>
              <a:ext cx="519843" cy="3154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3671" y="854933"/>
              <a:ext cx="3669144" cy="810777"/>
            </a:xfrm>
            <a:prstGeom prst="rect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softEdge rad="38100"/>
            </a:effectLst>
          </p:spPr>
          <p:txBody>
            <a:bodyPr wrap="square" rtlCol="0" anchor="ctr" anchorCtr="0">
              <a:normAutofit fontScale="77500" lnSpcReduction="20000"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 smtClean="0">
                  <a:solidFill>
                    <a:schemeClr val="bg1"/>
                  </a:solidFill>
                </a:rPr>
                <a:t>Can sort by any column!</a:t>
              </a:r>
              <a:endParaRPr lang="en-US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e.g., sort by # of planets in system to see</a:t>
              </a:r>
            </a:p>
            <a:p>
              <a:pPr algn="ctr">
                <a:lnSpc>
                  <a:spcPct val="13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multi-planet systems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91293" y="888501"/>
              <a:ext cx="800219" cy="830997"/>
            </a:xfrm>
            <a:prstGeom prst="rect">
              <a:avLst/>
            </a:prstGeom>
            <a:noFill/>
            <a:effectLst>
              <a:glow rad="127000">
                <a:schemeClr val="tx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effectLst>
                    <a:glow rad="228600">
                      <a:schemeClr val="accent3">
                        <a:alpha val="40000"/>
                      </a:schemeClr>
                    </a:glow>
                  </a:effectLst>
                </a:rPr>
                <a:t>👈</a:t>
              </a:r>
              <a:endParaRPr lang="en-US" sz="4800" dirty="0">
                <a:effectLst>
                  <a:glow rad="228600">
                    <a:schemeClr val="accent3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3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0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69314" y="1557969"/>
            <a:ext cx="3127915" cy="1723113"/>
            <a:chOff x="5369314" y="1557969"/>
            <a:chExt cx="3127915" cy="1723113"/>
          </a:xfrm>
        </p:grpSpPr>
        <p:sp>
          <p:nvSpPr>
            <p:cNvPr id="9" name="Oval 8"/>
            <p:cNvSpPr/>
            <p:nvPr/>
          </p:nvSpPr>
          <p:spPr>
            <a:xfrm>
              <a:off x="6462133" y="1572838"/>
              <a:ext cx="615174" cy="2410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369314" y="1557969"/>
              <a:ext cx="921370" cy="2410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882055" y="1580271"/>
              <a:ext cx="615174" cy="2410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6768329" y="1757375"/>
              <a:ext cx="17655" cy="5490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957433" y="1750922"/>
              <a:ext cx="1146481" cy="62057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5815362" y="1750922"/>
              <a:ext cx="748757" cy="62057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61212" y="2397764"/>
              <a:ext cx="2362200" cy="883318"/>
            </a:xfrm>
            <a:prstGeom prst="rect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softEdge rad="38100"/>
            </a:effectLst>
          </p:spPr>
          <p:txBody>
            <a:bodyPr wrap="square" rtlCol="0" anchor="ctr" anchorCtr="0">
              <a:normAutofit fontScale="77500" lnSpcReduction="20000"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 smtClean="0">
                  <a:solidFill>
                    <a:schemeClr val="bg1"/>
                  </a:solidFill>
                </a:rPr>
                <a:t>Can filter columns!</a:t>
              </a:r>
            </a:p>
            <a:p>
              <a:pPr algn="ctr">
                <a:lnSpc>
                  <a:spcPct val="13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e.g., find hot </a:t>
              </a:r>
              <a:r>
                <a:rPr lang="en-US" dirty="0" err="1" smtClean="0">
                  <a:solidFill>
                    <a:schemeClr val="bg1"/>
                  </a:solidFill>
                </a:rPr>
                <a:t>Jupiters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with measured eccentricities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16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987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5859" y="4360985"/>
            <a:ext cx="3872763" cy="1626577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marL="285750" indent="-285750" algn="ctr">
              <a:spcAft>
                <a:spcPts val="600"/>
              </a:spcAft>
              <a:buFont typeface="Arial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Many</a:t>
            </a:r>
            <a:r>
              <a:rPr lang="en-US" dirty="0" smtClean="0">
                <a:solidFill>
                  <a:schemeClr val="bg1"/>
                </a:solidFill>
              </a:rPr>
              <a:t> more columns can be added</a:t>
            </a:r>
          </a:p>
          <a:p>
            <a:pPr marL="285750" indent="-285750" algn="ctr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Columns can also rearranged, removed</a:t>
            </a:r>
            <a:r>
              <a:rPr lang="is-IS" dirty="0" smtClean="0">
                <a:solidFill>
                  <a:schemeClr val="bg1"/>
                </a:solidFill>
              </a:rPr>
              <a:t>….</a:t>
            </a:r>
          </a:p>
          <a:p>
            <a:pPr marL="285750" indent="-285750" algn="ctr">
              <a:spcAft>
                <a:spcPts val="600"/>
              </a:spcAft>
              <a:buFont typeface="Arial" charset="0"/>
              <a:buChar char="•"/>
            </a:pPr>
            <a:r>
              <a:rPr lang="is-IS" dirty="0" smtClean="0">
                <a:solidFill>
                  <a:schemeClr val="bg1"/>
                </a:solidFill>
              </a:rPr>
              <a:t>And saved!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3416" y="747099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👆</a:t>
            </a:r>
            <a:endParaRPr lang="en-US" sz="6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1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r="18618" b="36077"/>
          <a:stretch/>
        </p:blipFill>
        <p:spPr>
          <a:xfrm>
            <a:off x="1079519" y="1116337"/>
            <a:ext cx="7290758" cy="5539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658" y="179640"/>
            <a:ext cx="4319240" cy="756778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Can set user </a:t>
            </a:r>
            <a:r>
              <a:rPr lang="en-US" dirty="0" smtClean="0">
                <a:solidFill>
                  <a:schemeClr val="bg1"/>
                </a:solidFill>
              </a:rPr>
              <a:t>preferences!</a:t>
            </a:r>
          </a:p>
        </p:txBody>
      </p:sp>
    </p:spTree>
    <p:extLst>
      <p:ext uri="{BB962C8B-B14F-4D97-AF65-F5344CB8AC3E}">
        <p14:creationId xmlns:p14="http://schemas.microsoft.com/office/powerpoint/2010/main" val="183124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487A-2775-DE4B-800D-D2ED7C371ADA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0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4703" y="90696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👈</a:t>
            </a:r>
            <a:endParaRPr lang="en-US" sz="4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11" y="2488172"/>
            <a:ext cx="3770584" cy="18791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6724" y="298354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👉</a:t>
            </a:r>
            <a:endParaRPr lang="en-US" sz="4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51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hibit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Exhibit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Exhibi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0000"/>
                <a:satMod val="110000"/>
                <a:lumMod val="70000"/>
              </a:schemeClr>
            </a:gs>
            <a:gs pos="50000">
              <a:schemeClr val="phClr">
                <a:tint val="80000"/>
                <a:satMod val="135000"/>
              </a:schemeClr>
            </a:gs>
            <a:gs pos="100000">
              <a:schemeClr val="phClr">
                <a:tint val="3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10000"/>
                <a:lumMod val="70000"/>
              </a:schemeClr>
            </a:gs>
            <a:gs pos="65000">
              <a:schemeClr val="phClr">
                <a:shade val="90000"/>
                <a:satMod val="200000"/>
                <a:lumMod val="110000"/>
              </a:schemeClr>
            </a:gs>
            <a:gs pos="100000">
              <a:schemeClr val="phClr">
                <a:tint val="90000"/>
                <a:shade val="100000"/>
                <a:satMod val="250000"/>
                <a:lumMod val="150000"/>
              </a:schemeClr>
            </a:gs>
          </a:gsLst>
          <a:lin ang="16200000" scaled="1"/>
        </a:gradFill>
      </a:fillStyleLst>
      <a:lnStyleLst>
        <a:ln w="31750" cap="flat" cmpd="sng" algn="ctr">
          <a:solidFill>
            <a:schemeClr val="phClr"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alpha val="95000"/>
            </a:schemeClr>
          </a:solidFill>
          <a:prstDash val="solid"/>
        </a:ln>
        <a:ln w="50800" cap="flat" cmpd="sng" algn="ctr">
          <a:solidFill>
            <a:schemeClr val="phClr">
              <a:alpha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5000" endPos="15000" dist="50800" dir="5400000" sy="-100000" rotWithShape="0"/>
          </a:effectLst>
        </a:effectStyle>
        <a:effectStyle>
          <a:effectLst>
            <a:innerShdw blurRad="76200" dist="25400" dir="5400000">
              <a:srgbClr val="FFFFFF">
                <a:alpha val="50000"/>
              </a:srgbClr>
            </a:innerShdw>
            <a:outerShdw blurRad="254000" dist="254000" dir="5400000" sx="90000" sy="-30000" rotWithShape="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  <a:lumMod val="30000"/>
              </a:schemeClr>
              <a:schemeClr val="phClr">
                <a:tint val="70000"/>
                <a:satMod val="500000"/>
                <a:lumMod val="5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2F67AC-886A-974D-8C33-FD87715843F0}" vid="{9659DC1B-396E-1441-86C7-0F1E0BBAE24C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FFFF66"/>
      </a:dk2>
      <a:lt2>
        <a:srgbClr val="000000"/>
      </a:lt2>
      <a:accent1>
        <a:srgbClr val="FF9900"/>
      </a:accent1>
      <a:accent2>
        <a:srgbClr val="00FFFF"/>
      </a:accent2>
      <a:accent3>
        <a:srgbClr val="FFFF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hlink"/>
          </a:solidFill>
          <a:prstDash val="solid"/>
          <a:round/>
          <a:headEnd type="none" w="med" len="med"/>
          <a:tailEnd type="stealth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Centaur" pitchFamily="18" charset="0"/>
          </a:defRPr>
        </a:defPPr>
      </a:lstStyle>
    </a:spDef>
    <a:lnDef>
      <a:spPr bwMode="auto">
        <a:noFill/>
        <a:ln w="19050" cap="rnd" cmpd="sng" algn="ctr">
          <a:solidFill>
            <a:srgbClr val="000099"/>
          </a:solidFill>
          <a:prstDash val="solid"/>
          <a:round/>
          <a:headEnd type="none" w="med" len="med"/>
          <a:tailEnd type="arrow" w="med" len="med"/>
        </a:ln>
        <a:effectLst>
          <a:outerShdw blurRad="50800" dist="38100" dir="2700000">
            <a:srgbClr val="000000">
              <a:alpha val="43000"/>
            </a:srgbClr>
          </a:outerShdw>
        </a:effectLst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100" dirty="0" smtClean="0">
            <a:solidFill>
              <a:schemeClr val="bg2"/>
            </a:solidFill>
            <a:latin typeface="Gill Sans"/>
            <a:cs typeface="Gill San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EE2F67AC-886A-974D-8C33-FD87715843F0}" vid="{6D70BB61-E8DA-124F-9B01-26B4571578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JuliansTemplate</Template>
  <TotalTime>8008</TotalTime>
  <Words>922</Words>
  <Application>Microsoft Macintosh PowerPoint</Application>
  <PresentationFormat>On-screen Show (4:3)</PresentationFormat>
  <Paragraphs>184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Avenir Book</vt:lpstr>
      <vt:lpstr>Avenir Heavy</vt:lpstr>
      <vt:lpstr>Avenir Light</vt:lpstr>
      <vt:lpstr>Calibri</vt:lpstr>
      <vt:lpstr>Centaur</vt:lpstr>
      <vt:lpstr>Corbel</vt:lpstr>
      <vt:lpstr>Courier</vt:lpstr>
      <vt:lpstr>Gill Sans</vt:lpstr>
      <vt:lpstr>ＭＳ Ｐゴシック</vt:lpstr>
      <vt:lpstr>Times New Roman</vt:lpstr>
      <vt:lpstr>Wingdings</vt:lpstr>
      <vt:lpstr>Wingdings 2</vt:lpstr>
      <vt:lpstr>Arial</vt:lpstr>
      <vt:lpstr>Exhibit</vt:lpstr>
      <vt:lpstr>Default Design</vt:lpstr>
      <vt:lpstr>PowerPoint Presentation</vt:lpstr>
      <vt:lpstr>The Exoplanet Archive</vt:lpstr>
      <vt:lpstr>The Confirmed Planets 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Extended Planet Data Table</vt:lpstr>
      <vt:lpstr>PowerPoint Presentation</vt:lpstr>
      <vt:lpstr>PowerPoint Presentation</vt:lpstr>
      <vt:lpstr>PowerPoint Presentation</vt:lpstr>
      <vt:lpstr>The Microlensing Planets Table</vt:lpstr>
      <vt:lpstr>PowerPoint Presentation</vt:lpstr>
      <vt:lpstr>PowerPoint Presentation</vt:lpstr>
      <vt:lpstr>PowerPoint Presentation</vt:lpstr>
      <vt:lpstr>Microlensing Planets Table</vt:lpstr>
      <vt:lpstr>ExoFOP: K2C9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Microlensing Data</vt:lpstr>
      <vt:lpstr>PowerPoint Presentation</vt:lpstr>
      <vt:lpstr>PowerPoint Presentation</vt:lpstr>
      <vt:lpstr>PowerPoint Presentation</vt:lpstr>
      <vt:lpstr>PowerPoint Presentation</vt:lpstr>
      <vt:lpstr>Exoplanet Archive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270</cp:revision>
  <cp:lastPrinted>2016-05-26T21:02:46Z</cp:lastPrinted>
  <dcterms:created xsi:type="dcterms:W3CDTF">2016-09-18T00:14:40Z</dcterms:created>
  <dcterms:modified xsi:type="dcterms:W3CDTF">2017-08-08T19:13:14Z</dcterms:modified>
</cp:coreProperties>
</file>