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56"/>
  </p:notesMasterIdLst>
  <p:sldIdLst>
    <p:sldId id="256" r:id="rId2"/>
    <p:sldId id="2147471271" r:id="rId3"/>
    <p:sldId id="2147471268" r:id="rId4"/>
    <p:sldId id="2147471269" r:id="rId5"/>
    <p:sldId id="2147471270" r:id="rId6"/>
    <p:sldId id="10797" r:id="rId7"/>
    <p:sldId id="2147471264" r:id="rId8"/>
    <p:sldId id="10918" r:id="rId9"/>
    <p:sldId id="10919" r:id="rId10"/>
    <p:sldId id="2145708620" r:id="rId11"/>
    <p:sldId id="2145708640" r:id="rId12"/>
    <p:sldId id="786" r:id="rId13"/>
    <p:sldId id="1973" r:id="rId14"/>
    <p:sldId id="4427" r:id="rId15"/>
    <p:sldId id="4437" r:id="rId16"/>
    <p:sldId id="798" r:id="rId17"/>
    <p:sldId id="845" r:id="rId18"/>
    <p:sldId id="800" r:id="rId19"/>
    <p:sldId id="302" r:id="rId20"/>
    <p:sldId id="846" r:id="rId21"/>
    <p:sldId id="811" r:id="rId22"/>
    <p:sldId id="263" r:id="rId23"/>
    <p:sldId id="2147471260" r:id="rId24"/>
    <p:sldId id="4458" r:id="rId25"/>
    <p:sldId id="4430" r:id="rId26"/>
    <p:sldId id="10794" r:id="rId27"/>
    <p:sldId id="2145708674" r:id="rId28"/>
    <p:sldId id="2147471266" r:id="rId29"/>
    <p:sldId id="2147471267" r:id="rId30"/>
    <p:sldId id="2147471249" r:id="rId31"/>
    <p:sldId id="2145708652" r:id="rId32"/>
    <p:sldId id="4414" r:id="rId33"/>
    <p:sldId id="2145708616" r:id="rId34"/>
    <p:sldId id="2145708639" r:id="rId35"/>
    <p:sldId id="10798" r:id="rId36"/>
    <p:sldId id="828" r:id="rId37"/>
    <p:sldId id="268" r:id="rId38"/>
    <p:sldId id="261" r:id="rId39"/>
    <p:sldId id="265" r:id="rId40"/>
    <p:sldId id="4422" r:id="rId41"/>
    <p:sldId id="2147471265" r:id="rId42"/>
    <p:sldId id="2147471254" r:id="rId43"/>
    <p:sldId id="7679" r:id="rId44"/>
    <p:sldId id="2147471256" r:id="rId45"/>
    <p:sldId id="10796" r:id="rId46"/>
    <p:sldId id="10792" r:id="rId47"/>
    <p:sldId id="900" r:id="rId48"/>
    <p:sldId id="260" r:id="rId49"/>
    <p:sldId id="4418" r:id="rId50"/>
    <p:sldId id="1970" r:id="rId51"/>
    <p:sldId id="4386" r:id="rId52"/>
    <p:sldId id="4138" r:id="rId53"/>
    <p:sldId id="2147471272" r:id="rId54"/>
    <p:sldId id="2147471273" r:id="rId55"/>
  </p:sldIdLst>
  <p:sldSz cx="9144000" cy="5143500" type="screen16x9"/>
  <p:notesSz cx="6858000" cy="9144000"/>
  <p:embeddedFontLst>
    <p:embeddedFont>
      <p:font typeface="Encode Sans" panose="020F0502020204030204" pitchFamily="34" charset="0"/>
      <p:regular r:id="rId57"/>
      <p:bold r:id="rId58"/>
      <p:italic r:id="rId59"/>
      <p:boldItalic r:id="rId60"/>
    </p:embeddedFont>
    <p:embeddedFont>
      <p:font typeface="Encode Sans Condensed Thin" panose="020F0502020204030204" pitchFamily="34" charset="0"/>
      <p:regular r:id="rId61"/>
      <p:bold r:id="rId62"/>
      <p:italic r:id="rId63"/>
      <p:boldItalic r:id="rId64"/>
    </p:embeddedFont>
    <p:embeddedFont>
      <p:font typeface="Merriweather" pitchFamily="2" charset="77"/>
      <p:regular r:id="rId65"/>
      <p:bold r:id="rId66"/>
      <p:italic r:id="rId67"/>
      <p:boldItalic r:id="rId68"/>
    </p:embeddedFont>
    <p:embeddedFont>
      <p:font typeface="Source Sans Pro" panose="020B050303040302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905FF"/>
    <a:srgbClr val="FFFFFF"/>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6D7CBB-A952-44BB-AA24-4712D87E3833}">
  <a:tblStyle styleId="{F96D7CBB-A952-44BB-AA24-4712D87E383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23"/>
    <p:restoredTop sz="88228"/>
  </p:normalViewPr>
  <p:slideViewPr>
    <p:cSldViewPr snapToGrid="0" snapToObjects="1">
      <p:cViewPr>
        <p:scale>
          <a:sx n="146" d="100"/>
          <a:sy n="146" d="100"/>
        </p:scale>
        <p:origin x="864" y="328"/>
      </p:cViewPr>
      <p:guideLst/>
    </p:cSldViewPr>
  </p:slideViewPr>
  <p:notesTextViewPr>
    <p:cViewPr>
      <p:scale>
        <a:sx n="1" d="1"/>
        <a:sy n="1" d="1"/>
      </p:scale>
      <p:origin x="0" y="0"/>
    </p:cViewPr>
  </p:notesTextViewPr>
  <p:sorterViewPr>
    <p:cViewPr>
      <p:scale>
        <a:sx n="57" d="100"/>
        <a:sy n="57"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anda.org/articles/aa/abs/2019/03/aa35253-19/aa35253-19.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0140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3000"/>
              </a:lnSpc>
              <a:spcBef>
                <a:spcPts val="600"/>
              </a:spcBef>
              <a:spcAft>
                <a:spcPts val="600"/>
              </a:spcAft>
            </a:pPr>
            <a:endParaRPr lang="en-US" dirty="0"/>
          </a:p>
          <a:p>
            <a:pPr>
              <a:lnSpc>
                <a:spcPct val="103000"/>
              </a:lnSpc>
              <a:spcBef>
                <a:spcPts val="600"/>
              </a:spcBef>
              <a:spcAft>
                <a:spcPts val="600"/>
              </a:spcAft>
            </a:pPr>
            <a:r>
              <a:rPr lang="en-US" dirty="0"/>
              <a:t>LV: Space X Falcon heavy to be </a:t>
            </a:r>
            <a:r>
              <a:rPr lang="en-US" dirty="0" err="1"/>
              <a:t>annoh</a:t>
            </a:r>
            <a:r>
              <a:rPr lang="en-US" dirty="0"/>
              <a:t> ed </a:t>
            </a:r>
            <a:r>
              <a:rPr lang="en-US" dirty="0" err="1"/>
              <a:t>ina</a:t>
            </a:r>
            <a:r>
              <a:rPr lang="en-US" dirty="0"/>
              <a:t>  month </a:t>
            </a:r>
          </a:p>
          <a:p>
            <a:pPr>
              <a:lnSpc>
                <a:spcPct val="103000"/>
              </a:lnSpc>
              <a:spcBef>
                <a:spcPts val="600"/>
              </a:spcBef>
              <a:spcAft>
                <a:spcPts val="600"/>
              </a:spcAft>
            </a:pPr>
            <a:r>
              <a:rPr lang="en-US" dirty="0"/>
              <a:t>Delayed SIR by two months to accommodate COVID-19 inefficiencies and associated delays</a:t>
            </a:r>
          </a:p>
          <a:p>
            <a:pPr>
              <a:lnSpc>
                <a:spcPct val="103000"/>
              </a:lnSpc>
              <a:spcBef>
                <a:spcPts val="600"/>
              </a:spcBef>
              <a:spcAft>
                <a:spcPts val="600"/>
              </a:spcAft>
            </a:pPr>
            <a:r>
              <a:rPr lang="en-US" dirty="0"/>
              <a:t>Focused assembly/subsystem-level deliveries to Optical bench assembly/alignment and I&amp;T</a:t>
            </a:r>
          </a:p>
          <a:p>
            <a:pPr>
              <a:lnSpc>
                <a:spcPct val="103000"/>
              </a:lnSpc>
              <a:spcBef>
                <a:spcPts val="600"/>
              </a:spcBef>
              <a:spcAft>
                <a:spcPts val="600"/>
              </a:spcAft>
            </a:pPr>
            <a:r>
              <a:rPr lang="en-US" dirty="0"/>
              <a:t>Have retained original design to use as margin against Threshold</a:t>
            </a:r>
          </a:p>
          <a:p>
            <a:pPr>
              <a:lnSpc>
                <a:spcPct val="103000"/>
              </a:lnSpc>
              <a:spcBef>
                <a:spcPts val="600"/>
              </a:spcBef>
              <a:spcAft>
                <a:spcPts val="600"/>
              </a:spcAft>
            </a:pPr>
            <a:r>
              <a:rPr lang="en-US" dirty="0"/>
              <a:t>Reflowed I&amp;T to minimize COVID-19 financial impact, reduce I&amp;T duration</a:t>
            </a:r>
          </a:p>
          <a:p>
            <a:pPr lvl="1">
              <a:lnSpc>
                <a:spcPct val="103000"/>
              </a:lnSpc>
              <a:spcBef>
                <a:spcPts val="600"/>
              </a:spcBef>
              <a:spcAft>
                <a:spcPts val="600"/>
              </a:spcAft>
            </a:pPr>
            <a:r>
              <a:rPr lang="en-US" dirty="0"/>
              <a:t>Removed V&amp;V of CGI modes that do not directly address Threshold (TTR5)</a:t>
            </a:r>
          </a:p>
          <a:p>
            <a:pPr lvl="1">
              <a:lnSpc>
                <a:spcPct val="103000"/>
              </a:lnSpc>
              <a:spcBef>
                <a:spcPts val="600"/>
              </a:spcBef>
              <a:spcAft>
                <a:spcPts val="600"/>
              </a:spcAft>
            </a:pPr>
            <a:endParaRPr lang="en-US" dirty="0"/>
          </a:p>
          <a:p>
            <a:pPr>
              <a:lnSpc>
                <a:spcPct val="123000"/>
              </a:lnSpc>
              <a:spcBef>
                <a:spcPts val="400"/>
              </a:spcBef>
              <a:spcAft>
                <a:spcPts val="200"/>
              </a:spcAft>
            </a:pPr>
            <a:r>
              <a:rPr lang="en-US" dirty="0"/>
              <a:t>Budget:</a:t>
            </a:r>
          </a:p>
          <a:p>
            <a:pPr lvl="1">
              <a:lnSpc>
                <a:spcPct val="123000"/>
              </a:lnSpc>
              <a:spcBef>
                <a:spcPts val="400"/>
              </a:spcBef>
              <a:spcAft>
                <a:spcPts val="200"/>
              </a:spcAft>
            </a:pPr>
            <a:r>
              <a:rPr lang="en-US" dirty="0"/>
              <a:t>12% on CTG is super tight</a:t>
            </a:r>
          </a:p>
          <a:p>
            <a:pPr lvl="1">
              <a:lnSpc>
                <a:spcPct val="123000"/>
              </a:lnSpc>
              <a:spcBef>
                <a:spcPts val="400"/>
              </a:spcBef>
              <a:spcAft>
                <a:spcPts val="200"/>
              </a:spcAft>
            </a:pPr>
            <a:r>
              <a:rPr lang="en-US" dirty="0"/>
              <a:t>$12.4M in direct COVID and international contribution delays tracked and provided to NASA as over-guide to PPBE24</a:t>
            </a:r>
          </a:p>
          <a:p>
            <a:pPr lvl="2">
              <a:lnSpc>
                <a:spcPct val="123000"/>
              </a:lnSpc>
              <a:spcBef>
                <a:spcPts val="400"/>
              </a:spcBef>
              <a:spcAft>
                <a:spcPts val="200"/>
              </a:spcAft>
            </a:pPr>
            <a:r>
              <a:rPr lang="en-US" dirty="0"/>
              <a:t>Additionally, team would be fully funded through physical delivery on March 29, 2024</a:t>
            </a:r>
          </a:p>
          <a:p>
            <a:pPr lvl="1">
              <a:lnSpc>
                <a:spcPct val="103000"/>
              </a:lnSpc>
              <a:spcBef>
                <a:spcPts val="600"/>
              </a:spcBef>
              <a:spcAft>
                <a:spcPts val="600"/>
              </a:spcAft>
            </a:pPr>
            <a:endParaRPr lang="en-US" dirty="0"/>
          </a:p>
          <a:p>
            <a:endParaRPr lang="en-US" dirty="0"/>
          </a:p>
        </p:txBody>
      </p:sp>
      <p:sp>
        <p:nvSpPr>
          <p:cNvPr id="4" name="Slide Number Placeholder 3"/>
          <p:cNvSpPr>
            <a:spLocks noGrp="1"/>
          </p:cNvSpPr>
          <p:nvPr>
            <p:ph type="sldNum" sz="quarter" idx="5"/>
          </p:nvPr>
        </p:nvSpPr>
        <p:spPr/>
        <p:txBody>
          <a:bodyPr/>
          <a:lstStyle/>
          <a:p>
            <a:fld id="{D7A385BD-4D5E-6A4D-9A61-AD22C22EE74F}" type="slidenum">
              <a:rPr lang="en-US" smtClean="0"/>
              <a:t>14</a:t>
            </a:fld>
            <a:endParaRPr lang="en-US"/>
          </a:p>
        </p:txBody>
      </p:sp>
    </p:spTree>
    <p:extLst>
      <p:ext uri="{BB962C8B-B14F-4D97-AF65-F5344CB8AC3E}">
        <p14:creationId xmlns:p14="http://schemas.microsoft.com/office/powerpoint/2010/main" val="1506008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6313c7448f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6313c7448f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200" dirty="0">
                <a:latin typeface="Calibri"/>
                <a:ea typeface="Calibri"/>
                <a:cs typeface="Calibri"/>
                <a:sym typeface="Calibri"/>
              </a:rPr>
              <a:t>Models from </a:t>
            </a:r>
            <a:r>
              <a:rPr lang="en" sz="1200" dirty="0" err="1">
                <a:latin typeface="Calibri"/>
                <a:ea typeface="Calibri"/>
                <a:cs typeface="Calibri"/>
                <a:sym typeface="Calibri"/>
              </a:rPr>
              <a:t>Madhusudhan</a:t>
            </a:r>
            <a:r>
              <a:rPr lang="en" sz="1200" dirty="0">
                <a:latin typeface="Calibri"/>
                <a:ea typeface="Calibri"/>
                <a:cs typeface="Calibri"/>
                <a:sym typeface="Calibri"/>
              </a:rPr>
              <a:t> 2011 study of HR 8799 c and d - the two models shown were equally good matches to the NIR data for HR 8799 d but would certainly be distinguishable in the optical with WFIRST-CGI</a:t>
            </a:r>
            <a:endParaRPr sz="1200" dirty="0">
              <a:latin typeface="Calibri"/>
              <a:ea typeface="Calibri"/>
              <a:cs typeface="Calibri"/>
              <a:sym typeface="Calibri"/>
            </a:endParaRPr>
          </a:p>
          <a:p>
            <a:pPr marL="0" lvl="0" indent="0" algn="l" rtl="0">
              <a:lnSpc>
                <a:spcPct val="115000"/>
              </a:lnSpc>
              <a:spcBef>
                <a:spcPts val="1600"/>
              </a:spcBef>
              <a:spcAft>
                <a:spcPts val="0"/>
              </a:spcAft>
              <a:buClr>
                <a:schemeClr val="dk2"/>
              </a:buClr>
              <a:buSzPts val="1100"/>
              <a:buFont typeface="Arial"/>
              <a:buNone/>
            </a:pPr>
            <a:r>
              <a:rPr lang="en" sz="1200" dirty="0">
                <a:latin typeface="Calibri"/>
                <a:ea typeface="Calibri"/>
                <a:cs typeface="Calibri"/>
                <a:sym typeface="Calibri"/>
              </a:rPr>
              <a:t>Degeneracy between:</a:t>
            </a:r>
            <a:endParaRPr sz="1200" dirty="0">
              <a:latin typeface="Calibri"/>
              <a:ea typeface="Calibri"/>
              <a:cs typeface="Calibri"/>
              <a:sym typeface="Calibri"/>
            </a:endParaRPr>
          </a:p>
          <a:p>
            <a:pPr marL="457200" lvl="0" indent="-304800" algn="l" rtl="0">
              <a:lnSpc>
                <a:spcPct val="115000"/>
              </a:lnSpc>
              <a:spcBef>
                <a:spcPts val="1600"/>
              </a:spcBef>
              <a:spcAft>
                <a:spcPts val="0"/>
              </a:spcAft>
              <a:buClr>
                <a:srgbClr val="000000"/>
              </a:buClr>
              <a:buSzPts val="1200"/>
              <a:buFont typeface="Calibri"/>
              <a:buChar char="-"/>
            </a:pPr>
            <a:r>
              <a:rPr lang="en" sz="1200" dirty="0">
                <a:latin typeface="Calibri"/>
                <a:ea typeface="Calibri"/>
                <a:cs typeface="Calibri"/>
                <a:sym typeface="Calibri"/>
              </a:rPr>
              <a:t>Particle size</a:t>
            </a:r>
            <a:endParaRPr sz="1200" dirty="0">
              <a:latin typeface="Calibri"/>
              <a:ea typeface="Calibri"/>
              <a:cs typeface="Calibri"/>
              <a:sym typeface="Calibri"/>
            </a:endParaRPr>
          </a:p>
          <a:p>
            <a:pPr marL="457200" lvl="0" indent="-304800" algn="l" rtl="0">
              <a:lnSpc>
                <a:spcPct val="115000"/>
              </a:lnSpc>
              <a:spcBef>
                <a:spcPts val="0"/>
              </a:spcBef>
              <a:spcAft>
                <a:spcPts val="0"/>
              </a:spcAft>
              <a:buClr>
                <a:srgbClr val="000000"/>
              </a:buClr>
              <a:buSzPts val="1200"/>
              <a:buFont typeface="Calibri"/>
              <a:buChar char="-"/>
            </a:pPr>
            <a:r>
              <a:rPr lang="en" sz="1200" dirty="0">
                <a:latin typeface="Calibri"/>
                <a:ea typeface="Calibri"/>
                <a:cs typeface="Calibri"/>
                <a:sym typeface="Calibri"/>
              </a:rPr>
              <a:t>Spatial extent of cloud</a:t>
            </a:r>
            <a:endParaRPr sz="1200" dirty="0">
              <a:latin typeface="Calibri"/>
              <a:ea typeface="Calibri"/>
              <a:cs typeface="Calibri"/>
              <a:sym typeface="Calibri"/>
            </a:endParaRPr>
          </a:p>
          <a:p>
            <a:pPr marL="457200" lvl="0" indent="-304800" algn="l" rtl="0">
              <a:lnSpc>
                <a:spcPct val="115000"/>
              </a:lnSpc>
              <a:spcBef>
                <a:spcPts val="0"/>
              </a:spcBef>
              <a:spcAft>
                <a:spcPts val="0"/>
              </a:spcAft>
              <a:buClr>
                <a:srgbClr val="000000"/>
              </a:buClr>
              <a:buSzPts val="1200"/>
              <a:buFont typeface="Calibri"/>
              <a:buChar char="-"/>
            </a:pPr>
            <a:r>
              <a:rPr lang="en" sz="1200" dirty="0">
                <a:latin typeface="Calibri"/>
                <a:ea typeface="Calibri"/>
                <a:cs typeface="Calibri"/>
                <a:sym typeface="Calibri"/>
              </a:rPr>
              <a:t>Condensate species</a:t>
            </a:r>
            <a:endParaRPr sz="1200" dirty="0">
              <a:latin typeface="Calibri"/>
              <a:ea typeface="Calibri"/>
              <a:cs typeface="Calibri"/>
              <a:sym typeface="Calibri"/>
            </a:endParaRPr>
          </a:p>
          <a:p>
            <a:pPr marL="457200" lvl="0" indent="-304800" algn="l" rtl="0">
              <a:lnSpc>
                <a:spcPct val="115000"/>
              </a:lnSpc>
              <a:spcBef>
                <a:spcPts val="0"/>
              </a:spcBef>
              <a:spcAft>
                <a:spcPts val="0"/>
              </a:spcAft>
              <a:buClr>
                <a:srgbClr val="000000"/>
              </a:buClr>
              <a:buSzPts val="1200"/>
              <a:buFont typeface="Calibri"/>
              <a:buChar char="-"/>
            </a:pPr>
            <a:r>
              <a:rPr lang="en" sz="1200" dirty="0">
                <a:latin typeface="Calibri"/>
                <a:ea typeface="Calibri"/>
                <a:cs typeface="Calibri"/>
                <a:sym typeface="Calibri"/>
              </a:rPr>
              <a:t>Surface gravity</a:t>
            </a:r>
            <a:endParaRPr sz="1200" dirty="0">
              <a:latin typeface="Calibri"/>
              <a:ea typeface="Calibri"/>
              <a:cs typeface="Calibri"/>
              <a:sym typeface="Calibri"/>
            </a:endParaRPr>
          </a:p>
        </p:txBody>
      </p:sp>
    </p:spTree>
    <p:extLst>
      <p:ext uri="{BB962C8B-B14F-4D97-AF65-F5344CB8AC3E}">
        <p14:creationId xmlns:p14="http://schemas.microsoft.com/office/powerpoint/2010/main" val="912093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7353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6313c7448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6313c7448f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611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OWA’s eyeballed using 1” indicator</a:t>
            </a:r>
          </a:p>
        </p:txBody>
      </p:sp>
      <p:sp>
        <p:nvSpPr>
          <p:cNvPr id="4" name="Slide Number Placeholder 3"/>
          <p:cNvSpPr>
            <a:spLocks noGrp="1"/>
          </p:cNvSpPr>
          <p:nvPr>
            <p:ph type="sldNum" sz="quarter" idx="5"/>
          </p:nvPr>
        </p:nvSpPr>
        <p:spPr/>
        <p:txBody>
          <a:bodyPr/>
          <a:lstStyle/>
          <a:p>
            <a:fld id="{7C8B0B4F-53B0-214A-BBCD-8999D38CAA03}" type="slidenum">
              <a:rPr lang="en-US" smtClean="0"/>
              <a:t>19</a:t>
            </a:fld>
            <a:endParaRPr lang="en-US"/>
          </a:p>
        </p:txBody>
      </p:sp>
    </p:spTree>
    <p:extLst>
      <p:ext uri="{BB962C8B-B14F-4D97-AF65-F5344CB8AC3E}">
        <p14:creationId xmlns:p14="http://schemas.microsoft.com/office/powerpoint/2010/main" val="2560402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OWA’s eyeballed using 1” indicator</a:t>
            </a:r>
          </a:p>
        </p:txBody>
      </p:sp>
      <p:sp>
        <p:nvSpPr>
          <p:cNvPr id="4" name="Slide Number Placeholder 3"/>
          <p:cNvSpPr>
            <a:spLocks noGrp="1"/>
          </p:cNvSpPr>
          <p:nvPr>
            <p:ph type="sldNum" sz="quarter" idx="5"/>
          </p:nvPr>
        </p:nvSpPr>
        <p:spPr/>
        <p:txBody>
          <a:bodyPr/>
          <a:lstStyle/>
          <a:p>
            <a:fld id="{7C8B0B4F-53B0-214A-BBCD-8999D38CAA03}" type="slidenum">
              <a:rPr lang="en-US" smtClean="0"/>
              <a:t>20</a:t>
            </a:fld>
            <a:endParaRPr lang="en-US"/>
          </a:p>
        </p:txBody>
      </p:sp>
    </p:spTree>
    <p:extLst>
      <p:ext uri="{BB962C8B-B14F-4D97-AF65-F5344CB8AC3E}">
        <p14:creationId xmlns:p14="http://schemas.microsoft.com/office/powerpoint/2010/main" val="3879982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Contrasts:</a:t>
            </a:r>
          </a:p>
          <a:p>
            <a:r>
              <a:rPr lang="en-US" dirty="0"/>
              <a:t>PDS 70 b </a:t>
            </a:r>
            <a:r>
              <a:rPr lang="en-US" dirty="0" err="1"/>
              <a:t>Lha</a:t>
            </a:r>
            <a:r>
              <a:rPr lang="en-US" dirty="0"/>
              <a:t>/</a:t>
            </a:r>
            <a:r>
              <a:rPr lang="en-US" dirty="0" err="1"/>
              <a:t>Lcont</a:t>
            </a:r>
            <a:r>
              <a:rPr lang="en-US" dirty="0"/>
              <a:t> ~ 10^-3</a:t>
            </a:r>
          </a:p>
          <a:p>
            <a:r>
              <a:rPr lang="en-US" dirty="0" err="1"/>
              <a:t>LkCa</a:t>
            </a:r>
            <a:r>
              <a:rPr lang="en-US" dirty="0"/>
              <a:t> 15 b = 5.2mag ~ 10^-2</a:t>
            </a:r>
          </a:p>
          <a:p>
            <a:r>
              <a:rPr lang="en-US" dirty="0"/>
              <a:t>HD142527 B = 6.33mag ~ 10^-2.5, mass ~260MJ</a:t>
            </a:r>
          </a:p>
          <a:p>
            <a:endParaRPr lang="en-US" dirty="0"/>
          </a:p>
        </p:txBody>
      </p:sp>
      <p:sp>
        <p:nvSpPr>
          <p:cNvPr id="4" name="Slide Number Placeholder 3"/>
          <p:cNvSpPr>
            <a:spLocks noGrp="1"/>
          </p:cNvSpPr>
          <p:nvPr>
            <p:ph type="sldNum" sz="quarter" idx="5"/>
          </p:nvPr>
        </p:nvSpPr>
        <p:spPr/>
        <p:txBody>
          <a:bodyPr/>
          <a:lstStyle/>
          <a:p>
            <a:fld id="{C750E7C6-4671-BB41-B068-B9922B3293C5}" type="slidenum">
              <a:rPr lang="en-US" smtClean="0"/>
              <a:t>22</a:t>
            </a:fld>
            <a:endParaRPr lang="en-US"/>
          </a:p>
        </p:txBody>
      </p:sp>
    </p:spTree>
    <p:extLst>
      <p:ext uri="{BB962C8B-B14F-4D97-AF65-F5344CB8AC3E}">
        <p14:creationId xmlns:p14="http://schemas.microsoft.com/office/powerpoint/2010/main" val="1238167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1464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164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A385BD-4D5E-6A4D-9A61-AD22C22EE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873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14391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B6275C-0645-43A9-ACDA-247FEB91D8B8}" type="slidenum">
              <a:rPr lang="en-US" smtClean="0"/>
              <a:pPr>
                <a:defRPr/>
              </a:pPr>
              <a:t>28</a:t>
            </a:fld>
            <a:endParaRPr lang="en-US"/>
          </a:p>
        </p:txBody>
      </p:sp>
    </p:spTree>
    <p:extLst>
      <p:ext uri="{BB962C8B-B14F-4D97-AF65-F5344CB8AC3E}">
        <p14:creationId xmlns:p14="http://schemas.microsoft.com/office/powerpoint/2010/main" val="3518189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6463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the next natural question is: how …</a:t>
            </a:r>
          </a:p>
          <a:p>
            <a:r>
              <a:rPr lang="en-US" dirty="0"/>
              <a:t>Explain color coding. Go </a:t>
            </a:r>
            <a:r>
              <a:rPr lang="en-US" dirty="0" err="1"/>
              <a:t>throhg</a:t>
            </a:r>
            <a:r>
              <a:rPr lang="en-US" dirty="0"/>
              <a:t> first 5 rows one by one</a:t>
            </a:r>
          </a:p>
          <a:p>
            <a:r>
              <a:rPr lang="en-US" dirty="0"/>
              <a:t>Highlight Flux ratio detection limit; one could stop there and conclude at first sight  that…</a:t>
            </a:r>
          </a:p>
        </p:txBody>
      </p:sp>
    </p:spTree>
    <p:extLst>
      <p:ext uri="{BB962C8B-B14F-4D97-AF65-F5344CB8AC3E}">
        <p14:creationId xmlns:p14="http://schemas.microsoft.com/office/powerpoint/2010/main" val="3070039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A385BD-4D5E-6A4D-9A61-AD22C22EE7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230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63011300a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63011300a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 HR 8799 e was observed by GRAVITY optical interferometry and K band spectra: </a:t>
            </a:r>
            <a:r>
              <a:rPr lang="en" u="sng">
                <a:solidFill>
                  <a:schemeClr val="accent5"/>
                </a:solidFill>
                <a:hlinkClick r:id="rId3"/>
              </a:rPr>
              <a:t>https://www.aanda.org/articles/aa/abs/2019/03/aa35253-19/aa35253-19.html</a:t>
            </a:r>
            <a:r>
              <a:rPr lang="en">
                <a:solidFill>
                  <a:schemeClr val="dk2"/>
                </a:solidFill>
              </a:rPr>
              <a:t> </a:t>
            </a:r>
            <a:endParaRPr>
              <a:solidFill>
                <a:schemeClr val="dk2"/>
              </a:solidFill>
            </a:endParaRPr>
          </a:p>
          <a:p>
            <a:pPr marL="0" lvl="0" indent="0" algn="l" rtl="0">
              <a:spcBef>
                <a:spcPts val="0"/>
              </a:spcBef>
              <a:spcAft>
                <a:spcPts val="0"/>
              </a:spcAft>
              <a:buClr>
                <a:schemeClr val="dk2"/>
              </a:buClr>
              <a:buSzPts val="1100"/>
              <a:buFont typeface="Arial"/>
              <a:buNone/>
            </a:pPr>
            <a:r>
              <a:rPr lang="en">
                <a:solidFill>
                  <a:schemeClr val="dk2"/>
                </a:solidFill>
              </a:rPr>
              <a:t>-- Far more CO than Methane in K band &gt; disequilibrium chemistry</a:t>
            </a:r>
            <a:endParaRPr>
              <a:solidFill>
                <a:schemeClr val="dk2"/>
              </a:solidFill>
            </a:endParaRPr>
          </a:p>
          <a:p>
            <a:pPr marL="0" lvl="0" indent="0" algn="l" rtl="0">
              <a:spcBef>
                <a:spcPts val="0"/>
              </a:spcBef>
              <a:spcAft>
                <a:spcPts val="0"/>
              </a:spcAft>
              <a:buClr>
                <a:schemeClr val="dk2"/>
              </a:buClr>
              <a:buSzPts val="1100"/>
              <a:buFont typeface="Arial"/>
              <a:buNone/>
            </a:pPr>
            <a:r>
              <a:rPr lang="en">
                <a:solidFill>
                  <a:schemeClr val="dk2"/>
                </a:solidFill>
              </a:rPr>
              <a:t>-- Iron and Silicate clouds</a:t>
            </a:r>
            <a:endParaRPr>
              <a:solidFill>
                <a:schemeClr val="dk2"/>
              </a:solidFill>
            </a:endParaRPr>
          </a:p>
          <a:p>
            <a:pPr marL="0" lvl="0" indent="0" algn="l" rtl="0">
              <a:spcBef>
                <a:spcPts val="0"/>
              </a:spcBef>
              <a:spcAft>
                <a:spcPts val="0"/>
              </a:spcAft>
              <a:buClr>
                <a:schemeClr val="dk2"/>
              </a:buClr>
              <a:buSzPts val="1100"/>
              <a:buFont typeface="Arial"/>
              <a:buNone/>
            </a:pPr>
            <a:endParaRPr>
              <a:solidFill>
                <a:schemeClr val="dk2"/>
              </a:solidFill>
            </a:endParaRPr>
          </a:p>
          <a:p>
            <a:pPr marL="0" lvl="0" indent="0" algn="l" rtl="0">
              <a:spcBef>
                <a:spcPts val="0"/>
              </a:spcBef>
              <a:spcAft>
                <a:spcPts val="0"/>
              </a:spcAft>
              <a:buClr>
                <a:schemeClr val="dk2"/>
              </a:buClr>
              <a:buSzPts val="1100"/>
              <a:buFont typeface="Arial"/>
              <a:buNone/>
            </a:pPr>
            <a:r>
              <a:rPr lang="en">
                <a:solidFill>
                  <a:schemeClr val="dk2"/>
                </a:solidFill>
              </a:rPr>
              <a:t>In the figure, exposure times are around 10 hours for the imaging and 150 hours for the spectra</a:t>
            </a:r>
            <a:endParaRPr>
              <a:solidFill>
                <a:schemeClr val="dk2"/>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22238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6313c7448f_1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6313c7448f_1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rPr>
              <a:t>51 Eri b 3.65990493621275e-11 1.5811320208905573e-09 2.518887499379052e-09 4.6040145538089906e-08</a:t>
            </a:r>
            <a:endParaRPr sz="1000">
              <a:solidFill>
                <a:schemeClr val="dk2"/>
              </a:solidFill>
            </a:endParaRPr>
          </a:p>
          <a:p>
            <a:pPr marL="0" lvl="0" indent="0" algn="l" rtl="0">
              <a:spcBef>
                <a:spcPts val="0"/>
              </a:spcBef>
              <a:spcAft>
                <a:spcPts val="0"/>
              </a:spcAft>
              <a:buNone/>
            </a:pPr>
            <a:r>
              <a:rPr lang="en" sz="1000">
                <a:solidFill>
                  <a:schemeClr val="dk2"/>
                </a:solidFill>
              </a:rPr>
              <a:t>$\beta$Pic b 1.0997694530918545e-07 2.8955391521985583e-06 4.70226429007196e-06 2.469199576319328e-05</a:t>
            </a:r>
            <a:endParaRPr sz="1000">
              <a:solidFill>
                <a:schemeClr val="dk2"/>
              </a:solidFill>
            </a:endParaRPr>
          </a:p>
          <a:p>
            <a:pPr marL="0" lvl="0" indent="0" algn="l" rtl="0">
              <a:spcBef>
                <a:spcPts val="0"/>
              </a:spcBef>
              <a:spcAft>
                <a:spcPts val="0"/>
              </a:spcAft>
              <a:buNone/>
            </a:pPr>
            <a:r>
              <a:rPr lang="en" sz="1000">
                <a:solidFill>
                  <a:schemeClr val="dk2"/>
                </a:solidFill>
              </a:rPr>
              <a:t>HR 8799 d 5.043290788501037e-10 4.3489867030674916e-08 6.405651562686902e-08 6.344721739024567e-07</a:t>
            </a:r>
            <a:endParaRPr sz="1000">
              <a:solidFill>
                <a:schemeClr val="dk2"/>
              </a:solidFill>
            </a:endParaRPr>
          </a:p>
          <a:p>
            <a:pPr marL="0" lvl="0" indent="0" algn="l" rtl="0">
              <a:spcBef>
                <a:spcPts val="0"/>
              </a:spcBef>
              <a:spcAft>
                <a:spcPts val="0"/>
              </a:spcAft>
              <a:buNone/>
            </a:pPr>
            <a:r>
              <a:rPr lang="en" sz="1000">
                <a:solidFill>
                  <a:schemeClr val="dk2"/>
                </a:solidFill>
              </a:rPr>
              <a:t>HR 8799 e 6.777178911697281e-10 5.576109426809514e-08 8.092148136599642e-08 7.883307663050271e-07</a:t>
            </a:r>
            <a:endParaRPr sz="1000">
              <a:solidFill>
                <a:schemeClr val="dk2"/>
              </a:solidFill>
            </a:endParaRPr>
          </a:p>
          <a:p>
            <a:pPr marL="0" lvl="0" indent="0" algn="l" rtl="0">
              <a:lnSpc>
                <a:spcPct val="115000"/>
              </a:lnSpc>
              <a:spcBef>
                <a:spcPts val="0"/>
              </a:spcBef>
              <a:spcAft>
                <a:spcPts val="0"/>
              </a:spcAft>
              <a:buClr>
                <a:schemeClr val="dk2"/>
              </a:buClr>
              <a:buSzPts val="1100"/>
              <a:buFont typeface="Arial"/>
              <a:buNone/>
            </a:pPr>
            <a:r>
              <a:rPr lang="en" sz="1000">
                <a:solidFill>
                  <a:schemeClr val="dk2"/>
                </a:solidFill>
              </a:rPr>
              <a:t>HR 8799 e (cloudy) 2.690407178216335e-09 1.5746516766813865e-07 2.1633039665511025e-07 1.3878133000923309e-06</a:t>
            </a:r>
            <a:endParaRPr sz="1000">
              <a:solidFill>
                <a:schemeClr val="dk2"/>
              </a:solidFill>
            </a:endParaRPr>
          </a:p>
          <a:p>
            <a:pPr marL="0" lvl="0" indent="0" algn="l" rtl="0">
              <a:spcBef>
                <a:spcPts val="0"/>
              </a:spcBef>
              <a:spcAft>
                <a:spcPts val="0"/>
              </a:spcAft>
              <a:buNone/>
            </a:pPr>
            <a:r>
              <a:rPr lang="en" sz="1000">
                <a:solidFill>
                  <a:schemeClr val="dk2"/>
                </a:solidFill>
              </a:rPr>
              <a:t>HD 209863 b 7.927952661608518e-09 4.381262268545646e-07 6.057622834946357e-07 4.681475952261294e-06</a:t>
            </a:r>
            <a:endParaRPr sz="1000">
              <a:solidFill>
                <a:schemeClr val="dk2"/>
              </a:solidFill>
            </a:endParaRPr>
          </a:p>
          <a:p>
            <a:pPr marL="0" lvl="0" indent="0" algn="l" rtl="0">
              <a:lnSpc>
                <a:spcPct val="115000"/>
              </a:lnSpc>
              <a:spcBef>
                <a:spcPts val="0"/>
              </a:spcBef>
              <a:spcAft>
                <a:spcPts val="0"/>
              </a:spcAft>
              <a:buNone/>
            </a:pPr>
            <a:r>
              <a:rPr lang="en" sz="1000">
                <a:solidFill>
                  <a:schemeClr val="dk2"/>
                </a:solidFill>
              </a:rPr>
              <a:t>HD 984 b 2.7275157923227252e-05 0.0001379345891506985 0.00025776238638019485 0.0006084584249913825</a:t>
            </a:r>
            <a:endParaRPr sz="1000">
              <a:solidFill>
                <a:schemeClr val="dk2"/>
              </a:solidFill>
            </a:endParaRPr>
          </a:p>
          <a:p>
            <a:pPr marL="0" lvl="0" indent="0" algn="l" rtl="0">
              <a:lnSpc>
                <a:spcPct val="115000"/>
              </a:lnSpc>
              <a:spcBef>
                <a:spcPts val="0"/>
              </a:spcBef>
              <a:spcAft>
                <a:spcPts val="0"/>
              </a:spcAft>
              <a:buNone/>
            </a:pPr>
            <a:endParaRPr sz="1000">
              <a:solidFill>
                <a:schemeClr val="dk2"/>
              </a:solidFill>
            </a:endParaRPr>
          </a:p>
          <a:p>
            <a:pPr marL="0" lvl="0" indent="0" algn="l" rtl="0">
              <a:lnSpc>
                <a:spcPct val="115000"/>
              </a:lnSpc>
              <a:spcBef>
                <a:spcPts val="0"/>
              </a:spcBef>
              <a:spcAft>
                <a:spcPts val="0"/>
              </a:spcAft>
              <a:buClr>
                <a:schemeClr val="dk2"/>
              </a:buClr>
              <a:buSzPts val="1100"/>
              <a:buFont typeface="Arial"/>
              <a:buNone/>
            </a:pPr>
            <a:endParaRPr sz="1000">
              <a:solidFill>
                <a:schemeClr val="dk2"/>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08202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F97712A-4B1F-FE40-B3F0-65BDF20E240A}" type="slidenum">
              <a:rPr lang="en-US" smtClean="0"/>
              <a:t>38</a:t>
            </a:fld>
            <a:endParaRPr lang="en-US"/>
          </a:p>
        </p:txBody>
      </p:sp>
    </p:spTree>
    <p:extLst>
      <p:ext uri="{BB962C8B-B14F-4D97-AF65-F5344CB8AC3E}">
        <p14:creationId xmlns:p14="http://schemas.microsoft.com/office/powerpoint/2010/main" val="2123451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1">
                <a:solidFill>
                  <a:srgbClr val="595959"/>
                </a:solidFill>
                <a:effectLst/>
                <a:latin typeface="Helvetica" pitchFamily="2" charset="0"/>
              </a:rPr>
              <a:t>H</a:t>
            </a:r>
            <a:r>
              <a:rPr lang="el-GR" i="1">
                <a:solidFill>
                  <a:srgbClr val="595959"/>
                </a:solidFill>
                <a:effectLst/>
                <a:latin typeface="Helvetica" pitchFamily="2" charset="0"/>
              </a:rPr>
              <a:t>α </a:t>
            </a:r>
            <a:r>
              <a:rPr lang="en-US" i="1">
                <a:solidFill>
                  <a:srgbClr val="595959"/>
                </a:solidFill>
                <a:effectLst/>
                <a:latin typeface="Helvetica" pitchFamily="2" charset="0"/>
              </a:rPr>
              <a:t>luminosity predicted for giant planets during</a:t>
            </a:r>
            <a:endParaRPr lang="en-US">
              <a:solidFill>
                <a:srgbClr val="595959"/>
              </a:solidFill>
              <a:effectLst/>
              <a:latin typeface="Helvetica" pitchFamily="2" charset="0"/>
            </a:endParaRPr>
          </a:p>
          <a:p>
            <a:r>
              <a:rPr lang="en-US" i="1">
                <a:solidFill>
                  <a:srgbClr val="595959"/>
                </a:solidFill>
                <a:effectLst/>
                <a:latin typeface="Helvetica" pitchFamily="2" charset="0"/>
              </a:rPr>
              <a:t>the formation phase, assuming a cold accretion model, for a</a:t>
            </a:r>
            <a:endParaRPr lang="en-US">
              <a:solidFill>
                <a:srgbClr val="595959"/>
              </a:solidFill>
              <a:effectLst/>
              <a:latin typeface="Helvetica" pitchFamily="2" charset="0"/>
            </a:endParaRPr>
          </a:p>
          <a:p>
            <a:r>
              <a:rPr lang="en-US" i="1">
                <a:solidFill>
                  <a:srgbClr val="595959"/>
                </a:solidFill>
                <a:effectLst/>
                <a:latin typeface="Helvetica" pitchFamily="2" charset="0"/>
              </a:rPr>
              <a:t>variety of planet masses and accretion rates (from Mordasini</a:t>
            </a:r>
            <a:endParaRPr lang="en-US">
              <a:solidFill>
                <a:srgbClr val="595959"/>
              </a:solidFill>
              <a:effectLst/>
              <a:latin typeface="Helvetica" pitchFamily="2" charset="0"/>
            </a:endParaRPr>
          </a:p>
          <a:p>
            <a:r>
              <a:rPr lang="en-US" i="1">
                <a:solidFill>
                  <a:srgbClr val="595959"/>
                </a:solidFill>
                <a:effectLst/>
                <a:latin typeface="Helvetica" pitchFamily="2" charset="0"/>
              </a:rPr>
              <a:t>et al. 2017, figure adapted by K. Follette). Also indicated are</a:t>
            </a:r>
            <a:endParaRPr lang="en-US">
              <a:solidFill>
                <a:srgbClr val="595959"/>
              </a:solidFill>
              <a:effectLst/>
              <a:latin typeface="Helvetica" pitchFamily="2" charset="0"/>
            </a:endParaRPr>
          </a:p>
          <a:p>
            <a:r>
              <a:rPr lang="en-US" i="1">
                <a:solidFill>
                  <a:srgbClr val="595959"/>
                </a:solidFill>
                <a:effectLst/>
                <a:latin typeface="Helvetica" pitchFamily="2" charset="0"/>
              </a:rPr>
              <a:t>the H</a:t>
            </a:r>
            <a:r>
              <a:rPr lang="el-GR" i="1">
                <a:solidFill>
                  <a:srgbClr val="595959"/>
                </a:solidFill>
                <a:effectLst/>
                <a:latin typeface="Helvetica" pitchFamily="2" charset="0"/>
              </a:rPr>
              <a:t>α </a:t>
            </a:r>
            <a:r>
              <a:rPr lang="en-US" i="1">
                <a:solidFill>
                  <a:srgbClr val="595959"/>
                </a:solidFill>
                <a:effectLst/>
                <a:latin typeface="Helvetica" pitchFamily="2" charset="0"/>
              </a:rPr>
              <a:t>luminosities measured by ground-based facilities for</a:t>
            </a:r>
            <a:endParaRPr lang="en-US">
              <a:solidFill>
                <a:srgbClr val="595959"/>
              </a:solidFill>
              <a:effectLst/>
              <a:latin typeface="Helvetica" pitchFamily="2" charset="0"/>
            </a:endParaRPr>
          </a:p>
          <a:p>
            <a:r>
              <a:rPr lang="en-US" i="1">
                <a:solidFill>
                  <a:srgbClr val="595959"/>
                </a:solidFill>
                <a:effectLst/>
                <a:latin typeface="Helvetica" pitchFamily="2" charset="0"/>
              </a:rPr>
              <a:t>candidate protoplanets LkCa 15 b and PDS 70 b and the low</a:t>
            </a:r>
            <a:endParaRPr lang="en-US">
              <a:solidFill>
                <a:srgbClr val="595959"/>
              </a:solidFill>
              <a:effectLst/>
              <a:latin typeface="Helvetica" pitchFamily="2" charset="0"/>
            </a:endParaRPr>
          </a:p>
          <a:p>
            <a:r>
              <a:rPr lang="en-US" i="1">
                <a:solidFill>
                  <a:srgbClr val="595959"/>
                </a:solidFill>
                <a:effectLst/>
                <a:latin typeface="Helvetica" pitchFamily="2" charset="0"/>
              </a:rPr>
              <a:t>mass stellar companion HD 142 527 B. Reaching point</a:t>
            </a:r>
            <a:endParaRPr lang="en-US">
              <a:solidFill>
                <a:srgbClr val="595959"/>
              </a:solidFill>
              <a:effectLst/>
              <a:latin typeface="Helvetica" pitchFamily="2" charset="0"/>
            </a:endParaRPr>
          </a:p>
          <a:p>
            <a:r>
              <a:rPr lang="en-US" i="1">
                <a:solidFill>
                  <a:srgbClr val="595959"/>
                </a:solidFill>
                <a:effectLst/>
                <a:latin typeface="Helvetica" pitchFamily="2" charset="0"/>
              </a:rPr>
              <a:t>source-to-star contrasts of ≤10-6 would provide access to H</a:t>
            </a:r>
            <a:r>
              <a:rPr lang="el-GR" i="1">
                <a:solidFill>
                  <a:srgbClr val="595959"/>
                </a:solidFill>
                <a:effectLst/>
                <a:latin typeface="Helvetica" pitchFamily="2" charset="0"/>
              </a:rPr>
              <a:t>α</a:t>
            </a:r>
            <a:endParaRPr lang="el-GR">
              <a:solidFill>
                <a:srgbClr val="595959"/>
              </a:solidFill>
              <a:effectLst/>
              <a:latin typeface="Helvetica" pitchFamily="2" charset="0"/>
            </a:endParaRPr>
          </a:p>
          <a:p>
            <a:r>
              <a:rPr lang="en-US" i="1">
                <a:solidFill>
                  <a:srgbClr val="595959"/>
                </a:solidFill>
                <a:effectLst/>
                <a:latin typeface="Helvetica" pitchFamily="2" charset="0"/>
              </a:rPr>
              <a:t>luminosities of ~10-8 L⊙, i.e., to sub-Jupiter-mass planets over</a:t>
            </a:r>
            <a:endParaRPr lang="en-US">
              <a:solidFill>
                <a:srgbClr val="595959"/>
              </a:solidFill>
              <a:effectLst/>
              <a:latin typeface="Helvetica" pitchFamily="2" charset="0"/>
            </a:endParaRPr>
          </a:p>
          <a:p>
            <a:r>
              <a:rPr lang="en-US" i="1">
                <a:solidFill>
                  <a:srgbClr val="595959"/>
                </a:solidFill>
                <a:effectLst/>
                <a:latin typeface="Helvetica" pitchFamily="2" charset="0"/>
              </a:rPr>
              <a:t>a broad range of accretion rates.</a:t>
            </a:r>
            <a:endParaRPr lang="en-US">
              <a:solidFill>
                <a:srgbClr val="595959"/>
              </a:solidFill>
              <a:effectLst/>
              <a:latin typeface="Helvetica" pitchFamily="2" charset="0"/>
            </a:endParaRPr>
          </a:p>
          <a:p>
            <a:endParaRPr lang="en-US" dirty="0"/>
          </a:p>
          <a:p>
            <a:endParaRPr lang="en-US" dirty="0"/>
          </a:p>
          <a:p>
            <a:r>
              <a:rPr lang="en-US" dirty="0"/>
              <a:t>Contrasts:</a:t>
            </a:r>
          </a:p>
          <a:p>
            <a:r>
              <a:rPr lang="en-US" dirty="0"/>
              <a:t>PDS 70 b </a:t>
            </a:r>
            <a:r>
              <a:rPr lang="en-US" dirty="0" err="1"/>
              <a:t>Lha</a:t>
            </a:r>
            <a:r>
              <a:rPr lang="en-US" dirty="0"/>
              <a:t>/</a:t>
            </a:r>
            <a:r>
              <a:rPr lang="en-US" dirty="0" err="1"/>
              <a:t>Lcont</a:t>
            </a:r>
            <a:r>
              <a:rPr lang="en-US" dirty="0"/>
              <a:t> = 10^-3</a:t>
            </a:r>
          </a:p>
          <a:p>
            <a:r>
              <a:rPr lang="en-US" dirty="0" err="1"/>
              <a:t>LkCa</a:t>
            </a:r>
            <a:r>
              <a:rPr lang="en-US" dirty="0"/>
              <a:t> 15 b = 5.2mag = 10^-2</a:t>
            </a:r>
          </a:p>
          <a:p>
            <a:r>
              <a:rPr lang="en-US" dirty="0"/>
              <a:t>HD142527 B = 6.33mag = 10^-2.5, mass ~260MJ</a:t>
            </a:r>
          </a:p>
          <a:p>
            <a:endParaRPr lang="en-US" dirty="0"/>
          </a:p>
          <a:p>
            <a:r>
              <a:rPr lang="en-US" dirty="0"/>
              <a:t>At lower accretion rates there is predicted to be a much larger spread in H-alpha luminosity</a:t>
            </a:r>
          </a:p>
          <a:p>
            <a:r>
              <a:rPr lang="en-US" dirty="0" err="1"/>
              <a:t>Lhalpha</a:t>
            </a:r>
            <a:r>
              <a:rPr lang="en-US" dirty="0"/>
              <a:t> is from </a:t>
            </a:r>
          </a:p>
          <a:p>
            <a:endParaRPr lang="en-US" dirty="0"/>
          </a:p>
          <a:p>
            <a:r>
              <a:rPr lang="en-US" dirty="0"/>
              <a:t>10 earth mass core triggers gas accretion, so that’s the </a:t>
            </a:r>
            <a:r>
              <a:rPr lang="en-US" dirty="0" err="1"/>
              <a:t>lefthand</a:t>
            </a:r>
            <a:r>
              <a:rPr lang="en-US" dirty="0"/>
              <a:t> limit</a:t>
            </a:r>
          </a:p>
        </p:txBody>
      </p:sp>
      <p:sp>
        <p:nvSpPr>
          <p:cNvPr id="4" name="Slide Number Placeholder 3"/>
          <p:cNvSpPr>
            <a:spLocks noGrp="1"/>
          </p:cNvSpPr>
          <p:nvPr>
            <p:ph type="sldNum" sz="quarter" idx="5"/>
          </p:nvPr>
        </p:nvSpPr>
        <p:spPr/>
        <p:txBody>
          <a:bodyPr/>
          <a:lstStyle/>
          <a:p>
            <a:fld id="{C750E7C6-4671-BB41-B068-B9922B3293C5}" type="slidenum">
              <a:rPr lang="en-US" smtClean="0"/>
              <a:t>39</a:t>
            </a:fld>
            <a:endParaRPr lang="en-US"/>
          </a:p>
        </p:txBody>
      </p:sp>
    </p:spTree>
    <p:extLst>
      <p:ext uri="{BB962C8B-B14F-4D97-AF65-F5344CB8AC3E}">
        <p14:creationId xmlns:p14="http://schemas.microsoft.com/office/powerpoint/2010/main" val="3817688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The Multi-Star Wavefront Control (MSWC) algorithm can be used to suppress scattered light from an off-axis companion star, enabling high-contrast imaging in binary star systems. Applying this technique to the Nancy Grace Roman Space Telescope (Roman, formerly WFIRST) Coronagraph Instrument (CGI) could significantly increase the number of possible targets for the mission. Some of those targets are beyond the deformable mirror spatial Nyquist control zone, and therefore super-Nyquist MSWC would be necessary. In this paper, we present a feasibility analysis of implementing MSWC on Roman CGI.</a:t>
            </a:r>
            <a:endParaRPr lang="en-US" dirty="0"/>
          </a:p>
        </p:txBody>
      </p:sp>
    </p:spTree>
    <p:extLst>
      <p:ext uri="{BB962C8B-B14F-4D97-AF65-F5344CB8AC3E}">
        <p14:creationId xmlns:p14="http://schemas.microsoft.com/office/powerpoint/2010/main" val="2111292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8254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74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155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855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HLC mask. Very bright source (systematics limited not photon limited). Previous tests have been conducted on fainter stars and shown good rejection, but those tests didn’t  have the latest PSDs.</a:t>
            </a:r>
          </a:p>
          <a:p>
            <a:endParaRPr lang="en-US" dirty="0"/>
          </a:p>
          <a:p>
            <a:r>
              <a:rPr lang="en-US" b="0" i="0" u="none" strike="noStrike" dirty="0">
                <a:solidFill>
                  <a:srgbClr val="000000"/>
                </a:solidFill>
                <a:effectLst/>
                <a:latin typeface="Calibri" panose="020F0502020204030204" pitchFamily="34" charset="0"/>
              </a:rPr>
              <a:t>Hardware Requirements and Certification Review</a:t>
            </a:r>
          </a:p>
          <a:p>
            <a:endParaRPr lang="en-US" b="0" i="0" u="none" strike="noStrike" dirty="0">
              <a:solidFill>
                <a:srgbClr val="000000"/>
              </a:solidFill>
              <a:effectLst/>
              <a:latin typeface="Calibri" panose="020F0502020204030204" pitchFamily="34" charset="0"/>
            </a:endParaRPr>
          </a:p>
          <a:p>
            <a:r>
              <a:rPr lang="en-US" b="0" i="0" u="none" strike="noStrike" dirty="0">
                <a:solidFill>
                  <a:srgbClr val="000000"/>
                </a:solidFill>
                <a:effectLst/>
                <a:latin typeface="Calibri" panose="020F0502020204030204" pitchFamily="34" charset="0"/>
              </a:rPr>
              <a:t>Feed forward: expectation is ; CBEs are better than 0.9 mas rms.  </a:t>
            </a:r>
            <a:r>
              <a:rPr lang="en-US" b="0" i="0" u="none" strike="noStrike" dirty="0" err="1">
                <a:solidFill>
                  <a:srgbClr val="000000"/>
                </a:solidFill>
                <a:effectLst/>
                <a:latin typeface="Calibri" panose="020F0502020204030204" pitchFamily="34" charset="0"/>
              </a:rPr>
              <a:t>Reqt</a:t>
            </a:r>
            <a:r>
              <a:rPr lang="en-US" b="0" i="0" u="none" strike="noStrike" dirty="0">
                <a:solidFill>
                  <a:srgbClr val="000000"/>
                </a:solidFill>
                <a:effectLst/>
                <a:latin typeface="Calibri" panose="020F0502020204030204" pitchFamily="34" charset="0"/>
              </a:rPr>
              <a:t> is 1mas rms per  axis. </a:t>
            </a:r>
            <a:r>
              <a:rPr lang="en-US" b="1" i="0" u="none" strike="noStrike" dirty="0">
                <a:solidFill>
                  <a:srgbClr val="000000"/>
                </a:solidFill>
                <a:effectLst/>
                <a:latin typeface="Calibri" panose="020F0502020204030204" pitchFamily="34" charset="0"/>
              </a:rPr>
              <a:t>CBE is ~0.5 mas rms</a:t>
            </a:r>
            <a:r>
              <a:rPr lang="en-US" b="0" i="0" u="none" strike="noStrike" dirty="0">
                <a:solidFill>
                  <a:srgbClr val="000000"/>
                </a:solidFill>
                <a:effectLst/>
                <a:latin typeface="Calibri" panose="020F0502020204030204" pitchFamily="34" charset="0"/>
              </a:rPr>
              <a:t>. Check with </a:t>
            </a:r>
            <a:r>
              <a:rPr lang="en-US" b="0" i="0" u="none" strike="noStrike" dirty="0" err="1">
                <a:solidFill>
                  <a:srgbClr val="000000"/>
                </a:solidFill>
                <a:effectLst/>
                <a:latin typeface="Calibri" panose="020F0502020204030204" pitchFamily="34" charset="0"/>
              </a:rPr>
              <a:t>Nanaz</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Fathpour</a:t>
            </a:r>
            <a:r>
              <a:rPr lang="en-US" b="0" i="0" u="none" strike="noStrike" dirty="0">
                <a:solidFill>
                  <a:srgbClr val="000000"/>
                </a:solidFill>
                <a:effectLst/>
                <a:latin typeface="Calibri" panose="020F0502020204030204" pitchFamily="34" charset="0"/>
              </a:rPr>
              <a:t>, cc Ilya</a:t>
            </a:r>
          </a:p>
          <a:p>
            <a:r>
              <a:rPr lang="en-US" b="0" i="0" u="none" strike="noStrike" dirty="0">
                <a:solidFill>
                  <a:srgbClr val="000000"/>
                </a:solidFill>
                <a:effectLst/>
                <a:latin typeface="Calibri" panose="020F0502020204030204" pitchFamily="34" charset="0"/>
              </a:rPr>
              <a:t>Z2-3:ttip-tilt</a:t>
            </a:r>
          </a:p>
          <a:p>
            <a:r>
              <a:rPr lang="en-US" b="0" i="0" u="none" strike="noStrike" dirty="0">
                <a:solidFill>
                  <a:srgbClr val="000000"/>
                </a:solidFill>
                <a:effectLst/>
                <a:latin typeface="Calibri" panose="020F0502020204030204" pitchFamily="34" charset="0"/>
              </a:rPr>
              <a:t>Z4: defocus</a:t>
            </a:r>
          </a:p>
          <a:p>
            <a:r>
              <a:rPr lang="en-US" b="0" i="0" u="none" strike="noStrike" dirty="0">
                <a:solidFill>
                  <a:srgbClr val="000000"/>
                </a:solidFill>
                <a:effectLst/>
                <a:latin typeface="Calibri" panose="020F0502020204030204" pitchFamily="34" charset="0"/>
              </a:rPr>
              <a:t>Z5-Z11: astigmatism, coma and spherical</a:t>
            </a:r>
            <a:endParaRPr lang="en-US" dirty="0"/>
          </a:p>
        </p:txBody>
      </p:sp>
      <p:sp>
        <p:nvSpPr>
          <p:cNvPr id="4" name="Slide Number Placeholder 3"/>
          <p:cNvSpPr>
            <a:spLocks noGrp="1"/>
          </p:cNvSpPr>
          <p:nvPr>
            <p:ph type="sldNum" sz="quarter" idx="5"/>
          </p:nvPr>
        </p:nvSpPr>
        <p:spPr/>
        <p:txBody>
          <a:bodyPr/>
          <a:lstStyle/>
          <a:p>
            <a:fld id="{CA861E3B-5584-594C-A69A-11E443958CD4}" type="slidenum">
              <a:rPr lang="en-US" smtClean="0"/>
              <a:t>45</a:t>
            </a:fld>
            <a:endParaRPr lang="en-US"/>
          </a:p>
        </p:txBody>
      </p:sp>
    </p:spTree>
    <p:extLst>
      <p:ext uri="{BB962C8B-B14F-4D97-AF65-F5344CB8AC3E}">
        <p14:creationId xmlns:p14="http://schemas.microsoft.com/office/powerpoint/2010/main" val="2817427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have fabricated a complete engineering development unit (EDU) camera using a prototype EMCCD (commercial silicon) and are testing it.</a:t>
            </a:r>
          </a:p>
          <a:p>
            <a:r>
              <a:rPr lang="en-US" dirty="0"/>
              <a:t>Long lead items are in production, including the EMCCD, the proximity electronics, and some mechanical parts.</a:t>
            </a:r>
          </a:p>
          <a:p>
            <a:r>
              <a:rPr lang="en-US" dirty="0"/>
              <a:t>Electronics are scheduled for delivery in September but may include two “red dot” parts.</a:t>
            </a:r>
          </a:p>
          <a:p>
            <a:r>
              <a:rPr lang="en-US" dirty="0"/>
              <a:t>The schedule is driven by the EMCCD delivery expected in August.</a:t>
            </a:r>
          </a:p>
          <a:p>
            <a:endParaRPr lang="en-US" dirty="0"/>
          </a:p>
          <a:p>
            <a:pPr lvl="0" fontAlgn="auto">
              <a:spcBef>
                <a:spcPts val="300"/>
              </a:spcBef>
              <a:spcAft>
                <a:spcPts val="0"/>
              </a:spcAft>
              <a:defRPr/>
            </a:pPr>
            <a:r>
              <a:rPr kumimoji="0" lang="en-US"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sym typeface="Arial"/>
              </a:rPr>
              <a:t>The CGI Camera Subsystem comprises two nominally identical </a:t>
            </a:r>
            <a:r>
              <a:rPr lang="en-US" sz="2000" b="1" dirty="0">
                <a:solidFill>
                  <a:prstClr val="black"/>
                </a:solidFill>
              </a:rPr>
              <a:t>Electron Multiplying Charge-Coupled Device (EMCCD) </a:t>
            </a:r>
            <a:r>
              <a:rPr kumimoji="0" lang="en-US"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sym typeface="Arial"/>
              </a:rPr>
              <a:t>cameras with different applications:</a:t>
            </a:r>
          </a:p>
          <a:p>
            <a:pPr marL="742950" marR="0" lvl="1" indent="-285750" algn="l" defTabSz="457200" rtl="0" eaLnBrk="1" fontAlgn="auto" latinLnBrk="0" hangingPunct="1">
              <a:spcBef>
                <a:spcPts val="300"/>
              </a:spcBef>
              <a:spcAft>
                <a:spcPts val="0"/>
              </a:spcAft>
              <a:buClrTx/>
              <a:buSzTx/>
              <a:buFont typeface="Wingdings" charset="2"/>
              <a:buChar char="§"/>
              <a:tabLst/>
              <a:defRPr/>
            </a:pPr>
            <a:r>
              <a:rPr kumimoji="0" lang="en-US" sz="1600" b="0" i="0" u="none" strike="noStrike" kern="1200" cap="none" spc="0" normalizeH="0" baseline="0" noProof="0" dirty="0">
                <a:ln>
                  <a:noFill/>
                </a:ln>
                <a:solidFill>
                  <a:prstClr val="black"/>
                </a:solidFill>
                <a:effectLst/>
                <a:uLnTx/>
                <a:uFillTx/>
                <a:latin typeface="Calibri"/>
                <a:ea typeface="Arial"/>
                <a:cs typeface="Arial"/>
                <a:sym typeface="Arial"/>
              </a:rPr>
              <a:t>A photon counting </a:t>
            </a:r>
            <a:r>
              <a:rPr kumimoji="0" lang="en-US" sz="1600" b="1" i="0" u="none" strike="noStrike" kern="1200" cap="none" spc="0" normalizeH="0" baseline="0" noProof="0" dirty="0">
                <a:ln>
                  <a:noFill/>
                </a:ln>
                <a:solidFill>
                  <a:srgbClr val="0070C0"/>
                </a:solidFill>
                <a:effectLst/>
                <a:uLnTx/>
                <a:uFillTx/>
                <a:latin typeface="Calibri"/>
                <a:ea typeface="Arial"/>
                <a:cs typeface="Arial"/>
                <a:sym typeface="Arial"/>
              </a:rPr>
              <a:t>Exoplanetary Systems Camera</a:t>
            </a:r>
            <a:r>
              <a:rPr kumimoji="0" lang="en-US" sz="1600" b="1" i="0" u="none" strike="noStrike" kern="1200" cap="none" spc="0" normalizeH="0" baseline="0" noProof="0" dirty="0">
                <a:ln>
                  <a:noFill/>
                </a:ln>
                <a:solidFill>
                  <a:prstClr val="black"/>
                </a:solidFill>
                <a:effectLst/>
                <a:uLnTx/>
                <a:uFillTx/>
                <a:latin typeface="Calibri"/>
                <a:ea typeface="Arial"/>
                <a:cs typeface="Arial"/>
                <a:sym typeface="Arial"/>
              </a:rPr>
              <a:t> (</a:t>
            </a:r>
            <a:r>
              <a:rPr kumimoji="0" lang="en-US" sz="1600" b="1" i="0" u="none" strike="noStrike" kern="1200" cap="none" spc="0" normalizeH="0" baseline="0" noProof="0" dirty="0" err="1">
                <a:ln>
                  <a:noFill/>
                </a:ln>
                <a:solidFill>
                  <a:prstClr val="black"/>
                </a:solidFill>
                <a:effectLst/>
                <a:uLnTx/>
                <a:uFillTx/>
                <a:latin typeface="Calibri"/>
                <a:ea typeface="Arial"/>
                <a:cs typeface="Arial"/>
                <a:sym typeface="Arial"/>
              </a:rPr>
              <a:t>ExCam</a:t>
            </a:r>
            <a:r>
              <a:rPr kumimoji="0" lang="en-US" sz="1600" b="1" i="0" u="none" strike="noStrike" kern="1200" cap="none" spc="0" normalizeH="0" baseline="0" noProof="0" dirty="0">
                <a:ln>
                  <a:noFill/>
                </a:ln>
                <a:solidFill>
                  <a:prstClr val="black"/>
                </a:solidFill>
                <a:effectLst/>
                <a:uLnTx/>
                <a:uFillTx/>
                <a:latin typeface="Calibri"/>
                <a:ea typeface="Arial"/>
                <a:cs typeface="Arial"/>
                <a:sym typeface="Arial"/>
              </a:rPr>
              <a:t>) </a:t>
            </a:r>
            <a:r>
              <a:rPr kumimoji="0" lang="en-US" sz="1600" b="0" i="0" u="none" strike="noStrike" kern="1200" cap="none" spc="0" normalizeH="0" baseline="0" noProof="0" dirty="0">
                <a:ln>
                  <a:noFill/>
                </a:ln>
                <a:solidFill>
                  <a:prstClr val="black"/>
                </a:solidFill>
                <a:effectLst/>
                <a:uLnTx/>
                <a:uFillTx/>
                <a:latin typeface="Calibri"/>
                <a:ea typeface="Arial"/>
                <a:cs typeface="Arial"/>
                <a:sym typeface="Arial"/>
              </a:rPr>
              <a:t>for target acquisition, direct imaging and spectroscopy</a:t>
            </a:r>
          </a:p>
          <a:p>
            <a:pPr marL="742950" marR="0" lvl="1" indent="-285750" algn="l" defTabSz="457200" rtl="0" eaLnBrk="1" fontAlgn="auto" latinLnBrk="0" hangingPunct="1">
              <a:spcBef>
                <a:spcPts val="300"/>
              </a:spcBef>
              <a:spcAft>
                <a:spcPts val="0"/>
              </a:spcAft>
              <a:buClrTx/>
              <a:buSzTx/>
              <a:buFont typeface="Wingdings" charset="2"/>
              <a:buChar char="§"/>
              <a:tabLst/>
              <a:defRPr/>
            </a:pPr>
            <a:r>
              <a:rPr kumimoji="0" lang="en-US" sz="1600" b="0" i="0" u="none" strike="noStrike" kern="1200" cap="none" spc="0" normalizeH="0" baseline="0" noProof="0" dirty="0">
                <a:ln>
                  <a:noFill/>
                </a:ln>
                <a:solidFill>
                  <a:prstClr val="black"/>
                </a:solidFill>
                <a:effectLst/>
                <a:uLnTx/>
                <a:uFillTx/>
                <a:latin typeface="Calibri"/>
                <a:ea typeface="Arial"/>
                <a:cs typeface="Arial"/>
                <a:sym typeface="Arial"/>
              </a:rPr>
              <a:t>A low latency, </a:t>
            </a:r>
            <a:r>
              <a:rPr kumimoji="0" lang="en-US" sz="1600" b="1" i="0" u="none" strike="noStrike" kern="1200" cap="none" spc="0" normalizeH="0" baseline="0" noProof="0" dirty="0">
                <a:ln>
                  <a:noFill/>
                </a:ln>
                <a:solidFill>
                  <a:srgbClr val="0070C0"/>
                </a:solidFill>
                <a:effectLst/>
                <a:uLnTx/>
                <a:uFillTx/>
                <a:latin typeface="Calibri"/>
                <a:ea typeface="Arial"/>
                <a:cs typeface="Arial"/>
                <a:sym typeface="Arial"/>
              </a:rPr>
              <a:t>Low Order Wavefront Sensing Camera</a:t>
            </a:r>
            <a:r>
              <a:rPr kumimoji="0" lang="en-US" sz="1600" b="1" i="0" u="none" strike="noStrike" kern="1200" cap="none" spc="0" normalizeH="0" baseline="0" noProof="0" dirty="0">
                <a:ln>
                  <a:noFill/>
                </a:ln>
                <a:solidFill>
                  <a:prstClr val="black"/>
                </a:solidFill>
                <a:effectLst/>
                <a:uLnTx/>
                <a:uFillTx/>
                <a:latin typeface="Calibri"/>
                <a:ea typeface="Arial"/>
                <a:cs typeface="Arial"/>
                <a:sym typeface="Arial"/>
              </a:rPr>
              <a:t> </a:t>
            </a:r>
            <a:br>
              <a:rPr kumimoji="0" lang="en-US" sz="1600" b="1" i="0" u="none" strike="noStrike" kern="1200" cap="none" spc="0" normalizeH="0" baseline="0" noProof="0" dirty="0">
                <a:ln>
                  <a:noFill/>
                </a:ln>
                <a:solidFill>
                  <a:prstClr val="black"/>
                </a:solidFill>
                <a:effectLst/>
                <a:uLnTx/>
                <a:uFillTx/>
                <a:latin typeface="Calibri"/>
                <a:ea typeface="Arial"/>
                <a:cs typeface="Arial"/>
                <a:sym typeface="Arial"/>
              </a:rPr>
            </a:br>
            <a:r>
              <a:rPr kumimoji="0" lang="en-US" sz="1600" b="1" i="0" u="none" strike="noStrike" kern="1200" cap="none" spc="0" normalizeH="0" baseline="0" noProof="0" dirty="0">
                <a:ln>
                  <a:noFill/>
                </a:ln>
                <a:solidFill>
                  <a:prstClr val="black"/>
                </a:solidFill>
                <a:effectLst/>
                <a:uLnTx/>
                <a:uFillTx/>
                <a:latin typeface="Calibri"/>
                <a:ea typeface="Arial"/>
                <a:cs typeface="Arial"/>
                <a:sym typeface="Arial"/>
              </a:rPr>
              <a:t>(</a:t>
            </a:r>
            <a:r>
              <a:rPr kumimoji="0" lang="en-US" sz="1600" b="1" i="0" u="none" strike="noStrike" kern="1200" cap="none" spc="0" normalizeH="0" baseline="0" noProof="0" dirty="0" err="1">
                <a:ln>
                  <a:noFill/>
                </a:ln>
                <a:solidFill>
                  <a:prstClr val="black"/>
                </a:solidFill>
                <a:effectLst/>
                <a:uLnTx/>
                <a:uFillTx/>
                <a:latin typeface="Calibri"/>
                <a:ea typeface="Arial"/>
                <a:cs typeface="Arial"/>
                <a:sym typeface="Arial"/>
              </a:rPr>
              <a:t>LoCam</a:t>
            </a:r>
            <a:r>
              <a:rPr kumimoji="0" lang="en-US" sz="1600" b="1" i="0" u="none" strike="noStrike" kern="1200" cap="none" spc="0" normalizeH="0" baseline="0" noProof="0" dirty="0">
                <a:ln>
                  <a:noFill/>
                </a:ln>
                <a:solidFill>
                  <a:prstClr val="black"/>
                </a:solidFill>
                <a:effectLst/>
                <a:uLnTx/>
                <a:uFillTx/>
                <a:latin typeface="Calibri"/>
                <a:ea typeface="Arial"/>
                <a:cs typeface="Arial"/>
                <a:sym typeface="Arial"/>
              </a:rPr>
              <a:t>) </a:t>
            </a:r>
            <a:r>
              <a:rPr kumimoji="0" lang="en-US" sz="1600" b="0" i="0" u="none" strike="noStrike" kern="1200" cap="none" spc="0" normalizeH="0" baseline="0" noProof="0" dirty="0">
                <a:ln>
                  <a:noFill/>
                </a:ln>
                <a:solidFill>
                  <a:prstClr val="black"/>
                </a:solidFill>
                <a:effectLst/>
                <a:uLnTx/>
                <a:uFillTx/>
                <a:latin typeface="Calibri"/>
                <a:ea typeface="Arial"/>
                <a:cs typeface="Arial"/>
                <a:sym typeface="Arial"/>
              </a:rPr>
              <a:t>for high frame rate imaging</a:t>
            </a:r>
          </a:p>
          <a:p>
            <a:pPr marL="342900" marR="0" lvl="0" indent="-342900" algn="l" defTabSz="457200" rtl="0" eaLnBrk="1" fontAlgn="auto" latinLnBrk="0" hangingPunct="1">
              <a:spcBef>
                <a:spcPts val="300"/>
              </a:spcBef>
              <a:spcAft>
                <a:spcPts val="0"/>
              </a:spcAft>
              <a:buClrTx/>
              <a:buSzTx/>
              <a:buFont typeface="Wingdings" charset="2"/>
              <a:buChar char="Ø"/>
              <a:tabLst/>
              <a:defRPr/>
            </a:pPr>
            <a:r>
              <a:rPr kumimoji="0" lang="en-US"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sym typeface="Arial"/>
              </a:rPr>
              <a:t>A camera system includes:</a:t>
            </a:r>
          </a:p>
          <a:p>
            <a:pPr marL="742950" marR="0" lvl="1" indent="-285750" algn="l" defTabSz="457200" rtl="0" eaLnBrk="1" fontAlgn="auto" latinLnBrk="0" hangingPunct="1">
              <a:spcBef>
                <a:spcPts val="300"/>
              </a:spcBef>
              <a:spcAft>
                <a:spcPts val="0"/>
              </a:spcAft>
              <a:buClrTx/>
              <a:buSzTx/>
              <a:buFont typeface="Wingdings" charset="2"/>
              <a:buChar char="§"/>
              <a:tabLst/>
              <a:defRPr/>
            </a:pPr>
            <a:r>
              <a:rPr kumimoji="0" lang="en-US" sz="1600" b="1" i="0" u="none" strike="noStrike" kern="1200" cap="none" spc="0" normalizeH="0" baseline="0" noProof="0" dirty="0">
                <a:ln>
                  <a:noFill/>
                </a:ln>
                <a:solidFill>
                  <a:srgbClr val="0070C0"/>
                </a:solidFill>
                <a:effectLst/>
                <a:uLnTx/>
                <a:uFillTx/>
                <a:latin typeface="Calibri"/>
                <a:ea typeface="Arial"/>
                <a:cs typeface="Arial"/>
                <a:sym typeface="Arial"/>
              </a:rPr>
              <a:t>ESA-contributed</a:t>
            </a:r>
            <a:r>
              <a:rPr kumimoji="0" lang="en-US" sz="1600" b="0" i="0" u="none" strike="noStrike" kern="1200" cap="none" spc="0" normalizeH="0" baseline="0" noProof="0" dirty="0">
                <a:ln>
                  <a:noFill/>
                </a:ln>
                <a:solidFill>
                  <a:srgbClr val="0070C0"/>
                </a:solidFill>
                <a:effectLst/>
                <a:uLnTx/>
                <a:uFillTx/>
                <a:latin typeface="Calibri"/>
                <a:ea typeface="Arial"/>
                <a:cs typeface="Arial"/>
                <a:sym typeface="Arial"/>
              </a:rPr>
              <a:t> </a:t>
            </a:r>
            <a:r>
              <a:rPr kumimoji="0" lang="en-US" sz="1600" b="0" i="0" u="none" strike="noStrike" kern="1200" cap="none" spc="0" normalizeH="0" baseline="0" noProof="0" dirty="0">
                <a:ln>
                  <a:noFill/>
                </a:ln>
                <a:solidFill>
                  <a:prstClr val="black"/>
                </a:solidFill>
                <a:effectLst/>
                <a:uLnTx/>
                <a:uFillTx/>
                <a:latin typeface="Calibri"/>
                <a:ea typeface="Arial"/>
                <a:cs typeface="Arial"/>
                <a:sym typeface="Arial"/>
              </a:rPr>
              <a:t>EMCCD</a:t>
            </a:r>
          </a:p>
          <a:p>
            <a:pPr marL="1143000" marR="0" lvl="2" indent="-228600" algn="l" defTabSz="457200" rtl="0" eaLnBrk="1" fontAlgn="auto" latinLnBrk="0" hangingPunct="1">
              <a:spcBef>
                <a:spcPts val="3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Arial"/>
                <a:cs typeface="Arial"/>
                <a:sym typeface="Arial"/>
              </a:rPr>
              <a:t>1kx2k, available photon counting</a:t>
            </a:r>
          </a:p>
          <a:p>
            <a:pPr lvl="1" fontAlgn="auto">
              <a:spcBef>
                <a:spcPts val="300"/>
              </a:spcBef>
              <a:spcAft>
                <a:spcPts val="0"/>
              </a:spcAft>
              <a:defRPr/>
            </a:pPr>
            <a:r>
              <a:rPr kumimoji="0" lang="en-US" sz="1600" b="1" i="0" u="none" strike="noStrike" kern="1200" cap="none" spc="0" normalizeH="0" baseline="0" noProof="0" dirty="0">
                <a:ln>
                  <a:noFill/>
                </a:ln>
                <a:solidFill>
                  <a:srgbClr val="0070C0"/>
                </a:solidFill>
                <a:effectLst/>
                <a:uLnTx/>
                <a:uFillTx/>
                <a:latin typeface="Calibri"/>
                <a:ea typeface="Arial"/>
                <a:cs typeface="Arial"/>
                <a:sym typeface="Arial"/>
              </a:rPr>
              <a:t>JPL-procured</a:t>
            </a:r>
            <a:r>
              <a:rPr kumimoji="0" lang="en-US" sz="1600" b="0" i="0" u="none" strike="noStrike" kern="1200" cap="none" spc="0" normalizeH="0" baseline="0" noProof="0" dirty="0">
                <a:ln>
                  <a:noFill/>
                </a:ln>
                <a:solidFill>
                  <a:srgbClr val="0070C0"/>
                </a:solidFill>
                <a:effectLst/>
                <a:uLnTx/>
                <a:uFillTx/>
                <a:latin typeface="Calibri"/>
                <a:ea typeface="Arial"/>
                <a:cs typeface="Arial"/>
                <a:sym typeface="Arial"/>
              </a:rPr>
              <a:t> </a:t>
            </a:r>
            <a:r>
              <a:rPr lang="en-US" sz="1600" dirty="0">
                <a:solidFill>
                  <a:prstClr val="black"/>
                </a:solidFill>
              </a:rPr>
              <a:t>Field Programmable Gate Array (FPGA) </a:t>
            </a:r>
            <a:br>
              <a:rPr lang="en-US" sz="1600" dirty="0">
                <a:solidFill>
                  <a:prstClr val="black"/>
                </a:solidFill>
              </a:rPr>
            </a:br>
            <a:r>
              <a:rPr kumimoji="0" lang="en-US" sz="1600" b="0" i="0" u="none" strike="noStrike" kern="1200" cap="none" spc="0" normalizeH="0" baseline="0" noProof="0" dirty="0">
                <a:ln>
                  <a:noFill/>
                </a:ln>
                <a:solidFill>
                  <a:prstClr val="black"/>
                </a:solidFill>
                <a:effectLst/>
                <a:uLnTx/>
                <a:uFillTx/>
                <a:latin typeface="Calibri"/>
                <a:ea typeface="Arial"/>
                <a:cs typeface="Arial"/>
                <a:sym typeface="Arial"/>
              </a:rPr>
              <a:t>controller</a:t>
            </a:r>
          </a:p>
          <a:p>
            <a:pPr marL="1143000" marR="0" lvl="2" indent="-228600" algn="l" defTabSz="457200" rtl="0" eaLnBrk="1" fontAlgn="auto" latinLnBrk="0" hangingPunct="1">
              <a:spcBef>
                <a:spcPts val="3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Arial"/>
                <a:cs typeface="Arial"/>
                <a:sym typeface="Arial"/>
              </a:rPr>
              <a:t>Includes ground support equipment (GSE) </a:t>
            </a:r>
            <a:br>
              <a:rPr kumimoji="0" lang="en-US" sz="1600" b="0" i="0" u="none" strike="noStrike" kern="1200" cap="none" spc="0" normalizeH="0" baseline="0" noProof="0" dirty="0">
                <a:ln>
                  <a:noFill/>
                </a:ln>
                <a:solidFill>
                  <a:prstClr val="black"/>
                </a:solidFill>
                <a:effectLst/>
                <a:uLnTx/>
                <a:uFillTx/>
                <a:latin typeface="Calibri"/>
                <a:ea typeface="Arial"/>
                <a:cs typeface="Arial"/>
                <a:sym typeface="Arial"/>
              </a:rPr>
            </a:br>
            <a:r>
              <a:rPr kumimoji="0" lang="en-US" sz="1600" b="0" i="0" u="none" strike="noStrike" kern="1200" cap="none" spc="0" normalizeH="0" baseline="0" noProof="0" dirty="0">
                <a:ln>
                  <a:noFill/>
                </a:ln>
                <a:solidFill>
                  <a:prstClr val="black"/>
                </a:solidFill>
                <a:effectLst/>
                <a:uLnTx/>
                <a:uFillTx/>
                <a:latin typeface="Calibri"/>
                <a:ea typeface="Arial"/>
                <a:cs typeface="Arial"/>
                <a:sym typeface="Arial"/>
              </a:rPr>
              <a:t>command &amp; data handling (Windows)</a:t>
            </a:r>
          </a:p>
          <a:p>
            <a:pPr marL="742950" marR="0" lvl="1" indent="-285750" algn="l" defTabSz="457200" rtl="0" eaLnBrk="1" fontAlgn="auto" latinLnBrk="0" hangingPunct="1">
              <a:spcBef>
                <a:spcPts val="300"/>
              </a:spcBef>
              <a:spcAft>
                <a:spcPts val="0"/>
              </a:spcAft>
              <a:buClrTx/>
              <a:buSzTx/>
              <a:buFont typeface="Wingdings" charset="2"/>
              <a:buChar char="§"/>
              <a:tabLst/>
              <a:defRPr/>
            </a:pPr>
            <a:r>
              <a:rPr kumimoji="0" lang="en-US" sz="1600" b="1" i="0" u="none" strike="noStrike" kern="1200" cap="none" spc="0" normalizeH="0" baseline="0" noProof="0" dirty="0">
                <a:ln>
                  <a:noFill/>
                </a:ln>
                <a:solidFill>
                  <a:srgbClr val="0070C0"/>
                </a:solidFill>
                <a:effectLst/>
                <a:uLnTx/>
                <a:uFillTx/>
                <a:latin typeface="Calibri"/>
                <a:ea typeface="Arial"/>
                <a:cs typeface="Arial"/>
                <a:sym typeface="Arial"/>
              </a:rPr>
              <a:t>JPL-built</a:t>
            </a:r>
            <a:r>
              <a:rPr kumimoji="0" lang="en-US" sz="1600" b="0" i="0" u="none" strike="noStrike" kern="1200" cap="none" spc="0" normalizeH="0" baseline="0" noProof="0" dirty="0">
                <a:ln>
                  <a:noFill/>
                </a:ln>
                <a:solidFill>
                  <a:prstClr val="black"/>
                </a:solidFill>
                <a:effectLst/>
                <a:uLnTx/>
                <a:uFillTx/>
                <a:latin typeface="Calibri"/>
                <a:ea typeface="Arial"/>
                <a:cs typeface="Arial"/>
                <a:sym typeface="Arial"/>
              </a:rPr>
              <a:t> optomechanical radiation shield </a:t>
            </a:r>
            <a:r>
              <a:rPr lang="en-US" sz="1600" dirty="0">
                <a:solidFill>
                  <a:prstClr val="black"/>
                </a:solidFill>
                <a:latin typeface="Calibri"/>
              </a:rPr>
              <a:t>assembly</a:t>
            </a:r>
            <a:endParaRPr kumimoji="0" lang="en-US" sz="1600" b="0" i="0" u="none" strike="noStrike" kern="1200" cap="none" spc="0" normalizeH="0" baseline="0" noProof="0" dirty="0">
              <a:ln>
                <a:noFill/>
              </a:ln>
              <a:solidFill>
                <a:prstClr val="black"/>
              </a:solidFill>
              <a:effectLst/>
              <a:uLnTx/>
              <a:uFillTx/>
              <a:latin typeface="Calibri"/>
              <a:ea typeface="Arial"/>
              <a:cs typeface="Arial"/>
              <a:sym typeface="Arial"/>
            </a:endParaRPr>
          </a:p>
          <a:p>
            <a:endParaRPr lang="en-US" dirty="0"/>
          </a:p>
          <a:p>
            <a:endParaRPr lang="en-US" dirty="0"/>
          </a:p>
        </p:txBody>
      </p:sp>
    </p:spTree>
    <p:extLst>
      <p:ext uri="{BB962C8B-B14F-4D97-AF65-F5344CB8AC3E}">
        <p14:creationId xmlns:p14="http://schemas.microsoft.com/office/powerpoint/2010/main" val="1123688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 to Ilya’s presentation here</a:t>
            </a:r>
          </a:p>
          <a:p>
            <a:endParaRPr lang="en-US" dirty="0"/>
          </a:p>
          <a:p>
            <a:r>
              <a:rPr lang="en-US" dirty="0"/>
              <a:t>Exciting to see all of the flight  h/w coming  together Flight models are on lab</a:t>
            </a:r>
          </a:p>
          <a:p>
            <a:r>
              <a:rPr lang="en-US" dirty="0"/>
              <a:t>DS Changes: Added glow and outline to dot for readability. Resized photos for reduction in file size.</a:t>
            </a:r>
          </a:p>
          <a:p>
            <a:endParaRPr lang="en-US" dirty="0"/>
          </a:p>
          <a:p>
            <a:r>
              <a:rPr lang="en-US" sz="1100" b="0"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Top row: flight FSM / flight FCM / </a:t>
            </a:r>
            <a:r>
              <a:rPr lang="en-US" sz="1100" b="1"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Camera</a:t>
            </a:r>
            <a:r>
              <a:rPr lang="en-US" sz="1100" b="0"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  / EMCCD electronics / PAME</a:t>
            </a:r>
          </a:p>
          <a:p>
            <a:r>
              <a:rPr lang="en-US" sz="1100" b="0"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Middle row: flight DM2 / flight PAM (3 are short, 3 are long, with ~ 18mm difference in travel range in horizontal axis)   / SPC flight masks / HLC flight masks / Flight Polarizer &amp; Spectroscopy prisms assembly (they look exactly the same) / LAM OAP mounted in a JPL flight mount</a:t>
            </a:r>
          </a:p>
          <a:p>
            <a:r>
              <a:rPr lang="en-US" sz="1100" b="0"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Bottom row:  CTS (Cryogenic Thermal Subsystem)  / flight OAB  (do you have a more recent pic with optics on it?) / LOWFS/CIE (Camera Interface Electronics) Power Slice / LOWFS Control Slice / CPDU (Command &amp; Power Distribution Unit)</a:t>
            </a:r>
          </a:p>
          <a:p>
            <a:endParaRPr lang="en-US" dirty="0"/>
          </a:p>
          <a:p>
            <a:endParaRPr lang="en-US" dirty="0"/>
          </a:p>
          <a:p>
            <a:r>
              <a:rPr lang="en-US" dirty="0"/>
              <a:t>FSM/FCM/?/?</a:t>
            </a:r>
            <a:r>
              <a:rPr lang="en-US" dirty="0" err="1"/>
              <a:t>emCCD</a:t>
            </a:r>
            <a:r>
              <a:rPr lang="en-US" dirty="0"/>
              <a:t> proximity </a:t>
            </a:r>
            <a:r>
              <a:rPr lang="en-US" dirty="0" err="1"/>
              <a:t>electroics</a:t>
            </a:r>
            <a:r>
              <a:rPr lang="en-US" dirty="0"/>
              <a:t>/ ?</a:t>
            </a:r>
          </a:p>
          <a:p>
            <a:r>
              <a:rPr lang="en-US" dirty="0"/>
              <a:t>DM/?/SPC Masks/ HLC masks/Amici prisms for spectroscopy / OAP?</a:t>
            </a:r>
          </a:p>
          <a:p>
            <a:r>
              <a:rPr lang="en-US" sz="1100" b="0" i="0" u="none" strike="noStrike" cap="non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TVac</a:t>
            </a:r>
            <a:r>
              <a:rPr lang="en-US" sz="1100" b="0"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 test chambers are </a:t>
            </a:r>
            <a:r>
              <a:rPr lang="en-US" sz="1100" b="1"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used to simulate conditions found in the upper atmosphere and outer space, exposing components and systems to vacuum and extreme temperature variations</a:t>
            </a:r>
            <a:r>
              <a:rPr lang="en-US" sz="1100" b="0"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a:t>
            </a:r>
            <a:endParaRPr lang="en-US" dirty="0"/>
          </a:p>
        </p:txBody>
      </p:sp>
      <p:sp>
        <p:nvSpPr>
          <p:cNvPr id="4" name="Slide Number Placeholder 3"/>
          <p:cNvSpPr>
            <a:spLocks noGrp="1"/>
          </p:cNvSpPr>
          <p:nvPr>
            <p:ph type="sldNum" sz="quarter" idx="5"/>
          </p:nvPr>
        </p:nvSpPr>
        <p:spPr/>
        <p:txBody>
          <a:bodyPr/>
          <a:lstStyle/>
          <a:p>
            <a:fld id="{AEA54299-5E9C-4581-8A42-121FB2AE471D}" type="slidenum">
              <a:rPr lang="en-US" smtClean="0"/>
              <a:t>48</a:t>
            </a:fld>
            <a:endParaRPr lang="en-US"/>
          </a:p>
        </p:txBody>
      </p:sp>
    </p:spTree>
    <p:extLst>
      <p:ext uri="{BB962C8B-B14F-4D97-AF65-F5344CB8AC3E}">
        <p14:creationId xmlns:p14="http://schemas.microsoft.com/office/powerpoint/2010/main" val="1084839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35962-700D-4AD0-9D2B-4730E0938858}" type="slidenum">
              <a:rPr lang="en-US" smtClean="0"/>
              <a:t>49</a:t>
            </a:fld>
            <a:endParaRPr lang="en-US"/>
          </a:p>
        </p:txBody>
      </p:sp>
    </p:spTree>
    <p:extLst>
      <p:ext uri="{BB962C8B-B14F-4D97-AF65-F5344CB8AC3E}">
        <p14:creationId xmlns:p14="http://schemas.microsoft.com/office/powerpoint/2010/main" val="3986729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data post-processing, we will use a combination of reference  differential imaging (RDI) and angular diff. </a:t>
            </a:r>
            <a:r>
              <a:rPr lang="en-US" dirty="0" err="1"/>
              <a:t>imging</a:t>
            </a:r>
            <a:r>
              <a:rPr lang="en-US" dirty="0"/>
              <a:t> (ADI). As shown for ground based </a:t>
            </a:r>
            <a:r>
              <a:rPr lang="en-US" dirty="0" err="1"/>
              <a:t>observwtions</a:t>
            </a:r>
            <a:r>
              <a:rPr lang="en-US" dirty="0"/>
              <a:t>, we expect RI to be more powerful at short separations, and ADI to </a:t>
            </a:r>
            <a:r>
              <a:rPr lang="en-US" dirty="0" err="1"/>
              <a:t>bebetter</a:t>
            </a:r>
            <a:r>
              <a:rPr lang="en-US" dirty="0"/>
              <a:t> at large separations</a:t>
            </a:r>
          </a:p>
        </p:txBody>
      </p:sp>
    </p:spTree>
    <p:extLst>
      <p:ext uri="{BB962C8B-B14F-4D97-AF65-F5344CB8AC3E}">
        <p14:creationId xmlns:p14="http://schemas.microsoft.com/office/powerpoint/2010/main" val="1018821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B6275C-0645-43A9-ACDA-247FEB91D8B8}" type="slidenum">
              <a:rPr lang="en-US" smtClean="0"/>
              <a:pPr>
                <a:defRPr/>
              </a:pPr>
              <a:t>51</a:t>
            </a:fld>
            <a:endParaRPr lang="en-US"/>
          </a:p>
        </p:txBody>
      </p:sp>
    </p:spTree>
    <p:extLst>
      <p:ext uri="{BB962C8B-B14F-4D97-AF65-F5344CB8AC3E}">
        <p14:creationId xmlns:p14="http://schemas.microsoft.com/office/powerpoint/2010/main" val="2602387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B6275C-0645-43A9-ACDA-247FEB91D8B8}" type="slidenum">
              <a:rPr lang="en-US" smtClean="0"/>
              <a:pPr>
                <a:defRPr/>
              </a:pPr>
              <a:t>52</a:t>
            </a:fld>
            <a:endParaRPr lang="en-US"/>
          </a:p>
        </p:txBody>
      </p:sp>
    </p:spTree>
    <p:extLst>
      <p:ext uri="{BB962C8B-B14F-4D97-AF65-F5344CB8AC3E}">
        <p14:creationId xmlns:p14="http://schemas.microsoft.com/office/powerpoint/2010/main" val="2581266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634DC-802B-4E76-9549-72AF9455C8C2}" type="slidenum">
              <a:rPr lang="en-US" smtClean="0"/>
              <a:t>5</a:t>
            </a:fld>
            <a:endParaRPr lang="en-US" dirty="0"/>
          </a:p>
        </p:txBody>
      </p:sp>
    </p:spTree>
    <p:extLst>
      <p:ext uri="{BB962C8B-B14F-4D97-AF65-F5344CB8AC3E}">
        <p14:creationId xmlns:p14="http://schemas.microsoft.com/office/powerpoint/2010/main" val="190404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NFOV: required</a:t>
            </a:r>
          </a:p>
          <a:p>
            <a:r>
              <a:rPr lang="en-US" dirty="0"/>
              <a:t>SPEC and WFOV: Goals modes</a:t>
            </a:r>
          </a:p>
        </p:txBody>
      </p:sp>
      <p:sp>
        <p:nvSpPr>
          <p:cNvPr id="4" name="Slide Number Placeholder 3"/>
          <p:cNvSpPr>
            <a:spLocks noGrp="1"/>
          </p:cNvSpPr>
          <p:nvPr>
            <p:ph type="sldNum" sz="quarter" idx="5"/>
          </p:nvPr>
        </p:nvSpPr>
        <p:spPr/>
        <p:txBody>
          <a:bodyPr/>
          <a:lstStyle/>
          <a:p>
            <a:fld id="{D7A385BD-4D5E-6A4D-9A61-AD22C22EE74F}" type="slidenum">
              <a:rPr lang="en-US" smtClean="0"/>
              <a:t>6</a:t>
            </a:fld>
            <a:endParaRPr lang="en-US"/>
          </a:p>
        </p:txBody>
      </p:sp>
    </p:spTree>
    <p:extLst>
      <p:ext uri="{BB962C8B-B14F-4D97-AF65-F5344CB8AC3E}">
        <p14:creationId xmlns:p14="http://schemas.microsoft.com/office/powerpoint/2010/main" val="2170888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35962-700D-4AD0-9D2B-4730E0938858}" type="slidenum">
              <a:rPr lang="en-US" smtClean="0"/>
              <a:t>7</a:t>
            </a:fld>
            <a:endParaRPr lang="en-US"/>
          </a:p>
        </p:txBody>
      </p:sp>
    </p:spTree>
    <p:extLst>
      <p:ext uri="{BB962C8B-B14F-4D97-AF65-F5344CB8AC3E}">
        <p14:creationId xmlns:p14="http://schemas.microsoft.com/office/powerpoint/2010/main" val="667649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064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2151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3198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p:nvPr/>
        </p:nvSpPr>
        <p:spPr>
          <a:xfrm>
            <a:off x="0" y="4044100"/>
            <a:ext cx="9144000" cy="1099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solidFill>
                <a:srgbClr val="FFFFFF"/>
              </a:solidFill>
              <a:latin typeface="Calibri" panose="020F0502020204030204" pitchFamily="34" charset="0"/>
              <a:cs typeface="Calibri" panose="020F0502020204030204" pitchFamily="34" charset="0"/>
            </a:endParaRPr>
          </a:p>
        </p:txBody>
      </p:sp>
      <p:sp>
        <p:nvSpPr>
          <p:cNvPr id="16" name="Google Shape;16;p3"/>
          <p:cNvSpPr txBox="1">
            <a:spLocks noGrp="1"/>
          </p:cNvSpPr>
          <p:nvPr>
            <p:ph type="ctrTitle"/>
          </p:nvPr>
        </p:nvSpPr>
        <p:spPr>
          <a:xfrm>
            <a:off x="1735925" y="1126150"/>
            <a:ext cx="56721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0" i="0">
                <a:latin typeface="Calibri" panose="020F0502020204030204" pitchFamily="34" charset="0"/>
                <a:cs typeface="Calibri" panose="020F050202020403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dirty="0"/>
              <a:t>Click to edit Master title style</a:t>
            </a:r>
            <a:endParaRPr dirty="0"/>
          </a:p>
        </p:txBody>
      </p:sp>
      <p:sp>
        <p:nvSpPr>
          <p:cNvPr id="17" name="Google Shape;17;p3"/>
          <p:cNvSpPr txBox="1">
            <a:spLocks noGrp="1"/>
          </p:cNvSpPr>
          <p:nvPr>
            <p:ph type="subTitle" idx="1"/>
          </p:nvPr>
        </p:nvSpPr>
        <p:spPr>
          <a:xfrm>
            <a:off x="1735925" y="2665541"/>
            <a:ext cx="56721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7272D"/>
              </a:buClr>
              <a:buSzPts val="1800"/>
              <a:buNone/>
              <a:defRPr sz="1800" b="0" i="0">
                <a:solidFill>
                  <a:srgbClr val="27272D"/>
                </a:solidFill>
                <a:latin typeface="Calibri" panose="020F0502020204030204" pitchFamily="34" charset="0"/>
                <a:cs typeface="Calibri" panose="020F0502020204030204" pitchFamily="34" charset="0"/>
              </a:defRPr>
            </a:lvl1pPr>
            <a:lvl2pPr lvl="1" algn="ctr" rtl="0">
              <a:spcBef>
                <a:spcPts val="0"/>
              </a:spcBef>
              <a:spcAft>
                <a:spcPts val="0"/>
              </a:spcAft>
              <a:buClr>
                <a:srgbClr val="27272D"/>
              </a:buClr>
              <a:buSzPts val="1800"/>
              <a:buNone/>
              <a:defRPr sz="1800">
                <a:solidFill>
                  <a:srgbClr val="27272D"/>
                </a:solidFill>
              </a:defRPr>
            </a:lvl2pPr>
            <a:lvl3pPr lvl="2" algn="ctr" rtl="0">
              <a:spcBef>
                <a:spcPts val="0"/>
              </a:spcBef>
              <a:spcAft>
                <a:spcPts val="0"/>
              </a:spcAft>
              <a:buClr>
                <a:srgbClr val="27272D"/>
              </a:buClr>
              <a:buSzPts val="1800"/>
              <a:buNone/>
              <a:defRPr sz="1800">
                <a:solidFill>
                  <a:srgbClr val="27272D"/>
                </a:solidFill>
              </a:defRPr>
            </a:lvl3pPr>
            <a:lvl4pPr lvl="3" algn="ctr" rtl="0">
              <a:spcBef>
                <a:spcPts val="0"/>
              </a:spcBef>
              <a:spcAft>
                <a:spcPts val="0"/>
              </a:spcAft>
              <a:buClr>
                <a:srgbClr val="27272D"/>
              </a:buClr>
              <a:buSzPts val="1800"/>
              <a:buNone/>
              <a:defRPr sz="1800">
                <a:solidFill>
                  <a:srgbClr val="27272D"/>
                </a:solidFill>
              </a:defRPr>
            </a:lvl4pPr>
            <a:lvl5pPr lvl="4" algn="ctr" rtl="0">
              <a:spcBef>
                <a:spcPts val="0"/>
              </a:spcBef>
              <a:spcAft>
                <a:spcPts val="0"/>
              </a:spcAft>
              <a:buClr>
                <a:srgbClr val="27272D"/>
              </a:buClr>
              <a:buSzPts val="1800"/>
              <a:buNone/>
              <a:defRPr sz="1800">
                <a:solidFill>
                  <a:srgbClr val="27272D"/>
                </a:solidFill>
              </a:defRPr>
            </a:lvl5pPr>
            <a:lvl6pPr lvl="5" algn="ctr" rtl="0">
              <a:spcBef>
                <a:spcPts val="0"/>
              </a:spcBef>
              <a:spcAft>
                <a:spcPts val="0"/>
              </a:spcAft>
              <a:buClr>
                <a:srgbClr val="27272D"/>
              </a:buClr>
              <a:buSzPts val="1800"/>
              <a:buNone/>
              <a:defRPr sz="1800">
                <a:solidFill>
                  <a:srgbClr val="27272D"/>
                </a:solidFill>
              </a:defRPr>
            </a:lvl6pPr>
            <a:lvl7pPr lvl="6" algn="ctr" rtl="0">
              <a:spcBef>
                <a:spcPts val="0"/>
              </a:spcBef>
              <a:spcAft>
                <a:spcPts val="0"/>
              </a:spcAft>
              <a:buClr>
                <a:srgbClr val="27272D"/>
              </a:buClr>
              <a:buSzPts val="1800"/>
              <a:buNone/>
              <a:defRPr sz="1800">
                <a:solidFill>
                  <a:srgbClr val="27272D"/>
                </a:solidFill>
              </a:defRPr>
            </a:lvl7pPr>
            <a:lvl8pPr lvl="7" algn="ctr" rtl="0">
              <a:spcBef>
                <a:spcPts val="0"/>
              </a:spcBef>
              <a:spcAft>
                <a:spcPts val="0"/>
              </a:spcAft>
              <a:buClr>
                <a:srgbClr val="27272D"/>
              </a:buClr>
              <a:buSzPts val="1800"/>
              <a:buNone/>
              <a:defRPr sz="1800">
                <a:solidFill>
                  <a:srgbClr val="27272D"/>
                </a:solidFill>
              </a:defRPr>
            </a:lvl8pPr>
            <a:lvl9pPr lvl="8" algn="ctr" rtl="0">
              <a:spcBef>
                <a:spcPts val="0"/>
              </a:spcBef>
              <a:spcAft>
                <a:spcPts val="0"/>
              </a:spcAft>
              <a:buClr>
                <a:srgbClr val="27272D"/>
              </a:buClr>
              <a:buSzPts val="1800"/>
              <a:buNone/>
              <a:defRPr sz="1800">
                <a:solidFill>
                  <a:srgbClr val="27272D"/>
                </a:solidFill>
              </a:defRPr>
            </a:lvl9pPr>
          </a:lstStyle>
          <a:p>
            <a:r>
              <a:rPr lang="en-US" dirty="0"/>
              <a:t>Click to edit Master subtitle style</a:t>
            </a:r>
            <a:endParaRPr dirty="0"/>
          </a:p>
        </p:txBody>
      </p:sp>
      <p:cxnSp>
        <p:nvCxnSpPr>
          <p:cNvPr id="18" name="Google Shape;18;p3"/>
          <p:cNvCxnSpPr/>
          <p:nvPr/>
        </p:nvCxnSpPr>
        <p:spPr>
          <a:xfrm>
            <a:off x="3527100" y="2474305"/>
            <a:ext cx="2089800" cy="0"/>
          </a:xfrm>
          <a:prstGeom prst="straightConnector1">
            <a:avLst/>
          </a:prstGeom>
          <a:noFill/>
          <a:ln w="19050" cap="flat" cmpd="sng">
            <a:solidFill>
              <a:schemeClr val="accent1"/>
            </a:solidFill>
            <a:prstDash val="solid"/>
            <a:round/>
            <a:headEnd type="diamond" w="med" len="med"/>
            <a:tailEnd type="diamond" w="med" len="med"/>
          </a:ln>
        </p:spPr>
      </p:cxnSp>
      <p:sp>
        <p:nvSpPr>
          <p:cNvPr id="10" name="Google Shape;11;p2">
            <a:extLst>
              <a:ext uri="{FF2B5EF4-FFF2-40B4-BE49-F238E27FC236}">
                <a16:creationId xmlns:a16="http://schemas.microsoft.com/office/drawing/2014/main" id="{6C9038C5-A823-EC4D-9596-8259E425FF62}"/>
              </a:ext>
            </a:extLst>
          </p:cNvPr>
          <p:cNvSpPr/>
          <p:nvPr userDrawn="1"/>
        </p:nvSpPr>
        <p:spPr>
          <a:xfrm>
            <a:off x="3831809" y="4046169"/>
            <a:ext cx="1480381" cy="10968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panose="020F0502020204030204" pitchFamily="34" charset="0"/>
              <a:cs typeface="Calibri" panose="020F0502020204030204" pitchFamily="34" charset="0"/>
            </a:endParaRPr>
          </a:p>
        </p:txBody>
      </p:sp>
      <p:sp>
        <p:nvSpPr>
          <p:cNvPr id="11" name="Google Shape;21;p4">
            <a:extLst>
              <a:ext uri="{FF2B5EF4-FFF2-40B4-BE49-F238E27FC236}">
                <a16:creationId xmlns:a16="http://schemas.microsoft.com/office/drawing/2014/main" id="{1996328D-3C39-DF45-9F0A-9FC1D5744863}"/>
              </a:ext>
            </a:extLst>
          </p:cNvPr>
          <p:cNvSpPr/>
          <p:nvPr userDrawn="1"/>
        </p:nvSpPr>
        <p:spPr>
          <a:xfrm>
            <a:off x="3876669" y="4046269"/>
            <a:ext cx="1390662" cy="1097098"/>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panose="020F0502020204030204" pitchFamily="34" charset="0"/>
              <a:cs typeface="Calibri" panose="020F0502020204030204" pitchFamily="34" charset="0"/>
            </a:endParaRPr>
          </a:p>
        </p:txBody>
      </p:sp>
      <p:sp>
        <p:nvSpPr>
          <p:cNvPr id="12" name="Google Shape;21;p4">
            <a:extLst>
              <a:ext uri="{FF2B5EF4-FFF2-40B4-BE49-F238E27FC236}">
                <a16:creationId xmlns:a16="http://schemas.microsoft.com/office/drawing/2014/main" id="{CE832947-443D-1346-B1ED-BE034CD64819}"/>
              </a:ext>
            </a:extLst>
          </p:cNvPr>
          <p:cNvSpPr/>
          <p:nvPr userDrawn="1"/>
        </p:nvSpPr>
        <p:spPr>
          <a:xfrm>
            <a:off x="3966390" y="4046402"/>
            <a:ext cx="1211221" cy="10970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panose="020F0502020204030204" pitchFamily="34" charset="0"/>
              <a:cs typeface="Calibri" panose="020F0502020204030204" pitchFamily="34" charset="0"/>
            </a:endParaRPr>
          </a:p>
        </p:txBody>
      </p:sp>
      <p:sp>
        <p:nvSpPr>
          <p:cNvPr id="13" name="Google Shape;11;p2">
            <a:extLst>
              <a:ext uri="{FF2B5EF4-FFF2-40B4-BE49-F238E27FC236}">
                <a16:creationId xmlns:a16="http://schemas.microsoft.com/office/drawing/2014/main" id="{35EA3EA5-6CA0-9445-A709-4A0D7FB44493}"/>
              </a:ext>
            </a:extLst>
          </p:cNvPr>
          <p:cNvSpPr/>
          <p:nvPr userDrawn="1"/>
        </p:nvSpPr>
        <p:spPr>
          <a:xfrm>
            <a:off x="4023618" y="4046468"/>
            <a:ext cx="1096899" cy="10968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650" y="162103"/>
            <a:ext cx="8902701" cy="994172"/>
          </a:xfrm>
        </p:spPr>
        <p:txBody>
          <a:bodyPr anchor="t"/>
          <a:lstStyle/>
          <a:p>
            <a:r>
              <a:rPr lang="en-US" dirty="0"/>
              <a:t>Click to edit Master title style</a:t>
            </a:r>
          </a:p>
        </p:txBody>
      </p:sp>
      <p:sp>
        <p:nvSpPr>
          <p:cNvPr id="3" name="Content Placeholder 2"/>
          <p:cNvSpPr>
            <a:spLocks noGrp="1"/>
          </p:cNvSpPr>
          <p:nvPr>
            <p:ph idx="1"/>
          </p:nvPr>
        </p:nvSpPr>
        <p:spPr>
          <a:xfrm>
            <a:off x="120649" y="1333034"/>
            <a:ext cx="4451349" cy="3299688"/>
          </a:xfrm>
        </p:spPr>
        <p:txBody>
          <a:bodyPr/>
          <a:lstStyle>
            <a:lvl1pPr>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20648" y="4784727"/>
            <a:ext cx="4451351" cy="273844"/>
          </a:xfrm>
        </p:spPr>
        <p:txBody>
          <a:bodyPr/>
          <a:lstStyle>
            <a:lvl1pPr>
              <a:defRPr sz="1200" b="1">
                <a:solidFill>
                  <a:srgbClr val="ED7C31"/>
                </a:solidFill>
              </a:defRPr>
            </a:lvl1pPr>
          </a:lstStyle>
          <a:p>
            <a:r>
              <a:rPr lang="en-US"/>
              <a:t>Q: </a:t>
            </a:r>
            <a:endParaRPr lang="en-US" dirty="0"/>
          </a:p>
        </p:txBody>
      </p:sp>
      <p:sp>
        <p:nvSpPr>
          <p:cNvPr id="6" name="Slide Number Placeholder 5"/>
          <p:cNvSpPr>
            <a:spLocks noGrp="1"/>
          </p:cNvSpPr>
          <p:nvPr>
            <p:ph type="sldNum" sz="quarter" idx="12"/>
          </p:nvPr>
        </p:nvSpPr>
        <p:spPr>
          <a:xfrm>
            <a:off x="8585200" y="4794253"/>
            <a:ext cx="438151" cy="273844"/>
          </a:xfrm>
        </p:spPr>
        <p:txBody>
          <a:bodyPr/>
          <a:lstStyle/>
          <a:p>
            <a:fld id="{B77E7F6F-1849-3E4F-AFAB-FBA1DA17FD12}" type="slidenum">
              <a:rPr lang="en-US" smtClean="0"/>
              <a:t>‹#›</a:t>
            </a:fld>
            <a:endParaRPr lang="en-US"/>
          </a:p>
        </p:txBody>
      </p:sp>
      <p:pic>
        <p:nvPicPr>
          <p:cNvPr id="8" name="Picture 7">
            <a:extLst>
              <a:ext uri="{FF2B5EF4-FFF2-40B4-BE49-F238E27FC236}">
                <a16:creationId xmlns:a16="http://schemas.microsoft.com/office/drawing/2014/main" id="{F55DE372-EF29-374E-AA51-D412FDDC48EB}"/>
              </a:ext>
            </a:extLst>
          </p:cNvPr>
          <p:cNvPicPr>
            <a:picLocks noChangeAspect="1"/>
          </p:cNvPicPr>
          <p:nvPr userDrawn="1"/>
        </p:nvPicPr>
        <p:blipFill>
          <a:blip r:embed="rId2"/>
          <a:stretch>
            <a:fillRect/>
          </a:stretch>
        </p:blipFill>
        <p:spPr>
          <a:xfrm>
            <a:off x="7723715" y="-14658"/>
            <a:ext cx="1447799" cy="539306"/>
          </a:xfrm>
          <a:prstGeom prst="rect">
            <a:avLst/>
          </a:prstGeom>
        </p:spPr>
      </p:pic>
    </p:spTree>
    <p:extLst>
      <p:ext uri="{BB962C8B-B14F-4D97-AF65-F5344CB8AC3E}">
        <p14:creationId xmlns:p14="http://schemas.microsoft.com/office/powerpoint/2010/main" val="2756341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242101D-CFAA-EE40-AE62-200848065B1D}"/>
              </a:ext>
            </a:extLst>
          </p:cNvPr>
          <p:cNvSpPr>
            <a:spLocks noGrp="1"/>
          </p:cNvSpPr>
          <p:nvPr>
            <p:ph type="sldNum" sz="quarter" idx="12"/>
          </p:nvPr>
        </p:nvSpPr>
        <p:spPr>
          <a:xfrm>
            <a:off x="8585200" y="4794253"/>
            <a:ext cx="438151" cy="273844"/>
          </a:xfrm>
        </p:spPr>
        <p:txBody>
          <a:bodyPr/>
          <a:lstStyle/>
          <a:p>
            <a:fld id="{B77E7F6F-1849-3E4F-AFAB-FBA1DA17FD12}" type="slidenum">
              <a:rPr lang="en-US" smtClean="0"/>
              <a:t>‹#›</a:t>
            </a:fld>
            <a:endParaRPr lang="en-US"/>
          </a:p>
        </p:txBody>
      </p:sp>
      <p:sp>
        <p:nvSpPr>
          <p:cNvPr id="7" name="Date Placeholder 3">
            <a:extLst>
              <a:ext uri="{FF2B5EF4-FFF2-40B4-BE49-F238E27FC236}">
                <a16:creationId xmlns:a16="http://schemas.microsoft.com/office/drawing/2014/main" id="{D47438BC-EAD6-2749-B705-A3DE7D72724B}"/>
              </a:ext>
            </a:extLst>
          </p:cNvPr>
          <p:cNvSpPr>
            <a:spLocks noGrp="1"/>
          </p:cNvSpPr>
          <p:nvPr>
            <p:ph type="dt" sz="half" idx="10"/>
          </p:nvPr>
        </p:nvSpPr>
        <p:spPr>
          <a:xfrm>
            <a:off x="120648" y="4784727"/>
            <a:ext cx="4451351" cy="273844"/>
          </a:xfrm>
        </p:spPr>
        <p:txBody>
          <a:bodyPr/>
          <a:lstStyle>
            <a:lvl1pPr>
              <a:defRPr sz="1200" b="1">
                <a:solidFill>
                  <a:srgbClr val="ED7C31"/>
                </a:solidFill>
              </a:defRPr>
            </a:lvl1pPr>
          </a:lstStyle>
          <a:p>
            <a:r>
              <a:rPr lang="en-US"/>
              <a:t>Q: </a:t>
            </a:r>
            <a:endParaRPr lang="en-US" dirty="0"/>
          </a:p>
        </p:txBody>
      </p:sp>
      <p:pic>
        <p:nvPicPr>
          <p:cNvPr id="8" name="Picture 7">
            <a:extLst>
              <a:ext uri="{FF2B5EF4-FFF2-40B4-BE49-F238E27FC236}">
                <a16:creationId xmlns:a16="http://schemas.microsoft.com/office/drawing/2014/main" id="{4502D4BE-C6BF-044B-8560-C6E8C2811F0E}"/>
              </a:ext>
            </a:extLst>
          </p:cNvPr>
          <p:cNvPicPr>
            <a:picLocks noChangeAspect="1"/>
          </p:cNvPicPr>
          <p:nvPr userDrawn="1"/>
        </p:nvPicPr>
        <p:blipFill>
          <a:blip r:embed="rId2"/>
          <a:stretch>
            <a:fillRect/>
          </a:stretch>
        </p:blipFill>
        <p:spPr>
          <a:xfrm>
            <a:off x="7723715" y="-14658"/>
            <a:ext cx="1447799" cy="539306"/>
          </a:xfrm>
          <a:prstGeom prst="rect">
            <a:avLst/>
          </a:prstGeom>
        </p:spPr>
      </p:pic>
      <p:sp>
        <p:nvSpPr>
          <p:cNvPr id="10" name="Title 1">
            <a:extLst>
              <a:ext uri="{FF2B5EF4-FFF2-40B4-BE49-F238E27FC236}">
                <a16:creationId xmlns:a16="http://schemas.microsoft.com/office/drawing/2014/main" id="{7882B476-E977-504F-8571-39C3A6D16A25}"/>
              </a:ext>
            </a:extLst>
          </p:cNvPr>
          <p:cNvSpPr>
            <a:spLocks noGrp="1"/>
          </p:cNvSpPr>
          <p:nvPr>
            <p:ph type="title"/>
          </p:nvPr>
        </p:nvSpPr>
        <p:spPr>
          <a:xfrm>
            <a:off x="120650" y="92175"/>
            <a:ext cx="8902701" cy="994172"/>
          </a:xfrm>
        </p:spPr>
        <p:txBody>
          <a:bodyPr anchor="t">
            <a:normAutofit/>
          </a:bodyPr>
          <a:lstStyle>
            <a:lvl1pPr>
              <a:defRPr sz="2700">
                <a:latin typeface="+mn-lt"/>
              </a:defRPr>
            </a:lvl1pPr>
          </a:lstStyle>
          <a:p>
            <a:r>
              <a:rPr lang="en-US" dirty="0"/>
              <a:t>Click to edit Master title style</a:t>
            </a:r>
          </a:p>
        </p:txBody>
      </p:sp>
    </p:spTree>
    <p:extLst>
      <p:ext uri="{BB962C8B-B14F-4D97-AF65-F5344CB8AC3E}">
        <p14:creationId xmlns:p14="http://schemas.microsoft.com/office/powerpoint/2010/main" val="3880010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242101D-CFAA-EE40-AE62-200848065B1D}"/>
              </a:ext>
            </a:extLst>
          </p:cNvPr>
          <p:cNvSpPr>
            <a:spLocks noGrp="1"/>
          </p:cNvSpPr>
          <p:nvPr>
            <p:ph type="sldNum" sz="quarter" idx="12"/>
          </p:nvPr>
        </p:nvSpPr>
        <p:spPr>
          <a:xfrm>
            <a:off x="8585200" y="4794253"/>
            <a:ext cx="438151" cy="273844"/>
          </a:xfrm>
        </p:spPr>
        <p:txBody>
          <a:bodyPr/>
          <a:lstStyle/>
          <a:p>
            <a:fld id="{B77E7F6F-1849-3E4F-AFAB-FBA1DA17FD12}" type="slidenum">
              <a:rPr lang="en-US" smtClean="0"/>
              <a:t>‹#›</a:t>
            </a:fld>
            <a:endParaRPr lang="en-US"/>
          </a:p>
        </p:txBody>
      </p:sp>
      <p:sp>
        <p:nvSpPr>
          <p:cNvPr id="7" name="Date Placeholder 3">
            <a:extLst>
              <a:ext uri="{FF2B5EF4-FFF2-40B4-BE49-F238E27FC236}">
                <a16:creationId xmlns:a16="http://schemas.microsoft.com/office/drawing/2014/main" id="{D47438BC-EAD6-2749-B705-A3DE7D72724B}"/>
              </a:ext>
            </a:extLst>
          </p:cNvPr>
          <p:cNvSpPr>
            <a:spLocks noGrp="1"/>
          </p:cNvSpPr>
          <p:nvPr>
            <p:ph type="dt" sz="half" idx="10"/>
          </p:nvPr>
        </p:nvSpPr>
        <p:spPr>
          <a:xfrm>
            <a:off x="120648" y="4784727"/>
            <a:ext cx="4451351" cy="273844"/>
          </a:xfrm>
        </p:spPr>
        <p:txBody>
          <a:bodyPr/>
          <a:lstStyle>
            <a:lvl1pPr>
              <a:defRPr sz="1200" b="1">
                <a:solidFill>
                  <a:srgbClr val="ED7C31"/>
                </a:solidFill>
              </a:defRPr>
            </a:lvl1pPr>
          </a:lstStyle>
          <a:p>
            <a:r>
              <a:rPr lang="en-US"/>
              <a:t>Q: </a:t>
            </a:r>
            <a:endParaRPr lang="en-US" dirty="0"/>
          </a:p>
        </p:txBody>
      </p:sp>
      <p:pic>
        <p:nvPicPr>
          <p:cNvPr id="8" name="Picture 7">
            <a:extLst>
              <a:ext uri="{FF2B5EF4-FFF2-40B4-BE49-F238E27FC236}">
                <a16:creationId xmlns:a16="http://schemas.microsoft.com/office/drawing/2014/main" id="{4502D4BE-C6BF-044B-8560-C6E8C2811F0E}"/>
              </a:ext>
            </a:extLst>
          </p:cNvPr>
          <p:cNvPicPr>
            <a:picLocks noChangeAspect="1"/>
          </p:cNvPicPr>
          <p:nvPr userDrawn="1"/>
        </p:nvPicPr>
        <p:blipFill>
          <a:blip r:embed="rId2"/>
          <a:stretch>
            <a:fillRect/>
          </a:stretch>
        </p:blipFill>
        <p:spPr>
          <a:xfrm>
            <a:off x="7723715" y="-14658"/>
            <a:ext cx="1447799" cy="539306"/>
          </a:xfrm>
          <a:prstGeom prst="rect">
            <a:avLst/>
          </a:prstGeom>
        </p:spPr>
      </p:pic>
      <p:sp>
        <p:nvSpPr>
          <p:cNvPr id="10" name="Title 1">
            <a:extLst>
              <a:ext uri="{FF2B5EF4-FFF2-40B4-BE49-F238E27FC236}">
                <a16:creationId xmlns:a16="http://schemas.microsoft.com/office/drawing/2014/main" id="{7882B476-E977-504F-8571-39C3A6D16A25}"/>
              </a:ext>
            </a:extLst>
          </p:cNvPr>
          <p:cNvSpPr>
            <a:spLocks noGrp="1"/>
          </p:cNvSpPr>
          <p:nvPr>
            <p:ph type="title"/>
          </p:nvPr>
        </p:nvSpPr>
        <p:spPr>
          <a:xfrm>
            <a:off x="120650" y="92175"/>
            <a:ext cx="8902701" cy="994172"/>
          </a:xfrm>
        </p:spPr>
        <p:txBody>
          <a:bodyPr anchor="t">
            <a:normAutofit/>
          </a:bodyPr>
          <a:lstStyle>
            <a:lvl1pPr>
              <a:defRPr sz="2700">
                <a:latin typeface="+mn-lt"/>
              </a:defRPr>
            </a:lvl1pPr>
          </a:lstStyle>
          <a:p>
            <a:r>
              <a:rPr lang="en-US" dirty="0"/>
              <a:t>Click to edit Master title style</a:t>
            </a:r>
          </a:p>
        </p:txBody>
      </p:sp>
    </p:spTree>
    <p:extLst>
      <p:ext uri="{BB962C8B-B14F-4D97-AF65-F5344CB8AC3E}">
        <p14:creationId xmlns:p14="http://schemas.microsoft.com/office/powerpoint/2010/main" val="86814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userDrawn="1">
  <p:cSld name="TITLE_AND_BODY">
    <p:spTree>
      <p:nvGrpSpPr>
        <p:cNvPr id="1" name="Shape 27"/>
        <p:cNvGrpSpPr/>
        <p:nvPr/>
      </p:nvGrpSpPr>
      <p:grpSpPr>
        <a:xfrm>
          <a:off x="0" y="0"/>
          <a:ext cx="0" cy="0"/>
          <a:chOff x="0" y="0"/>
          <a:chExt cx="0" cy="0"/>
        </a:xfrm>
      </p:grpSpPr>
      <p:grpSp>
        <p:nvGrpSpPr>
          <p:cNvPr id="28" name="Google Shape;28;p5"/>
          <p:cNvGrpSpPr/>
          <p:nvPr/>
        </p:nvGrpSpPr>
        <p:grpSpPr>
          <a:xfrm>
            <a:off x="-11050" y="887200"/>
            <a:ext cx="9155050" cy="4256100"/>
            <a:chOff x="-11050" y="887200"/>
            <a:chExt cx="9155050" cy="4256100"/>
          </a:xfrm>
        </p:grpSpPr>
        <p:cxnSp>
          <p:nvCxnSpPr>
            <p:cNvPr id="29" name="Google Shape;29;p5"/>
            <p:cNvCxnSpPr/>
            <p:nvPr/>
          </p:nvCxnSpPr>
          <p:spPr>
            <a:xfrm>
              <a:off x="-11050" y="887200"/>
              <a:ext cx="8060400" cy="0"/>
            </a:xfrm>
            <a:prstGeom prst="straightConnector1">
              <a:avLst/>
            </a:prstGeom>
            <a:noFill/>
            <a:ln w="19050" cap="flat" cmpd="sng">
              <a:solidFill>
                <a:schemeClr val="accent2"/>
              </a:solidFill>
              <a:prstDash val="solid"/>
              <a:round/>
              <a:headEnd type="none" w="med" len="med"/>
              <a:tailEnd type="diamond" w="med" len="med"/>
            </a:ln>
          </p:spPr>
        </p:cxnSp>
        <p:sp>
          <p:nvSpPr>
            <p:cNvPr id="30" name="Google Shape;30;p5"/>
            <p:cNvSpPr/>
            <p:nvPr/>
          </p:nvSpPr>
          <p:spPr>
            <a:xfrm>
              <a:off x="0" y="4593700"/>
              <a:ext cx="9144000" cy="549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solidFill>
                  <a:srgbClr val="FFFFFF"/>
                </a:solidFill>
                <a:latin typeface="Calibri" panose="020F0502020204030204" pitchFamily="34" charset="0"/>
                <a:cs typeface="Calibri" panose="020F0502020204030204" pitchFamily="34" charset="0"/>
              </a:endParaRPr>
            </a:p>
          </p:txBody>
        </p:sp>
        <p:sp>
          <p:nvSpPr>
            <p:cNvPr id="31" name="Google Shape;31;p5"/>
            <p:cNvSpPr/>
            <p:nvPr/>
          </p:nvSpPr>
          <p:spPr>
            <a:xfrm>
              <a:off x="0" y="4593700"/>
              <a:ext cx="549600" cy="549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panose="020F0502020204030204" pitchFamily="34" charset="0"/>
                <a:cs typeface="Calibri" panose="020F0502020204030204" pitchFamily="34" charset="0"/>
              </a:endParaRPr>
            </a:p>
          </p:txBody>
        </p:sp>
        <p:cxnSp>
          <p:nvCxnSpPr>
            <p:cNvPr id="32" name="Google Shape;32;p5"/>
            <p:cNvCxnSpPr/>
            <p:nvPr/>
          </p:nvCxnSpPr>
          <p:spPr>
            <a:xfrm>
              <a:off x="-11050" y="887200"/>
              <a:ext cx="552900" cy="0"/>
            </a:xfrm>
            <a:prstGeom prst="straightConnector1">
              <a:avLst/>
            </a:prstGeom>
            <a:noFill/>
            <a:ln w="19050" cap="flat" cmpd="sng">
              <a:solidFill>
                <a:schemeClr val="accent1"/>
              </a:solidFill>
              <a:prstDash val="solid"/>
              <a:round/>
              <a:headEnd type="none" w="med" len="med"/>
              <a:tailEnd type="none" w="med" len="med"/>
            </a:ln>
          </p:spPr>
        </p:cxnSp>
      </p:grpSp>
      <p:sp>
        <p:nvSpPr>
          <p:cNvPr id="33" name="Google Shape;33;p5"/>
          <p:cNvSpPr/>
          <p:nvPr/>
        </p:nvSpPr>
        <p:spPr>
          <a:xfrm>
            <a:off x="8046600" y="4593700"/>
            <a:ext cx="1097400" cy="549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panose="020F0502020204030204" pitchFamily="34" charset="0"/>
              <a:cs typeface="Calibri" panose="020F0502020204030204" pitchFamily="34" charset="0"/>
            </a:endParaRPr>
          </a:p>
        </p:txBody>
      </p:sp>
      <p:sp>
        <p:nvSpPr>
          <p:cNvPr id="34" name="Google Shape;34;p5"/>
          <p:cNvSpPr txBox="1">
            <a:spLocks noGrp="1"/>
          </p:cNvSpPr>
          <p:nvPr>
            <p:ph type="title"/>
          </p:nvPr>
        </p:nvSpPr>
        <p:spPr>
          <a:xfrm>
            <a:off x="549600" y="224858"/>
            <a:ext cx="7497000" cy="686117"/>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sz="2800" b="0" i="0">
                <a:latin typeface="Calibri" panose="020F0502020204030204" pitchFamily="34" charset="0"/>
                <a:cs typeface="Calibri" panose="020F0502020204030204" pitchFamily="34" charset="0"/>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r>
              <a:rPr lang="en-US" dirty="0"/>
              <a:t>Click to edit Master title style</a:t>
            </a:r>
            <a:endParaRPr dirty="0"/>
          </a:p>
        </p:txBody>
      </p:sp>
      <p:sp>
        <p:nvSpPr>
          <p:cNvPr id="36" name="Google Shape;36;p5"/>
          <p:cNvSpPr txBox="1">
            <a:spLocks noGrp="1"/>
          </p:cNvSpPr>
          <p:nvPr>
            <p:ph type="sldNum" idx="12"/>
          </p:nvPr>
        </p:nvSpPr>
        <p:spPr>
          <a:xfrm>
            <a:off x="8046600" y="4593850"/>
            <a:ext cx="1097400" cy="549600"/>
          </a:xfrm>
          <a:prstGeom prst="rect">
            <a:avLst/>
          </a:prstGeom>
          <a:noFill/>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11" name="Picture 10">
            <a:extLst>
              <a:ext uri="{FF2B5EF4-FFF2-40B4-BE49-F238E27FC236}">
                <a16:creationId xmlns:a16="http://schemas.microsoft.com/office/drawing/2014/main" id="{DCCD1630-985F-B94C-A475-004DBE1F3DBF}"/>
              </a:ext>
            </a:extLst>
          </p:cNvPr>
          <p:cNvPicPr>
            <a:picLocks noChangeAspect="1"/>
          </p:cNvPicPr>
          <p:nvPr userDrawn="1"/>
        </p:nvPicPr>
        <p:blipFill>
          <a:blip r:embed="rId2"/>
          <a:stretch>
            <a:fillRect/>
          </a:stretch>
        </p:blipFill>
        <p:spPr>
          <a:xfrm>
            <a:off x="7978763" y="-128026"/>
            <a:ext cx="1376894" cy="1376894"/>
          </a:xfrm>
          <a:prstGeom prst="rect">
            <a:avLst/>
          </a:prstGeom>
        </p:spPr>
      </p:pic>
      <p:sp>
        <p:nvSpPr>
          <p:cNvPr id="5" name="Text Placeholder 4">
            <a:extLst>
              <a:ext uri="{FF2B5EF4-FFF2-40B4-BE49-F238E27FC236}">
                <a16:creationId xmlns:a16="http://schemas.microsoft.com/office/drawing/2014/main" id="{66F15586-62EB-6845-82CE-5D2BB9A74898}"/>
              </a:ext>
            </a:extLst>
          </p:cNvPr>
          <p:cNvSpPr>
            <a:spLocks noGrp="1"/>
          </p:cNvSpPr>
          <p:nvPr>
            <p:ph type="body" sz="quarter" idx="13"/>
          </p:nvPr>
        </p:nvSpPr>
        <p:spPr>
          <a:xfrm>
            <a:off x="549275" y="1019920"/>
            <a:ext cx="8097838" cy="3474294"/>
          </a:xfrm>
          <a:prstGeom prst="rect">
            <a:avLst/>
          </a:prstGeom>
        </p:spPr>
        <p:txBody>
          <a:bodyPr>
            <a:normAutofit/>
          </a:bodyPr>
          <a:lstStyle>
            <a:lvl1pPr marL="182880" indent="-182880" defTabSz="457200">
              <a:lnSpc>
                <a:spcPct val="100000"/>
              </a:lnSpc>
              <a:spcBef>
                <a:spcPts val="0"/>
              </a:spcBef>
              <a:spcAft>
                <a:spcPts val="800"/>
              </a:spcAft>
              <a:buFont typeface="Arial" panose="020B0604020202020204" pitchFamily="34" charset="0"/>
              <a:buChar char="•"/>
              <a:defRPr b="0" i="0">
                <a:latin typeface="Calibri Light" panose="020F0302020204030204" pitchFamily="34" charset="0"/>
                <a:cs typeface="Calibri Light" panose="020F0302020204030204" pitchFamily="34" charset="0"/>
              </a:defRPr>
            </a:lvl1pPr>
            <a:lvl2pPr marL="365760" indent="-182880" defTabSz="457200">
              <a:lnSpc>
                <a:spcPct val="100000"/>
              </a:lnSpc>
              <a:spcAft>
                <a:spcPts val="800"/>
              </a:spcAft>
              <a:buFont typeface="Arial" panose="020B0604020202020204" pitchFamily="34" charset="0"/>
              <a:buChar char="•"/>
              <a:tabLst/>
              <a:defRPr sz="2000" b="0" i="0">
                <a:latin typeface="Calibri Light" panose="020F0302020204030204" pitchFamily="34" charset="0"/>
                <a:cs typeface="Calibri Light" panose="020F0302020204030204" pitchFamily="34" charset="0"/>
              </a:defRPr>
            </a:lvl2pPr>
            <a:lvl3pPr marL="548640" indent="-182880" defTabSz="457200">
              <a:lnSpc>
                <a:spcPct val="100000"/>
              </a:lnSpc>
              <a:spcAft>
                <a:spcPts val="800"/>
              </a:spcAft>
              <a:buFont typeface="Arial" panose="020B0604020202020204" pitchFamily="34" charset="0"/>
              <a:buChar char="•"/>
              <a:defRPr sz="1800" b="0" i="0">
                <a:latin typeface="Calibri Light" panose="020F0302020204030204" pitchFamily="34" charset="0"/>
                <a:cs typeface="Calibri Light" panose="020F0302020204030204" pitchFamily="34" charset="0"/>
              </a:defRPr>
            </a:lvl3pPr>
            <a:lvl4pPr marL="822960" indent="-182880" defTabSz="457200">
              <a:lnSpc>
                <a:spcPct val="100000"/>
              </a:lnSpc>
              <a:spcAft>
                <a:spcPts val="800"/>
              </a:spcAft>
              <a:buFont typeface="Arial" panose="020B0604020202020204" pitchFamily="34" charset="0"/>
              <a:buChar char="•"/>
              <a:defRPr sz="1800" b="0" i="0">
                <a:latin typeface="Calibri Light" panose="020F0302020204030204" pitchFamily="34" charset="0"/>
                <a:cs typeface="Calibri Light" panose="020F0302020204030204" pitchFamily="34" charset="0"/>
              </a:defRPr>
            </a:lvl4pPr>
            <a:lvl5pPr marL="1097280" indent="-182880" defTabSz="457200">
              <a:lnSpc>
                <a:spcPct val="100000"/>
              </a:lnSpc>
              <a:spcAft>
                <a:spcPts val="800"/>
              </a:spcAft>
              <a:buFont typeface="Arial" panose="020B0604020202020204" pitchFamily="34" charset="0"/>
              <a:buChar char="•"/>
              <a:defRPr sz="1800"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27"/>
        <p:cNvGrpSpPr/>
        <p:nvPr/>
      </p:nvGrpSpPr>
      <p:grpSpPr>
        <a:xfrm>
          <a:off x="0" y="0"/>
          <a:ext cx="0" cy="0"/>
          <a:chOff x="0" y="0"/>
          <a:chExt cx="0" cy="0"/>
        </a:xfrm>
      </p:grpSpPr>
      <p:grpSp>
        <p:nvGrpSpPr>
          <p:cNvPr id="28" name="Google Shape;28;p5"/>
          <p:cNvGrpSpPr/>
          <p:nvPr/>
        </p:nvGrpSpPr>
        <p:grpSpPr>
          <a:xfrm>
            <a:off x="-11050" y="887200"/>
            <a:ext cx="9155050" cy="4256100"/>
            <a:chOff x="-11050" y="887200"/>
            <a:chExt cx="9155050" cy="4256100"/>
          </a:xfrm>
        </p:grpSpPr>
        <p:cxnSp>
          <p:nvCxnSpPr>
            <p:cNvPr id="29" name="Google Shape;29;p5"/>
            <p:cNvCxnSpPr/>
            <p:nvPr/>
          </p:nvCxnSpPr>
          <p:spPr>
            <a:xfrm>
              <a:off x="-11050" y="887200"/>
              <a:ext cx="8060400" cy="0"/>
            </a:xfrm>
            <a:prstGeom prst="straightConnector1">
              <a:avLst/>
            </a:prstGeom>
            <a:noFill/>
            <a:ln w="19050" cap="flat" cmpd="sng">
              <a:solidFill>
                <a:schemeClr val="accent2"/>
              </a:solidFill>
              <a:prstDash val="solid"/>
              <a:round/>
              <a:headEnd type="none" w="med" len="med"/>
              <a:tailEnd type="diamond" w="med" len="med"/>
            </a:ln>
          </p:spPr>
        </p:cxnSp>
        <p:sp>
          <p:nvSpPr>
            <p:cNvPr id="30" name="Google Shape;30;p5"/>
            <p:cNvSpPr/>
            <p:nvPr/>
          </p:nvSpPr>
          <p:spPr>
            <a:xfrm>
              <a:off x="0" y="4593700"/>
              <a:ext cx="9144000" cy="549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solidFill>
                  <a:srgbClr val="FFFFFF"/>
                </a:solidFill>
                <a:latin typeface="Calibri" panose="020F0502020204030204" pitchFamily="34" charset="0"/>
                <a:cs typeface="Calibri" panose="020F0502020204030204" pitchFamily="34" charset="0"/>
              </a:endParaRPr>
            </a:p>
          </p:txBody>
        </p:sp>
        <p:sp>
          <p:nvSpPr>
            <p:cNvPr id="31" name="Google Shape;31;p5"/>
            <p:cNvSpPr/>
            <p:nvPr/>
          </p:nvSpPr>
          <p:spPr>
            <a:xfrm>
              <a:off x="0" y="4593700"/>
              <a:ext cx="549600" cy="549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panose="020F0502020204030204" pitchFamily="34" charset="0"/>
                <a:cs typeface="Calibri" panose="020F0502020204030204" pitchFamily="34" charset="0"/>
              </a:endParaRPr>
            </a:p>
          </p:txBody>
        </p:sp>
        <p:cxnSp>
          <p:nvCxnSpPr>
            <p:cNvPr id="32" name="Google Shape;32;p5"/>
            <p:cNvCxnSpPr/>
            <p:nvPr/>
          </p:nvCxnSpPr>
          <p:spPr>
            <a:xfrm>
              <a:off x="-11050" y="887200"/>
              <a:ext cx="552900" cy="0"/>
            </a:xfrm>
            <a:prstGeom prst="straightConnector1">
              <a:avLst/>
            </a:prstGeom>
            <a:noFill/>
            <a:ln w="19050" cap="flat" cmpd="sng">
              <a:solidFill>
                <a:schemeClr val="accent1"/>
              </a:solidFill>
              <a:prstDash val="solid"/>
              <a:round/>
              <a:headEnd type="none" w="med" len="med"/>
              <a:tailEnd type="none" w="med" len="med"/>
            </a:ln>
          </p:spPr>
        </p:cxnSp>
      </p:grpSp>
      <p:sp>
        <p:nvSpPr>
          <p:cNvPr id="33" name="Google Shape;33;p5"/>
          <p:cNvSpPr/>
          <p:nvPr/>
        </p:nvSpPr>
        <p:spPr>
          <a:xfrm>
            <a:off x="8046600" y="4593700"/>
            <a:ext cx="1097400" cy="549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panose="020F0502020204030204" pitchFamily="34" charset="0"/>
              <a:cs typeface="Calibri" panose="020F0502020204030204" pitchFamily="34" charset="0"/>
            </a:endParaRPr>
          </a:p>
        </p:txBody>
      </p:sp>
      <p:sp>
        <p:nvSpPr>
          <p:cNvPr id="34" name="Google Shape;34;p5"/>
          <p:cNvSpPr txBox="1">
            <a:spLocks noGrp="1"/>
          </p:cNvSpPr>
          <p:nvPr>
            <p:ph type="title"/>
          </p:nvPr>
        </p:nvSpPr>
        <p:spPr>
          <a:xfrm>
            <a:off x="549600" y="224858"/>
            <a:ext cx="7497000" cy="686117"/>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sz="2800" b="0" i="0">
                <a:latin typeface="Calibri" panose="020F0502020204030204" pitchFamily="34" charset="0"/>
                <a:cs typeface="Calibri" panose="020F0502020204030204" pitchFamily="34" charset="0"/>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r>
              <a:rPr lang="en-US" dirty="0"/>
              <a:t>Click to edit Master title style</a:t>
            </a:r>
            <a:endParaRPr dirty="0"/>
          </a:p>
        </p:txBody>
      </p:sp>
      <p:sp>
        <p:nvSpPr>
          <p:cNvPr id="36" name="Google Shape;36;p5"/>
          <p:cNvSpPr txBox="1">
            <a:spLocks noGrp="1"/>
          </p:cNvSpPr>
          <p:nvPr>
            <p:ph type="sldNum" idx="12"/>
          </p:nvPr>
        </p:nvSpPr>
        <p:spPr>
          <a:xfrm>
            <a:off x="8046600" y="4593850"/>
            <a:ext cx="1097400" cy="549600"/>
          </a:xfrm>
          <a:prstGeom prst="rect">
            <a:avLst/>
          </a:prstGeom>
          <a:noFill/>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11" name="Picture 10">
            <a:extLst>
              <a:ext uri="{FF2B5EF4-FFF2-40B4-BE49-F238E27FC236}">
                <a16:creationId xmlns:a16="http://schemas.microsoft.com/office/drawing/2014/main" id="{DCCD1630-985F-B94C-A475-004DBE1F3DBF}"/>
              </a:ext>
            </a:extLst>
          </p:cNvPr>
          <p:cNvPicPr>
            <a:picLocks noChangeAspect="1"/>
          </p:cNvPicPr>
          <p:nvPr userDrawn="1"/>
        </p:nvPicPr>
        <p:blipFill>
          <a:blip r:embed="rId2"/>
          <a:stretch>
            <a:fillRect/>
          </a:stretch>
        </p:blipFill>
        <p:spPr>
          <a:xfrm>
            <a:off x="7978763" y="-128026"/>
            <a:ext cx="1376894" cy="1376894"/>
          </a:xfrm>
          <a:prstGeom prst="rect">
            <a:avLst/>
          </a:prstGeom>
        </p:spPr>
      </p:pic>
      <p:sp>
        <p:nvSpPr>
          <p:cNvPr id="5" name="Text Placeholder 4">
            <a:extLst>
              <a:ext uri="{FF2B5EF4-FFF2-40B4-BE49-F238E27FC236}">
                <a16:creationId xmlns:a16="http://schemas.microsoft.com/office/drawing/2014/main" id="{66F15586-62EB-6845-82CE-5D2BB9A74898}"/>
              </a:ext>
            </a:extLst>
          </p:cNvPr>
          <p:cNvSpPr>
            <a:spLocks noGrp="1"/>
          </p:cNvSpPr>
          <p:nvPr>
            <p:ph type="body" sz="quarter" idx="13"/>
          </p:nvPr>
        </p:nvSpPr>
        <p:spPr>
          <a:xfrm>
            <a:off x="549275" y="1019920"/>
            <a:ext cx="4022725" cy="3474294"/>
          </a:xfrm>
          <a:prstGeom prst="rect">
            <a:avLst/>
          </a:prstGeom>
        </p:spPr>
        <p:txBody>
          <a:bodyPr>
            <a:normAutofit/>
          </a:bodyPr>
          <a:lstStyle>
            <a:lvl1pPr marL="182880" indent="-182880" defTabSz="457200">
              <a:lnSpc>
                <a:spcPct val="100000"/>
              </a:lnSpc>
              <a:spcBef>
                <a:spcPts val="0"/>
              </a:spcBef>
              <a:spcAft>
                <a:spcPts val="800"/>
              </a:spcAft>
              <a:buFont typeface="Arial" panose="020B0604020202020204" pitchFamily="34" charset="0"/>
              <a:buChar char="•"/>
              <a:defRPr b="0" i="0">
                <a:latin typeface="Calibri Light" panose="020F0302020204030204" pitchFamily="34" charset="0"/>
                <a:cs typeface="Calibri Light" panose="020F0302020204030204" pitchFamily="34" charset="0"/>
              </a:defRPr>
            </a:lvl1pPr>
            <a:lvl2pPr marL="365760" indent="-182880" defTabSz="457200">
              <a:lnSpc>
                <a:spcPct val="100000"/>
              </a:lnSpc>
              <a:spcAft>
                <a:spcPts val="800"/>
              </a:spcAft>
              <a:buFont typeface="Arial" panose="020B0604020202020204" pitchFamily="34" charset="0"/>
              <a:buChar char="•"/>
              <a:tabLst/>
              <a:defRPr sz="2000" b="0" i="0">
                <a:latin typeface="Calibri Light" panose="020F0302020204030204" pitchFamily="34" charset="0"/>
                <a:cs typeface="Calibri Light" panose="020F0302020204030204" pitchFamily="34" charset="0"/>
              </a:defRPr>
            </a:lvl2pPr>
            <a:lvl3pPr marL="548640" indent="-182880" defTabSz="457200">
              <a:lnSpc>
                <a:spcPct val="100000"/>
              </a:lnSpc>
              <a:spcAft>
                <a:spcPts val="800"/>
              </a:spcAft>
              <a:buFont typeface="Arial" panose="020B0604020202020204" pitchFamily="34" charset="0"/>
              <a:buChar char="•"/>
              <a:defRPr sz="1800" b="0" i="0">
                <a:latin typeface="Calibri Light" panose="020F0302020204030204" pitchFamily="34" charset="0"/>
                <a:cs typeface="Calibri Light" panose="020F0302020204030204" pitchFamily="34" charset="0"/>
              </a:defRPr>
            </a:lvl3pPr>
            <a:lvl4pPr marL="822960" indent="-182880" defTabSz="457200">
              <a:lnSpc>
                <a:spcPct val="100000"/>
              </a:lnSpc>
              <a:spcAft>
                <a:spcPts val="800"/>
              </a:spcAft>
              <a:buFont typeface="Arial" panose="020B0604020202020204" pitchFamily="34" charset="0"/>
              <a:buChar char="•"/>
              <a:defRPr sz="1800" b="0" i="0">
                <a:latin typeface="Calibri Light" panose="020F0302020204030204" pitchFamily="34" charset="0"/>
                <a:cs typeface="Calibri Light" panose="020F0302020204030204" pitchFamily="34" charset="0"/>
              </a:defRPr>
            </a:lvl4pPr>
            <a:lvl5pPr marL="1097280" indent="-182880" defTabSz="457200">
              <a:lnSpc>
                <a:spcPct val="100000"/>
              </a:lnSpc>
              <a:spcAft>
                <a:spcPts val="800"/>
              </a:spcAft>
              <a:buFont typeface="Arial" panose="020B0604020202020204" pitchFamily="34" charset="0"/>
              <a:buChar char="•"/>
              <a:defRPr sz="1800"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54656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70"/>
        <p:cNvGrpSpPr/>
        <p:nvPr/>
      </p:nvGrpSpPr>
      <p:grpSpPr>
        <a:xfrm>
          <a:off x="0" y="0"/>
          <a:ext cx="0" cy="0"/>
          <a:chOff x="0" y="0"/>
          <a:chExt cx="0" cy="0"/>
        </a:xfrm>
      </p:grpSpPr>
      <p:grpSp>
        <p:nvGrpSpPr>
          <p:cNvPr id="71" name="Google Shape;71;p9"/>
          <p:cNvGrpSpPr/>
          <p:nvPr/>
        </p:nvGrpSpPr>
        <p:grpSpPr>
          <a:xfrm>
            <a:off x="-11050" y="887200"/>
            <a:ext cx="9155050" cy="4256100"/>
            <a:chOff x="-11050" y="887200"/>
            <a:chExt cx="9155050" cy="4256100"/>
          </a:xfrm>
        </p:grpSpPr>
        <p:cxnSp>
          <p:nvCxnSpPr>
            <p:cNvPr id="72" name="Google Shape;72;p9"/>
            <p:cNvCxnSpPr/>
            <p:nvPr/>
          </p:nvCxnSpPr>
          <p:spPr>
            <a:xfrm>
              <a:off x="-11050" y="887200"/>
              <a:ext cx="8060400" cy="0"/>
            </a:xfrm>
            <a:prstGeom prst="straightConnector1">
              <a:avLst/>
            </a:prstGeom>
            <a:noFill/>
            <a:ln w="19050" cap="flat" cmpd="sng">
              <a:solidFill>
                <a:schemeClr val="accent2"/>
              </a:solidFill>
              <a:prstDash val="solid"/>
              <a:round/>
              <a:headEnd type="none" w="med" len="med"/>
              <a:tailEnd type="diamond" w="med" len="med"/>
            </a:ln>
          </p:spPr>
        </p:cxnSp>
        <p:sp>
          <p:nvSpPr>
            <p:cNvPr id="73" name="Google Shape;73;p9"/>
            <p:cNvSpPr/>
            <p:nvPr/>
          </p:nvSpPr>
          <p:spPr>
            <a:xfrm>
              <a:off x="0" y="4593700"/>
              <a:ext cx="9144000" cy="549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solidFill>
                  <a:srgbClr val="FFFFFF"/>
                </a:solidFill>
                <a:latin typeface="Calibri" panose="020F0502020204030204" pitchFamily="34" charset="0"/>
                <a:cs typeface="Calibri" panose="020F0502020204030204" pitchFamily="34" charset="0"/>
              </a:endParaRPr>
            </a:p>
          </p:txBody>
        </p:sp>
        <p:sp>
          <p:nvSpPr>
            <p:cNvPr id="74" name="Google Shape;74;p9"/>
            <p:cNvSpPr/>
            <p:nvPr/>
          </p:nvSpPr>
          <p:spPr>
            <a:xfrm>
              <a:off x="0" y="4593700"/>
              <a:ext cx="549600" cy="549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panose="020F0502020204030204" pitchFamily="34" charset="0"/>
                <a:cs typeface="Calibri" panose="020F0502020204030204" pitchFamily="34" charset="0"/>
              </a:endParaRPr>
            </a:p>
          </p:txBody>
        </p:sp>
        <p:cxnSp>
          <p:nvCxnSpPr>
            <p:cNvPr id="75" name="Google Shape;75;p9"/>
            <p:cNvCxnSpPr/>
            <p:nvPr/>
          </p:nvCxnSpPr>
          <p:spPr>
            <a:xfrm>
              <a:off x="-11050" y="887200"/>
              <a:ext cx="552900" cy="0"/>
            </a:xfrm>
            <a:prstGeom prst="straightConnector1">
              <a:avLst/>
            </a:prstGeom>
            <a:noFill/>
            <a:ln w="19050" cap="flat" cmpd="sng">
              <a:solidFill>
                <a:schemeClr val="accent1"/>
              </a:solidFill>
              <a:prstDash val="solid"/>
              <a:round/>
              <a:headEnd type="none" w="med" len="med"/>
              <a:tailEnd type="none" w="med" len="med"/>
            </a:ln>
          </p:spPr>
        </p:cxnSp>
      </p:grpSp>
      <p:sp>
        <p:nvSpPr>
          <p:cNvPr id="76" name="Google Shape;76;p9"/>
          <p:cNvSpPr/>
          <p:nvPr/>
        </p:nvSpPr>
        <p:spPr>
          <a:xfrm>
            <a:off x="8046600" y="4593700"/>
            <a:ext cx="1097400" cy="549600"/>
          </a:xfrm>
          <a:prstGeom prst="rect">
            <a:avLst/>
          </a:prstGeom>
          <a:solidFill>
            <a:srgbClr val="D4D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panose="020F0502020204030204" pitchFamily="34" charset="0"/>
              <a:cs typeface="Calibri" panose="020F0502020204030204" pitchFamily="34" charset="0"/>
            </a:endParaRPr>
          </a:p>
        </p:txBody>
      </p:sp>
      <p:sp>
        <p:nvSpPr>
          <p:cNvPr id="78" name="Google Shape;78;p9"/>
          <p:cNvSpPr txBox="1">
            <a:spLocks noGrp="1"/>
          </p:cNvSpPr>
          <p:nvPr>
            <p:ph type="sldNum" idx="12"/>
          </p:nvPr>
        </p:nvSpPr>
        <p:spPr>
          <a:xfrm>
            <a:off x="8046600" y="4593850"/>
            <a:ext cx="1097400" cy="549600"/>
          </a:xfrm>
          <a:prstGeom prst="rect">
            <a:avLst/>
          </a:prstGeom>
          <a:solidFill>
            <a:schemeClr val="accent6"/>
          </a:solidFill>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10" name="Google Shape;34;p5">
            <a:extLst>
              <a:ext uri="{FF2B5EF4-FFF2-40B4-BE49-F238E27FC236}">
                <a16:creationId xmlns:a16="http://schemas.microsoft.com/office/drawing/2014/main" id="{98F6EA13-DBDF-9F41-B5F4-CD303BB82BAB}"/>
              </a:ext>
            </a:extLst>
          </p:cNvPr>
          <p:cNvSpPr txBox="1">
            <a:spLocks noGrp="1"/>
          </p:cNvSpPr>
          <p:nvPr>
            <p:ph type="title"/>
          </p:nvPr>
        </p:nvSpPr>
        <p:spPr>
          <a:xfrm>
            <a:off x="549600" y="224858"/>
            <a:ext cx="7497000" cy="686117"/>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sz="2800" b="0" i="0">
                <a:latin typeface="Calibri" panose="020F0502020204030204" pitchFamily="34" charset="0"/>
                <a:cs typeface="Calibri" panose="020F0502020204030204" pitchFamily="34" charset="0"/>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r>
              <a:rPr lang="en-US" dirty="0"/>
              <a:t>Click to edit Master title style</a:t>
            </a:r>
            <a:endParaRPr dirty="0"/>
          </a:p>
        </p:txBody>
      </p:sp>
      <p:pic>
        <p:nvPicPr>
          <p:cNvPr id="11" name="Picture 10">
            <a:extLst>
              <a:ext uri="{FF2B5EF4-FFF2-40B4-BE49-F238E27FC236}">
                <a16:creationId xmlns:a16="http://schemas.microsoft.com/office/drawing/2014/main" id="{371EFB0B-6C0A-2942-A204-21366BCCD4A5}"/>
              </a:ext>
            </a:extLst>
          </p:cNvPr>
          <p:cNvPicPr>
            <a:picLocks noChangeAspect="1"/>
          </p:cNvPicPr>
          <p:nvPr userDrawn="1"/>
        </p:nvPicPr>
        <p:blipFill>
          <a:blip r:embed="rId2"/>
          <a:stretch>
            <a:fillRect/>
          </a:stretch>
        </p:blipFill>
        <p:spPr>
          <a:xfrm>
            <a:off x="7978763" y="-128026"/>
            <a:ext cx="1376894" cy="13768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70"/>
        <p:cNvGrpSpPr/>
        <p:nvPr/>
      </p:nvGrpSpPr>
      <p:grpSpPr>
        <a:xfrm>
          <a:off x="0" y="0"/>
          <a:ext cx="0" cy="0"/>
          <a:chOff x="0" y="0"/>
          <a:chExt cx="0" cy="0"/>
        </a:xfrm>
      </p:grpSpPr>
      <p:grpSp>
        <p:nvGrpSpPr>
          <p:cNvPr id="71" name="Google Shape;71;p9"/>
          <p:cNvGrpSpPr/>
          <p:nvPr/>
        </p:nvGrpSpPr>
        <p:grpSpPr>
          <a:xfrm>
            <a:off x="-11050" y="887200"/>
            <a:ext cx="8060400" cy="0"/>
            <a:chOff x="-11050" y="887200"/>
            <a:chExt cx="8060400" cy="0"/>
          </a:xfrm>
        </p:grpSpPr>
        <p:cxnSp>
          <p:nvCxnSpPr>
            <p:cNvPr id="72" name="Google Shape;72;p9"/>
            <p:cNvCxnSpPr/>
            <p:nvPr/>
          </p:nvCxnSpPr>
          <p:spPr>
            <a:xfrm>
              <a:off x="-11050" y="887200"/>
              <a:ext cx="8060400" cy="0"/>
            </a:xfrm>
            <a:prstGeom prst="straightConnector1">
              <a:avLst/>
            </a:prstGeom>
            <a:noFill/>
            <a:ln w="19050" cap="flat" cmpd="sng">
              <a:solidFill>
                <a:schemeClr val="accent2"/>
              </a:solidFill>
              <a:prstDash val="solid"/>
              <a:round/>
              <a:headEnd type="none" w="med" len="med"/>
              <a:tailEnd type="diamond" w="med" len="med"/>
            </a:ln>
          </p:spPr>
        </p:cxnSp>
        <p:cxnSp>
          <p:nvCxnSpPr>
            <p:cNvPr id="75" name="Google Shape;75;p9"/>
            <p:cNvCxnSpPr/>
            <p:nvPr/>
          </p:nvCxnSpPr>
          <p:spPr>
            <a:xfrm>
              <a:off x="-11050" y="887200"/>
              <a:ext cx="552900" cy="0"/>
            </a:xfrm>
            <a:prstGeom prst="straightConnector1">
              <a:avLst/>
            </a:prstGeom>
            <a:noFill/>
            <a:ln w="19050" cap="flat" cmpd="sng">
              <a:solidFill>
                <a:schemeClr val="accent1"/>
              </a:solidFill>
              <a:prstDash val="solid"/>
              <a:round/>
              <a:headEnd type="none" w="med" len="med"/>
              <a:tailEnd type="none" w="med" len="med"/>
            </a:ln>
          </p:spPr>
        </p:cxnSp>
      </p:grpSp>
      <p:sp>
        <p:nvSpPr>
          <p:cNvPr id="78" name="Google Shape;78;p9"/>
          <p:cNvSpPr txBox="1">
            <a:spLocks noGrp="1"/>
          </p:cNvSpPr>
          <p:nvPr>
            <p:ph type="sldNum" idx="12"/>
          </p:nvPr>
        </p:nvSpPr>
        <p:spPr>
          <a:xfrm>
            <a:off x="8604354" y="4593850"/>
            <a:ext cx="539646" cy="549600"/>
          </a:xfrm>
          <a:prstGeom prst="rect">
            <a:avLst/>
          </a:prstGeom>
          <a:noFill/>
          <a:ln>
            <a:noFill/>
          </a:ln>
        </p:spPr>
        <p:txBody>
          <a:bodyPr spcFirstLastPara="1" wrap="square" lIns="91425" tIns="91425" rIns="91425" bIns="91425" anchor="ctr" anchorCtr="0">
            <a:noAutofit/>
          </a:bodyPr>
          <a:lstStyle>
            <a:lvl1pPr lvl="0">
              <a:buNone/>
              <a:defRPr>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10" name="Google Shape;34;p5">
            <a:extLst>
              <a:ext uri="{FF2B5EF4-FFF2-40B4-BE49-F238E27FC236}">
                <a16:creationId xmlns:a16="http://schemas.microsoft.com/office/drawing/2014/main" id="{98F6EA13-DBDF-9F41-B5F4-CD303BB82BAB}"/>
              </a:ext>
            </a:extLst>
          </p:cNvPr>
          <p:cNvSpPr txBox="1">
            <a:spLocks noGrp="1"/>
          </p:cNvSpPr>
          <p:nvPr>
            <p:ph type="title"/>
          </p:nvPr>
        </p:nvSpPr>
        <p:spPr>
          <a:xfrm>
            <a:off x="549600" y="224858"/>
            <a:ext cx="7497000" cy="686117"/>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sz="2800" b="0" i="0">
                <a:latin typeface="Calibri" panose="020F0502020204030204" pitchFamily="34" charset="0"/>
                <a:cs typeface="Calibri" panose="020F0502020204030204" pitchFamily="34" charset="0"/>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r>
              <a:rPr lang="en-US" dirty="0"/>
              <a:t>Click to edit Master title style</a:t>
            </a:r>
            <a:endParaRPr dirty="0"/>
          </a:p>
        </p:txBody>
      </p:sp>
      <p:pic>
        <p:nvPicPr>
          <p:cNvPr id="11" name="Picture 10">
            <a:extLst>
              <a:ext uri="{FF2B5EF4-FFF2-40B4-BE49-F238E27FC236}">
                <a16:creationId xmlns:a16="http://schemas.microsoft.com/office/drawing/2014/main" id="{371EFB0B-6C0A-2942-A204-21366BCCD4A5}"/>
              </a:ext>
            </a:extLst>
          </p:cNvPr>
          <p:cNvPicPr>
            <a:picLocks noChangeAspect="1"/>
          </p:cNvPicPr>
          <p:nvPr userDrawn="1"/>
        </p:nvPicPr>
        <p:blipFill>
          <a:blip r:embed="rId2"/>
          <a:stretch>
            <a:fillRect/>
          </a:stretch>
        </p:blipFill>
        <p:spPr>
          <a:xfrm>
            <a:off x="7978763" y="-128026"/>
            <a:ext cx="1376894" cy="1376894"/>
          </a:xfrm>
          <a:prstGeom prst="rect">
            <a:avLst/>
          </a:prstGeom>
        </p:spPr>
      </p:pic>
      <p:sp>
        <p:nvSpPr>
          <p:cNvPr id="8" name="Text Placeholder 4">
            <a:extLst>
              <a:ext uri="{FF2B5EF4-FFF2-40B4-BE49-F238E27FC236}">
                <a16:creationId xmlns:a16="http://schemas.microsoft.com/office/drawing/2014/main" id="{5C669D22-7C4D-A54C-A048-81F386343D3D}"/>
              </a:ext>
            </a:extLst>
          </p:cNvPr>
          <p:cNvSpPr>
            <a:spLocks noGrp="1"/>
          </p:cNvSpPr>
          <p:nvPr>
            <p:ph type="body" sz="quarter" idx="13"/>
          </p:nvPr>
        </p:nvSpPr>
        <p:spPr>
          <a:xfrm>
            <a:off x="549275" y="1019920"/>
            <a:ext cx="8097838" cy="4123580"/>
          </a:xfrm>
          <a:prstGeom prst="rect">
            <a:avLst/>
          </a:prstGeom>
        </p:spPr>
        <p:txBody>
          <a:bodyPr>
            <a:normAutofit/>
          </a:bodyPr>
          <a:lstStyle>
            <a:lvl1pPr marL="182880" indent="-182880" defTabSz="457200">
              <a:lnSpc>
                <a:spcPct val="100000"/>
              </a:lnSpc>
              <a:spcBef>
                <a:spcPts val="0"/>
              </a:spcBef>
              <a:spcAft>
                <a:spcPts val="800"/>
              </a:spcAft>
              <a:buFont typeface="Arial" panose="020B0604020202020204" pitchFamily="34" charset="0"/>
              <a:buChar char="•"/>
              <a:defRPr b="0" i="0">
                <a:latin typeface="Calibri Light" panose="020F0302020204030204" pitchFamily="34" charset="0"/>
                <a:cs typeface="Calibri Light" panose="020F0302020204030204" pitchFamily="34" charset="0"/>
              </a:defRPr>
            </a:lvl1pPr>
            <a:lvl2pPr marL="365760" indent="-182880" defTabSz="457200">
              <a:lnSpc>
                <a:spcPct val="100000"/>
              </a:lnSpc>
              <a:spcAft>
                <a:spcPts val="800"/>
              </a:spcAft>
              <a:buFont typeface="Arial" panose="020B0604020202020204" pitchFamily="34" charset="0"/>
              <a:buChar char="•"/>
              <a:tabLst/>
              <a:defRPr sz="2000" b="0" i="0">
                <a:latin typeface="Calibri Light" panose="020F0302020204030204" pitchFamily="34" charset="0"/>
                <a:cs typeface="Calibri Light" panose="020F0302020204030204" pitchFamily="34" charset="0"/>
              </a:defRPr>
            </a:lvl2pPr>
            <a:lvl3pPr marL="548640" indent="-182880" defTabSz="457200">
              <a:lnSpc>
                <a:spcPct val="100000"/>
              </a:lnSpc>
              <a:spcAft>
                <a:spcPts val="800"/>
              </a:spcAft>
              <a:buFont typeface="Arial" panose="020B0604020202020204" pitchFamily="34" charset="0"/>
              <a:buChar char="•"/>
              <a:defRPr sz="1800" b="0" i="0">
                <a:latin typeface="Calibri Light" panose="020F0302020204030204" pitchFamily="34" charset="0"/>
                <a:cs typeface="Calibri Light" panose="020F0302020204030204" pitchFamily="34" charset="0"/>
              </a:defRPr>
            </a:lvl3pPr>
            <a:lvl4pPr marL="822960" indent="-182880" defTabSz="457200">
              <a:lnSpc>
                <a:spcPct val="100000"/>
              </a:lnSpc>
              <a:spcAft>
                <a:spcPts val="800"/>
              </a:spcAft>
              <a:buFont typeface="Arial" panose="020B0604020202020204" pitchFamily="34" charset="0"/>
              <a:buChar char="•"/>
              <a:defRPr sz="1800" b="0" i="0">
                <a:latin typeface="Calibri Light" panose="020F0302020204030204" pitchFamily="34" charset="0"/>
                <a:cs typeface="Calibri Light" panose="020F0302020204030204" pitchFamily="34" charset="0"/>
              </a:defRPr>
            </a:lvl4pPr>
            <a:lvl5pPr marL="1097280" indent="-182880" defTabSz="457200">
              <a:lnSpc>
                <a:spcPct val="100000"/>
              </a:lnSpc>
              <a:spcAft>
                <a:spcPts val="800"/>
              </a:spcAft>
              <a:buFont typeface="Arial" panose="020B0604020202020204" pitchFamily="34" charset="0"/>
              <a:buChar char="•"/>
              <a:defRPr sz="1800"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2217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70"/>
        <p:cNvGrpSpPr/>
        <p:nvPr/>
      </p:nvGrpSpPr>
      <p:grpSpPr>
        <a:xfrm>
          <a:off x="0" y="0"/>
          <a:ext cx="0" cy="0"/>
          <a:chOff x="0" y="0"/>
          <a:chExt cx="0" cy="0"/>
        </a:xfrm>
      </p:grpSpPr>
      <p:grpSp>
        <p:nvGrpSpPr>
          <p:cNvPr id="71" name="Google Shape;71;p9"/>
          <p:cNvGrpSpPr/>
          <p:nvPr/>
        </p:nvGrpSpPr>
        <p:grpSpPr>
          <a:xfrm>
            <a:off x="-11050" y="887200"/>
            <a:ext cx="8060400" cy="0"/>
            <a:chOff x="-11050" y="887200"/>
            <a:chExt cx="8060400" cy="0"/>
          </a:xfrm>
        </p:grpSpPr>
        <p:cxnSp>
          <p:nvCxnSpPr>
            <p:cNvPr id="72" name="Google Shape;72;p9"/>
            <p:cNvCxnSpPr/>
            <p:nvPr/>
          </p:nvCxnSpPr>
          <p:spPr>
            <a:xfrm>
              <a:off x="-11050" y="887200"/>
              <a:ext cx="8060400" cy="0"/>
            </a:xfrm>
            <a:prstGeom prst="straightConnector1">
              <a:avLst/>
            </a:prstGeom>
            <a:noFill/>
            <a:ln w="19050" cap="flat" cmpd="sng">
              <a:solidFill>
                <a:schemeClr val="accent2"/>
              </a:solidFill>
              <a:prstDash val="solid"/>
              <a:round/>
              <a:headEnd type="none" w="med" len="med"/>
              <a:tailEnd type="diamond" w="med" len="med"/>
            </a:ln>
          </p:spPr>
        </p:cxnSp>
        <p:cxnSp>
          <p:nvCxnSpPr>
            <p:cNvPr id="75" name="Google Shape;75;p9"/>
            <p:cNvCxnSpPr/>
            <p:nvPr/>
          </p:nvCxnSpPr>
          <p:spPr>
            <a:xfrm>
              <a:off x="-11050" y="887200"/>
              <a:ext cx="552900" cy="0"/>
            </a:xfrm>
            <a:prstGeom prst="straightConnector1">
              <a:avLst/>
            </a:prstGeom>
            <a:noFill/>
            <a:ln w="19050" cap="flat" cmpd="sng">
              <a:solidFill>
                <a:schemeClr val="accent1"/>
              </a:solidFill>
              <a:prstDash val="solid"/>
              <a:round/>
              <a:headEnd type="none" w="med" len="med"/>
              <a:tailEnd type="none" w="med" len="med"/>
            </a:ln>
          </p:spPr>
        </p:cxnSp>
      </p:grpSp>
      <p:sp>
        <p:nvSpPr>
          <p:cNvPr id="78" name="Google Shape;78;p9"/>
          <p:cNvSpPr txBox="1">
            <a:spLocks noGrp="1"/>
          </p:cNvSpPr>
          <p:nvPr>
            <p:ph type="sldNum" idx="12"/>
          </p:nvPr>
        </p:nvSpPr>
        <p:spPr>
          <a:xfrm>
            <a:off x="8604354" y="4593850"/>
            <a:ext cx="539646" cy="549600"/>
          </a:xfrm>
          <a:prstGeom prst="rect">
            <a:avLst/>
          </a:prstGeom>
          <a:noFill/>
          <a:ln>
            <a:noFill/>
          </a:ln>
        </p:spPr>
        <p:txBody>
          <a:bodyPr spcFirstLastPara="1" wrap="square" lIns="91425" tIns="91425" rIns="91425" bIns="91425" anchor="ctr" anchorCtr="0">
            <a:noAutofit/>
          </a:bodyPr>
          <a:lstStyle>
            <a:lvl1pPr lvl="0">
              <a:buNone/>
              <a:defRPr>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10" name="Google Shape;34;p5">
            <a:extLst>
              <a:ext uri="{FF2B5EF4-FFF2-40B4-BE49-F238E27FC236}">
                <a16:creationId xmlns:a16="http://schemas.microsoft.com/office/drawing/2014/main" id="{98F6EA13-DBDF-9F41-B5F4-CD303BB82BAB}"/>
              </a:ext>
            </a:extLst>
          </p:cNvPr>
          <p:cNvSpPr txBox="1">
            <a:spLocks noGrp="1"/>
          </p:cNvSpPr>
          <p:nvPr>
            <p:ph type="title"/>
          </p:nvPr>
        </p:nvSpPr>
        <p:spPr>
          <a:xfrm>
            <a:off x="549600" y="224858"/>
            <a:ext cx="7497000" cy="686117"/>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sz="2800" b="0" i="0">
                <a:latin typeface="Calibri" panose="020F0502020204030204" pitchFamily="34" charset="0"/>
                <a:cs typeface="Calibri" panose="020F0502020204030204" pitchFamily="34" charset="0"/>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r>
              <a:rPr lang="en-US" dirty="0"/>
              <a:t>Click to edit Master title style</a:t>
            </a:r>
            <a:endParaRPr dirty="0"/>
          </a:p>
        </p:txBody>
      </p:sp>
      <p:pic>
        <p:nvPicPr>
          <p:cNvPr id="11" name="Picture 10">
            <a:extLst>
              <a:ext uri="{FF2B5EF4-FFF2-40B4-BE49-F238E27FC236}">
                <a16:creationId xmlns:a16="http://schemas.microsoft.com/office/drawing/2014/main" id="{371EFB0B-6C0A-2942-A204-21366BCCD4A5}"/>
              </a:ext>
            </a:extLst>
          </p:cNvPr>
          <p:cNvPicPr>
            <a:picLocks noChangeAspect="1"/>
          </p:cNvPicPr>
          <p:nvPr userDrawn="1"/>
        </p:nvPicPr>
        <p:blipFill>
          <a:blip r:embed="rId2"/>
          <a:stretch>
            <a:fillRect/>
          </a:stretch>
        </p:blipFill>
        <p:spPr>
          <a:xfrm>
            <a:off x="7978763" y="-128026"/>
            <a:ext cx="1376894" cy="1376894"/>
          </a:xfrm>
          <a:prstGeom prst="rect">
            <a:avLst/>
          </a:prstGeom>
        </p:spPr>
      </p:pic>
    </p:spTree>
    <p:extLst>
      <p:ext uri="{BB962C8B-B14F-4D97-AF65-F5344CB8AC3E}">
        <p14:creationId xmlns:p14="http://schemas.microsoft.com/office/powerpoint/2010/main" val="8823184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57150"/>
            <a:ext cx="5410200" cy="513159"/>
          </a:xfrm>
        </p:spPr>
        <p:txBody>
          <a:bodyPr/>
          <a:lstStyle>
            <a:lvl1pPr>
              <a:defRPr sz="1800" b="1"/>
            </a:lvl1pPr>
          </a:lstStyle>
          <a:p>
            <a:r>
              <a:rPr lang="en-US"/>
              <a:t>Click to edit Master title style</a:t>
            </a:r>
            <a:endParaRPr lang="en-US" dirty="0"/>
          </a:p>
        </p:txBody>
      </p:sp>
    </p:spTree>
    <p:extLst>
      <p:ext uri="{BB962C8B-B14F-4D97-AF65-F5344CB8AC3E}">
        <p14:creationId xmlns:p14="http://schemas.microsoft.com/office/powerpoint/2010/main" val="1788526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1000" y="800100"/>
            <a:ext cx="8305800" cy="4000500"/>
          </a:xfrm>
        </p:spPr>
        <p:txBody>
          <a:bodyPr>
            <a:normAutofit/>
          </a:bodyPr>
          <a:lstStyle>
            <a:lvl1pPr>
              <a:defRPr sz="1500"/>
            </a:lvl1pPr>
            <a:lvl2pPr>
              <a:defRPr sz="135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7C4253B7-4313-1248-91FC-65853064E895}"/>
              </a:ext>
            </a:extLst>
          </p:cNvPr>
          <p:cNvSpPr>
            <a:spLocks noGrp="1"/>
          </p:cNvSpPr>
          <p:nvPr>
            <p:ph type="title"/>
          </p:nvPr>
        </p:nvSpPr>
        <p:spPr>
          <a:xfrm>
            <a:off x="1371600" y="57150"/>
            <a:ext cx="5410200" cy="513159"/>
          </a:xfrm>
        </p:spPr>
        <p:txBody>
          <a:bodyPr/>
          <a:lstStyle>
            <a:lvl1pPr>
              <a:defRPr sz="1800" b="1"/>
            </a:lvl1pPr>
          </a:lstStyle>
          <a:p>
            <a:r>
              <a:rPr lang="en-US"/>
              <a:t>Click to edit Master title style</a:t>
            </a:r>
            <a:endParaRPr lang="en-US" dirty="0"/>
          </a:p>
        </p:txBody>
      </p:sp>
    </p:spTree>
    <p:extLst>
      <p:ext uri="{BB962C8B-B14F-4D97-AF65-F5344CB8AC3E}">
        <p14:creationId xmlns:p14="http://schemas.microsoft.com/office/powerpoint/2010/main" val="4134933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userDrawn="1">
  <p:cSld name="3_Title only">
    <p:spTree>
      <p:nvGrpSpPr>
        <p:cNvPr id="1" name="Shape 70"/>
        <p:cNvGrpSpPr/>
        <p:nvPr/>
      </p:nvGrpSpPr>
      <p:grpSpPr>
        <a:xfrm>
          <a:off x="0" y="0"/>
          <a:ext cx="0" cy="0"/>
          <a:chOff x="0" y="0"/>
          <a:chExt cx="0" cy="0"/>
        </a:xfrm>
      </p:grpSpPr>
      <p:sp>
        <p:nvSpPr>
          <p:cNvPr id="78" name="Google Shape;78;p9"/>
          <p:cNvSpPr txBox="1">
            <a:spLocks noGrp="1"/>
          </p:cNvSpPr>
          <p:nvPr>
            <p:ph type="sldNum" idx="12"/>
          </p:nvPr>
        </p:nvSpPr>
        <p:spPr>
          <a:xfrm>
            <a:off x="8604354" y="4593850"/>
            <a:ext cx="539646" cy="549600"/>
          </a:xfrm>
          <a:prstGeom prst="rect">
            <a:avLst/>
          </a:prstGeom>
          <a:noFill/>
          <a:ln>
            <a:noFill/>
          </a:ln>
        </p:spPr>
        <p:txBody>
          <a:bodyPr spcFirstLastPara="1" wrap="square" lIns="91425" tIns="91425" rIns="91425" bIns="91425" anchor="ctr" anchorCtr="0">
            <a:noAutofit/>
          </a:bodyPr>
          <a:lstStyle>
            <a:lvl1pPr lvl="0">
              <a:buNone/>
              <a:defRPr>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1" name="Picture 10">
            <a:extLst>
              <a:ext uri="{FF2B5EF4-FFF2-40B4-BE49-F238E27FC236}">
                <a16:creationId xmlns:a16="http://schemas.microsoft.com/office/drawing/2014/main" id="{371EFB0B-6C0A-2942-A204-21366BCCD4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78763" y="-128026"/>
            <a:ext cx="1376894" cy="1376894"/>
          </a:xfrm>
          <a:prstGeom prst="rect">
            <a:avLst/>
          </a:prstGeom>
        </p:spPr>
      </p:pic>
    </p:spTree>
    <p:extLst>
      <p:ext uri="{BB962C8B-B14F-4D97-AF65-F5344CB8AC3E}">
        <p14:creationId xmlns:p14="http://schemas.microsoft.com/office/powerpoint/2010/main" val="13914708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Ref idx="1001">
        <a:schemeClr val="bg2"/>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9600" y="361375"/>
            <a:ext cx="7497000" cy="549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1800"/>
              <a:buFont typeface="Encode Sans"/>
              <a:buNone/>
              <a:defRPr sz="1800" b="1">
                <a:solidFill>
                  <a:schemeClr val="lt1"/>
                </a:solidFill>
                <a:latin typeface="Encode Sans"/>
                <a:ea typeface="Encode Sans"/>
                <a:cs typeface="Encode Sans"/>
                <a:sym typeface="Encode Sans"/>
              </a:defRPr>
            </a:lvl1pPr>
            <a:lvl2pPr lvl="1">
              <a:spcBef>
                <a:spcPts val="0"/>
              </a:spcBef>
              <a:spcAft>
                <a:spcPts val="0"/>
              </a:spcAft>
              <a:buClr>
                <a:schemeClr val="lt1"/>
              </a:buClr>
              <a:buSzPts val="1800"/>
              <a:buFont typeface="Encode Sans"/>
              <a:buNone/>
              <a:defRPr sz="1800" b="1">
                <a:solidFill>
                  <a:schemeClr val="lt1"/>
                </a:solidFill>
                <a:latin typeface="Encode Sans"/>
                <a:ea typeface="Encode Sans"/>
                <a:cs typeface="Encode Sans"/>
                <a:sym typeface="Encode Sans"/>
              </a:defRPr>
            </a:lvl2pPr>
            <a:lvl3pPr lvl="2">
              <a:spcBef>
                <a:spcPts val="0"/>
              </a:spcBef>
              <a:spcAft>
                <a:spcPts val="0"/>
              </a:spcAft>
              <a:buClr>
                <a:schemeClr val="lt1"/>
              </a:buClr>
              <a:buSzPts val="1800"/>
              <a:buFont typeface="Encode Sans"/>
              <a:buNone/>
              <a:defRPr sz="1800" b="1">
                <a:solidFill>
                  <a:schemeClr val="lt1"/>
                </a:solidFill>
                <a:latin typeface="Encode Sans"/>
                <a:ea typeface="Encode Sans"/>
                <a:cs typeface="Encode Sans"/>
                <a:sym typeface="Encode Sans"/>
              </a:defRPr>
            </a:lvl3pPr>
            <a:lvl4pPr lvl="3">
              <a:spcBef>
                <a:spcPts val="0"/>
              </a:spcBef>
              <a:spcAft>
                <a:spcPts val="0"/>
              </a:spcAft>
              <a:buClr>
                <a:schemeClr val="lt1"/>
              </a:buClr>
              <a:buSzPts val="1800"/>
              <a:buFont typeface="Encode Sans"/>
              <a:buNone/>
              <a:defRPr sz="1800" b="1">
                <a:solidFill>
                  <a:schemeClr val="lt1"/>
                </a:solidFill>
                <a:latin typeface="Encode Sans"/>
                <a:ea typeface="Encode Sans"/>
                <a:cs typeface="Encode Sans"/>
                <a:sym typeface="Encode Sans"/>
              </a:defRPr>
            </a:lvl4pPr>
            <a:lvl5pPr lvl="4">
              <a:spcBef>
                <a:spcPts val="0"/>
              </a:spcBef>
              <a:spcAft>
                <a:spcPts val="0"/>
              </a:spcAft>
              <a:buClr>
                <a:schemeClr val="lt1"/>
              </a:buClr>
              <a:buSzPts val="1800"/>
              <a:buFont typeface="Encode Sans"/>
              <a:buNone/>
              <a:defRPr sz="1800" b="1">
                <a:solidFill>
                  <a:schemeClr val="lt1"/>
                </a:solidFill>
                <a:latin typeface="Encode Sans"/>
                <a:ea typeface="Encode Sans"/>
                <a:cs typeface="Encode Sans"/>
                <a:sym typeface="Encode Sans"/>
              </a:defRPr>
            </a:lvl5pPr>
            <a:lvl6pPr lvl="5">
              <a:spcBef>
                <a:spcPts val="0"/>
              </a:spcBef>
              <a:spcAft>
                <a:spcPts val="0"/>
              </a:spcAft>
              <a:buClr>
                <a:schemeClr val="lt1"/>
              </a:buClr>
              <a:buSzPts val="1800"/>
              <a:buFont typeface="Encode Sans"/>
              <a:buNone/>
              <a:defRPr sz="1800" b="1">
                <a:solidFill>
                  <a:schemeClr val="lt1"/>
                </a:solidFill>
                <a:latin typeface="Encode Sans"/>
                <a:ea typeface="Encode Sans"/>
                <a:cs typeface="Encode Sans"/>
                <a:sym typeface="Encode Sans"/>
              </a:defRPr>
            </a:lvl6pPr>
            <a:lvl7pPr lvl="6">
              <a:spcBef>
                <a:spcPts val="0"/>
              </a:spcBef>
              <a:spcAft>
                <a:spcPts val="0"/>
              </a:spcAft>
              <a:buClr>
                <a:schemeClr val="lt1"/>
              </a:buClr>
              <a:buSzPts val="1800"/>
              <a:buFont typeface="Encode Sans"/>
              <a:buNone/>
              <a:defRPr sz="1800" b="1">
                <a:solidFill>
                  <a:schemeClr val="lt1"/>
                </a:solidFill>
                <a:latin typeface="Encode Sans"/>
                <a:ea typeface="Encode Sans"/>
                <a:cs typeface="Encode Sans"/>
                <a:sym typeface="Encode Sans"/>
              </a:defRPr>
            </a:lvl7pPr>
            <a:lvl8pPr lvl="7">
              <a:spcBef>
                <a:spcPts val="0"/>
              </a:spcBef>
              <a:spcAft>
                <a:spcPts val="0"/>
              </a:spcAft>
              <a:buClr>
                <a:schemeClr val="lt1"/>
              </a:buClr>
              <a:buSzPts val="1800"/>
              <a:buFont typeface="Encode Sans"/>
              <a:buNone/>
              <a:defRPr sz="1800" b="1">
                <a:solidFill>
                  <a:schemeClr val="lt1"/>
                </a:solidFill>
                <a:latin typeface="Encode Sans"/>
                <a:ea typeface="Encode Sans"/>
                <a:cs typeface="Encode Sans"/>
                <a:sym typeface="Encode Sans"/>
              </a:defRPr>
            </a:lvl8pPr>
            <a:lvl9pPr lvl="8">
              <a:spcBef>
                <a:spcPts val="0"/>
              </a:spcBef>
              <a:spcAft>
                <a:spcPts val="0"/>
              </a:spcAft>
              <a:buClr>
                <a:schemeClr val="lt1"/>
              </a:buClr>
              <a:buSzPts val="1800"/>
              <a:buFont typeface="Encode Sans"/>
              <a:buNone/>
              <a:defRPr sz="1800" b="1">
                <a:solidFill>
                  <a:schemeClr val="lt1"/>
                </a:solidFill>
                <a:latin typeface="Encode Sans"/>
                <a:ea typeface="Encode Sans"/>
                <a:cs typeface="Encode Sans"/>
                <a:sym typeface="Encode Sans"/>
              </a:defRPr>
            </a:lvl9pPr>
          </a:lstStyle>
          <a:p>
            <a:endParaRPr dirty="0"/>
          </a:p>
        </p:txBody>
      </p:sp>
      <p:sp>
        <p:nvSpPr>
          <p:cNvPr id="7" name="Google Shape;7;p1"/>
          <p:cNvSpPr txBox="1">
            <a:spLocks noGrp="1"/>
          </p:cNvSpPr>
          <p:nvPr>
            <p:ph type="body" idx="1"/>
          </p:nvPr>
        </p:nvSpPr>
        <p:spPr>
          <a:xfrm>
            <a:off x="549600" y="1200150"/>
            <a:ext cx="7497000" cy="29463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600"/>
              </a:spcBef>
              <a:spcAft>
                <a:spcPts val="0"/>
              </a:spcAft>
              <a:buClr>
                <a:schemeClr val="accent1"/>
              </a:buClr>
              <a:buSzPts val="2400"/>
              <a:buFont typeface="Encode Sans Condensed Thin"/>
              <a:buChar char="▪"/>
              <a:defRPr sz="2400">
                <a:solidFill>
                  <a:schemeClr val="lt1"/>
                </a:solidFill>
                <a:latin typeface="Encode Sans Condensed Thin"/>
                <a:ea typeface="Encode Sans Condensed Thin"/>
                <a:cs typeface="Encode Sans Condensed Thin"/>
                <a:sym typeface="Encode Sans Condensed Thin"/>
              </a:defRPr>
            </a:lvl1pPr>
            <a:lvl2pPr marL="914400" lvl="1" indent="-381000">
              <a:lnSpc>
                <a:spcPct val="115000"/>
              </a:lnSpc>
              <a:spcBef>
                <a:spcPts val="0"/>
              </a:spcBef>
              <a:spcAft>
                <a:spcPts val="0"/>
              </a:spcAft>
              <a:buClr>
                <a:schemeClr val="accent2"/>
              </a:buClr>
              <a:buSzPts val="2400"/>
              <a:buFont typeface="Encode Sans Condensed Thin"/>
              <a:buChar char="▫"/>
              <a:defRPr sz="2400">
                <a:solidFill>
                  <a:schemeClr val="lt1"/>
                </a:solidFill>
                <a:latin typeface="Encode Sans Condensed Thin"/>
                <a:ea typeface="Encode Sans Condensed Thin"/>
                <a:cs typeface="Encode Sans Condensed Thin"/>
                <a:sym typeface="Encode Sans Condensed Thin"/>
              </a:defRPr>
            </a:lvl2pPr>
            <a:lvl3pPr marL="1371600" lvl="2" indent="-381000">
              <a:lnSpc>
                <a:spcPct val="115000"/>
              </a:lnSpc>
              <a:spcBef>
                <a:spcPts val="0"/>
              </a:spcBef>
              <a:spcAft>
                <a:spcPts val="0"/>
              </a:spcAft>
              <a:buClr>
                <a:schemeClr val="accent2"/>
              </a:buClr>
              <a:buSzPts val="2400"/>
              <a:buFont typeface="Encode Sans Condensed Thin"/>
              <a:buChar char="▫"/>
              <a:defRPr sz="2400">
                <a:solidFill>
                  <a:schemeClr val="lt1"/>
                </a:solidFill>
                <a:latin typeface="Encode Sans Condensed Thin"/>
                <a:ea typeface="Encode Sans Condensed Thin"/>
                <a:cs typeface="Encode Sans Condensed Thin"/>
                <a:sym typeface="Encode Sans Condensed Thin"/>
              </a:defRPr>
            </a:lvl3pPr>
            <a:lvl4pPr marL="1828800" lvl="3" indent="-381000">
              <a:lnSpc>
                <a:spcPct val="115000"/>
              </a:lnSpc>
              <a:spcBef>
                <a:spcPts val="0"/>
              </a:spcBef>
              <a:spcAft>
                <a:spcPts val="0"/>
              </a:spcAft>
              <a:buClr>
                <a:schemeClr val="lt1"/>
              </a:buClr>
              <a:buSzPts val="2400"/>
              <a:buFont typeface="Encode Sans Condensed Thin"/>
              <a:buChar char="▫"/>
              <a:defRPr sz="2400">
                <a:solidFill>
                  <a:schemeClr val="lt1"/>
                </a:solidFill>
                <a:latin typeface="Encode Sans Condensed Thin"/>
                <a:ea typeface="Encode Sans Condensed Thin"/>
                <a:cs typeface="Encode Sans Condensed Thin"/>
                <a:sym typeface="Encode Sans Condensed Thin"/>
              </a:defRPr>
            </a:lvl4pPr>
            <a:lvl5pPr marL="2286000" lvl="4" indent="-381000">
              <a:lnSpc>
                <a:spcPct val="115000"/>
              </a:lnSpc>
              <a:spcBef>
                <a:spcPts val="0"/>
              </a:spcBef>
              <a:spcAft>
                <a:spcPts val="0"/>
              </a:spcAft>
              <a:buClr>
                <a:schemeClr val="lt1"/>
              </a:buClr>
              <a:buSzPts val="2400"/>
              <a:buFont typeface="Encode Sans Condensed Thin"/>
              <a:buChar char="▫"/>
              <a:defRPr sz="2400">
                <a:solidFill>
                  <a:schemeClr val="lt1"/>
                </a:solidFill>
                <a:latin typeface="Encode Sans Condensed Thin"/>
                <a:ea typeface="Encode Sans Condensed Thin"/>
                <a:cs typeface="Encode Sans Condensed Thin"/>
                <a:sym typeface="Encode Sans Condensed Thin"/>
              </a:defRPr>
            </a:lvl5pPr>
            <a:lvl6pPr marL="2743200" lvl="5" indent="-381000">
              <a:lnSpc>
                <a:spcPct val="115000"/>
              </a:lnSpc>
              <a:spcBef>
                <a:spcPts val="0"/>
              </a:spcBef>
              <a:spcAft>
                <a:spcPts val="0"/>
              </a:spcAft>
              <a:buClr>
                <a:schemeClr val="lt1"/>
              </a:buClr>
              <a:buSzPts val="2400"/>
              <a:buFont typeface="Encode Sans Condensed Thin"/>
              <a:buChar char="▫"/>
              <a:defRPr sz="2400">
                <a:solidFill>
                  <a:schemeClr val="lt1"/>
                </a:solidFill>
                <a:latin typeface="Encode Sans Condensed Thin"/>
                <a:ea typeface="Encode Sans Condensed Thin"/>
                <a:cs typeface="Encode Sans Condensed Thin"/>
                <a:sym typeface="Encode Sans Condensed Thin"/>
              </a:defRPr>
            </a:lvl6pPr>
            <a:lvl7pPr marL="3200400" lvl="6" indent="-381000">
              <a:lnSpc>
                <a:spcPct val="115000"/>
              </a:lnSpc>
              <a:spcBef>
                <a:spcPts val="0"/>
              </a:spcBef>
              <a:spcAft>
                <a:spcPts val="0"/>
              </a:spcAft>
              <a:buClr>
                <a:schemeClr val="lt1"/>
              </a:buClr>
              <a:buSzPts val="2400"/>
              <a:buFont typeface="Encode Sans Condensed Thin"/>
              <a:buChar char="▫"/>
              <a:defRPr sz="2400">
                <a:solidFill>
                  <a:schemeClr val="lt1"/>
                </a:solidFill>
                <a:latin typeface="Encode Sans Condensed Thin"/>
                <a:ea typeface="Encode Sans Condensed Thin"/>
                <a:cs typeface="Encode Sans Condensed Thin"/>
                <a:sym typeface="Encode Sans Condensed Thin"/>
              </a:defRPr>
            </a:lvl7pPr>
            <a:lvl8pPr marL="3657600" lvl="7" indent="-381000">
              <a:lnSpc>
                <a:spcPct val="115000"/>
              </a:lnSpc>
              <a:spcBef>
                <a:spcPts val="0"/>
              </a:spcBef>
              <a:spcAft>
                <a:spcPts val="0"/>
              </a:spcAft>
              <a:buClr>
                <a:schemeClr val="lt1"/>
              </a:buClr>
              <a:buSzPts val="2400"/>
              <a:buFont typeface="Encode Sans Condensed Thin"/>
              <a:buChar char="▫"/>
              <a:defRPr sz="2400">
                <a:solidFill>
                  <a:schemeClr val="lt1"/>
                </a:solidFill>
                <a:latin typeface="Encode Sans Condensed Thin"/>
                <a:ea typeface="Encode Sans Condensed Thin"/>
                <a:cs typeface="Encode Sans Condensed Thin"/>
                <a:sym typeface="Encode Sans Condensed Thin"/>
              </a:defRPr>
            </a:lvl8pPr>
            <a:lvl9pPr marL="4114800" lvl="8" indent="-381000">
              <a:lnSpc>
                <a:spcPct val="115000"/>
              </a:lnSpc>
              <a:spcBef>
                <a:spcPts val="0"/>
              </a:spcBef>
              <a:spcAft>
                <a:spcPts val="0"/>
              </a:spcAft>
              <a:buClr>
                <a:schemeClr val="lt1"/>
              </a:buClr>
              <a:buSzPts val="2400"/>
              <a:buFont typeface="Encode Sans Condensed Thin"/>
              <a:buChar char="▫"/>
              <a:defRPr sz="2400">
                <a:solidFill>
                  <a:schemeClr val="lt1"/>
                </a:solidFill>
                <a:latin typeface="Encode Sans Condensed Thin"/>
                <a:ea typeface="Encode Sans Condensed Thin"/>
                <a:cs typeface="Encode Sans Condensed Thin"/>
                <a:sym typeface="Encode Sans Condensed Thin"/>
              </a:defRPr>
            </a:lvl9pPr>
          </a:lstStyle>
          <a:p>
            <a:endParaRPr dirty="0"/>
          </a:p>
        </p:txBody>
      </p:sp>
      <p:sp>
        <p:nvSpPr>
          <p:cNvPr id="8" name="Google Shape;8;p1"/>
          <p:cNvSpPr txBox="1">
            <a:spLocks noGrp="1"/>
          </p:cNvSpPr>
          <p:nvPr>
            <p:ph type="sldNum" idx="12"/>
          </p:nvPr>
        </p:nvSpPr>
        <p:spPr>
          <a:xfrm>
            <a:off x="8046650" y="4593850"/>
            <a:ext cx="1097400" cy="549600"/>
          </a:xfrm>
          <a:prstGeom prst="rect">
            <a:avLst/>
          </a:prstGeom>
          <a:noFill/>
          <a:ln>
            <a:noFill/>
          </a:ln>
        </p:spPr>
        <p:txBody>
          <a:bodyPr spcFirstLastPara="1" wrap="square" lIns="91425" tIns="91425" rIns="91425" bIns="91425" anchor="ctr" anchorCtr="0">
            <a:noAutofit/>
          </a:bodyPr>
          <a:lstStyle>
            <a:lvl1pPr lvl="0" algn="ctr">
              <a:buNone/>
              <a:defRPr sz="1300" b="0" i="0">
                <a:solidFill>
                  <a:schemeClr val="accent4"/>
                </a:solidFill>
                <a:latin typeface="Calibri" panose="020F0502020204030204" pitchFamily="34" charset="0"/>
                <a:ea typeface="Calibri" panose="020F0502020204030204" pitchFamily="34" charset="0"/>
                <a:cs typeface="Calibri" panose="020F0502020204030204" pitchFamily="34" charset="0"/>
                <a:sym typeface="Encode Sans"/>
              </a:defRPr>
            </a:lvl1pPr>
            <a:lvl2pPr lvl="1" algn="ctr">
              <a:buNone/>
              <a:defRPr sz="1300" b="1">
                <a:solidFill>
                  <a:schemeClr val="accent4"/>
                </a:solidFill>
                <a:latin typeface="Encode Sans"/>
                <a:ea typeface="Encode Sans"/>
                <a:cs typeface="Encode Sans"/>
                <a:sym typeface="Encode Sans"/>
              </a:defRPr>
            </a:lvl2pPr>
            <a:lvl3pPr lvl="2" algn="ctr">
              <a:buNone/>
              <a:defRPr sz="1300" b="1">
                <a:solidFill>
                  <a:schemeClr val="accent4"/>
                </a:solidFill>
                <a:latin typeface="Encode Sans"/>
                <a:ea typeface="Encode Sans"/>
                <a:cs typeface="Encode Sans"/>
                <a:sym typeface="Encode Sans"/>
              </a:defRPr>
            </a:lvl3pPr>
            <a:lvl4pPr lvl="3" algn="ctr">
              <a:buNone/>
              <a:defRPr sz="1300" b="1">
                <a:solidFill>
                  <a:schemeClr val="accent4"/>
                </a:solidFill>
                <a:latin typeface="Encode Sans"/>
                <a:ea typeface="Encode Sans"/>
                <a:cs typeface="Encode Sans"/>
                <a:sym typeface="Encode Sans"/>
              </a:defRPr>
            </a:lvl4pPr>
            <a:lvl5pPr lvl="4" algn="ctr">
              <a:buNone/>
              <a:defRPr sz="1300" b="1">
                <a:solidFill>
                  <a:schemeClr val="accent4"/>
                </a:solidFill>
                <a:latin typeface="Encode Sans"/>
                <a:ea typeface="Encode Sans"/>
                <a:cs typeface="Encode Sans"/>
                <a:sym typeface="Encode Sans"/>
              </a:defRPr>
            </a:lvl5pPr>
            <a:lvl6pPr lvl="5" algn="ctr">
              <a:buNone/>
              <a:defRPr sz="1300" b="1">
                <a:solidFill>
                  <a:schemeClr val="accent4"/>
                </a:solidFill>
                <a:latin typeface="Encode Sans"/>
                <a:ea typeface="Encode Sans"/>
                <a:cs typeface="Encode Sans"/>
                <a:sym typeface="Encode Sans"/>
              </a:defRPr>
            </a:lvl6pPr>
            <a:lvl7pPr lvl="6" algn="ctr">
              <a:buNone/>
              <a:defRPr sz="1300" b="1">
                <a:solidFill>
                  <a:schemeClr val="accent4"/>
                </a:solidFill>
                <a:latin typeface="Encode Sans"/>
                <a:ea typeface="Encode Sans"/>
                <a:cs typeface="Encode Sans"/>
                <a:sym typeface="Encode Sans"/>
              </a:defRPr>
            </a:lvl7pPr>
            <a:lvl8pPr lvl="7" algn="ctr">
              <a:buNone/>
              <a:defRPr sz="1300" b="1">
                <a:solidFill>
                  <a:schemeClr val="accent4"/>
                </a:solidFill>
                <a:latin typeface="Encode Sans"/>
                <a:ea typeface="Encode Sans"/>
                <a:cs typeface="Encode Sans"/>
                <a:sym typeface="Encode Sans"/>
              </a:defRPr>
            </a:lvl8pPr>
            <a:lvl9pPr lvl="8" algn="ctr">
              <a:buNone/>
              <a:defRPr sz="1300" b="1">
                <a:solidFill>
                  <a:schemeClr val="accent4"/>
                </a:solidFill>
                <a:latin typeface="Encode Sans"/>
                <a:ea typeface="Encode Sans"/>
                <a:cs typeface="Encode Sans"/>
                <a:sym typeface="Encode Sans"/>
              </a:defRPr>
            </a:lvl9pPr>
          </a:lstStyle>
          <a:p>
            <a:fld id="{00000000-1234-1234-1234-123412341234}" type="slidenum">
              <a:rPr lang="en" smtClean="0"/>
              <a:pPr/>
              <a:t>‹#›</a:t>
            </a:fld>
            <a:endParaRPr lang="en"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74" r:id="rId3"/>
    <p:sldLayoutId id="2147483655" r:id="rId4"/>
    <p:sldLayoutId id="2147483675" r:id="rId5"/>
    <p:sldLayoutId id="2147483660" r:id="rId6"/>
    <p:sldLayoutId id="2147483676" r:id="rId7"/>
    <p:sldLayoutId id="2147483677" r:id="rId8"/>
    <p:sldLayoutId id="2147483679" r:id="rId9"/>
    <p:sldLayoutId id="2147483680" r:id="rId10"/>
    <p:sldLayoutId id="2147483681" r:id="rId11"/>
    <p:sldLayoutId id="2147483682"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76200" marR="0" lvl="0" indent="0" algn="l" rtl="0" eaLnBrk="1" hangingPunct="1">
        <a:lnSpc>
          <a:spcPct val="100000"/>
        </a:lnSpc>
        <a:spcBef>
          <a:spcPts val="0"/>
        </a:spcBef>
        <a:spcAft>
          <a:spcPts val="0"/>
        </a:spcAft>
        <a:buClr>
          <a:srgbClr val="000000"/>
        </a:buClr>
        <a:buFont typeface="Arial" panose="020B0604020202020204" pitchFamily="34" charset="0"/>
        <a:buNone/>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4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if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hyperlink" Target="https://roman.gsfc.nasa.gov/science/Roman_teamlist_cpp.html#wan" TargetMode="External"/><Relationship Id="rId3" Type="http://schemas.openxmlformats.org/officeDocument/2006/relationships/hyperlink" Target="https://roman.gsfc.nasa.gov/science/Roman_teamlist_cpp.html#rus" TargetMode="External"/><Relationship Id="rId7" Type="http://schemas.openxmlformats.org/officeDocument/2006/relationships/hyperlink" Target="https://roman.gsfc.nasa.gov/science/Roman_teamlist_cpp.html#dmi"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roman.gsfc.nasa.gov/science/Roman_teamlist_cpp.html#tyl" TargetMode="External"/><Relationship Id="rId5" Type="http://schemas.openxmlformats.org/officeDocument/2006/relationships/hyperlink" Target="https://roman.gsfc.nasa.gov/science/Roman_teamlist_cpp.html#lau" TargetMode="External"/><Relationship Id="rId4" Type="http://schemas.openxmlformats.org/officeDocument/2006/relationships/hyperlink" Target="https://roman.gsfc.nasa.gov/science/Roman_teamlist_cpp.html#max" TargetMode="External"/><Relationship Id="rId9" Type="http://schemas.openxmlformats.org/officeDocument/2006/relationships/hyperlink" Target="https://roman.gsfc.nasa.gov/science/Roman_teamlist_cpp.html#sch"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hyperlink" Target="https://conference.ipac.caltech.edu/romancgi24/" TargetMode="External"/><Relationship Id="rId3" Type="http://schemas.openxmlformats.org/officeDocument/2006/relationships/hyperlink" Target="https://roman.gsfc.nasa.gov/" TargetMode="External"/><Relationship Id="rId7" Type="http://schemas.openxmlformats.org/officeDocument/2006/relationships/hyperlink" Target="https://www.stsci.edu/roma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roman.ipac.caltech.edu/sims/Coronagraph_public_images.html#CGI_OS11_report" TargetMode="External"/><Relationship Id="rId5" Type="http://schemas.openxmlformats.org/officeDocument/2006/relationships/hyperlink" Target="https://roman.ipac.caltech.edu/" TargetMode="External"/><Relationship Id="rId4" Type="http://schemas.openxmlformats.org/officeDocument/2006/relationships/hyperlink" Target="https://www.jpl.nasa.gov/missions/the-nancy-grace-roman-space-telescop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orkshop.ipac.caltech.edu/romancgi24/"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2.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microsoft.com/office/2007/relationships/hdphoto" Target="../media/hdphoto4.wdp"/><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16.png"/><Relationship Id="rId18" Type="http://schemas.openxmlformats.org/officeDocument/2006/relationships/image" Target="../media/image96.png"/><Relationship Id="rId3" Type="http://schemas.openxmlformats.org/officeDocument/2006/relationships/image" Target="../media/image14.jpeg"/><Relationship Id="rId7" Type="http://schemas.openxmlformats.org/officeDocument/2006/relationships/image" Target="../media/image88.jpeg"/><Relationship Id="rId12" Type="http://schemas.openxmlformats.org/officeDocument/2006/relationships/image" Target="../media/image92.jpeg"/><Relationship Id="rId17" Type="http://schemas.openxmlformats.org/officeDocument/2006/relationships/image" Target="../media/image95.png"/><Relationship Id="rId2" Type="http://schemas.openxmlformats.org/officeDocument/2006/relationships/notesSlide" Target="../notesSlides/notesSlide35.xml"/><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91.jpeg"/><Relationship Id="rId5" Type="http://schemas.openxmlformats.org/officeDocument/2006/relationships/image" Target="../media/image87.jpeg"/><Relationship Id="rId15" Type="http://schemas.openxmlformats.org/officeDocument/2006/relationships/image" Target="../media/image17.png"/><Relationship Id="rId10" Type="http://schemas.openxmlformats.org/officeDocument/2006/relationships/image" Target="../media/image13.jpeg"/><Relationship Id="rId4" Type="http://schemas.openxmlformats.org/officeDocument/2006/relationships/image" Target="../media/image15.jpeg"/><Relationship Id="rId9" Type="http://schemas.openxmlformats.org/officeDocument/2006/relationships/image" Target="../media/image90.jpeg"/><Relationship Id="rId1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hyperlink" Target="https://roman.ipac.caltech.edu/sims/Param_db.html"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7.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104.png"/><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09.gif"/><Relationship Id="rId4" Type="http://schemas.openxmlformats.org/officeDocument/2006/relationships/image" Target="../media/image108.gif"/></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1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3"/>
          <p:cNvSpPr txBox="1">
            <a:spLocks noGrp="1"/>
          </p:cNvSpPr>
          <p:nvPr>
            <p:ph type="ctrTitle"/>
          </p:nvPr>
        </p:nvSpPr>
        <p:spPr>
          <a:xfrm>
            <a:off x="111512" y="1110247"/>
            <a:ext cx="8920976" cy="1159800"/>
          </a:xfrm>
        </p:spPr>
        <p:txBody>
          <a:bodyPr spcFirstLastPara="1" wrap="square" lIns="91425" tIns="91425" rIns="91425" bIns="91425" anchor="ctr" anchorCtr="0">
            <a:noAutofit/>
          </a:bodyPr>
          <a:lstStyle/>
          <a:p>
            <a:r>
              <a:rPr lang="en-US" sz="3200" dirty="0">
                <a:solidFill>
                  <a:schemeClr val="bg1"/>
                </a:solidFill>
              </a:rPr>
              <a:t>The Roman Coronagraph Instrument: </a:t>
            </a:r>
            <a:br>
              <a:rPr lang="en-US" sz="3200" dirty="0">
                <a:solidFill>
                  <a:schemeClr val="bg1"/>
                </a:solidFill>
              </a:rPr>
            </a:br>
            <a:r>
              <a:rPr lang="en-US" sz="3200" dirty="0">
                <a:solidFill>
                  <a:schemeClr val="bg1"/>
                </a:solidFill>
              </a:rPr>
              <a:t>Expected Capabilities and Relevance to HWO</a:t>
            </a:r>
            <a:br>
              <a:rPr lang="en-US" dirty="0"/>
            </a:br>
            <a:endParaRPr lang="en-US" dirty="0"/>
          </a:p>
        </p:txBody>
      </p:sp>
      <p:pic>
        <p:nvPicPr>
          <p:cNvPr id="5" name="Picture 4">
            <a:extLst>
              <a:ext uri="{FF2B5EF4-FFF2-40B4-BE49-F238E27FC236}">
                <a16:creationId xmlns:a16="http://schemas.microsoft.com/office/drawing/2014/main" id="{179FD583-2155-7547-AE53-A5E997BD3C7A}"/>
              </a:ext>
            </a:extLst>
          </p:cNvPr>
          <p:cNvPicPr>
            <a:picLocks noChangeAspect="1"/>
          </p:cNvPicPr>
          <p:nvPr/>
        </p:nvPicPr>
        <p:blipFill rotWithShape="1">
          <a:blip r:embed="rId3"/>
          <a:srcRect l="19549" t="18614" r="20356" b="20043"/>
          <a:stretch/>
        </p:blipFill>
        <p:spPr>
          <a:xfrm>
            <a:off x="4008976" y="4017350"/>
            <a:ext cx="1125998" cy="1149338"/>
          </a:xfrm>
          <a:prstGeom prst="rect">
            <a:avLst/>
          </a:prstGeom>
          <a:solidFill>
            <a:schemeClr val="bg2"/>
          </a:solidFill>
        </p:spPr>
      </p:pic>
      <p:sp>
        <p:nvSpPr>
          <p:cNvPr id="6" name="Subtitle 5">
            <a:extLst>
              <a:ext uri="{FF2B5EF4-FFF2-40B4-BE49-F238E27FC236}">
                <a16:creationId xmlns:a16="http://schemas.microsoft.com/office/drawing/2014/main" id="{11E5D5C4-CF4C-734A-B584-299FE3C37072}"/>
              </a:ext>
            </a:extLst>
          </p:cNvPr>
          <p:cNvSpPr>
            <a:spLocks noGrp="1"/>
          </p:cNvSpPr>
          <p:nvPr>
            <p:ph type="subTitle" idx="1"/>
          </p:nvPr>
        </p:nvSpPr>
        <p:spPr>
          <a:xfrm>
            <a:off x="0" y="2665541"/>
            <a:ext cx="9144000" cy="784800"/>
          </a:xfrm>
        </p:spPr>
        <p:txBody>
          <a:bodyPr/>
          <a:lstStyle/>
          <a:p>
            <a:r>
              <a:rPr lang="en-US" dirty="0">
                <a:solidFill>
                  <a:srgbClr val="0905FF"/>
                </a:solidFill>
              </a:rPr>
              <a:t>Bertrand </a:t>
            </a:r>
            <a:r>
              <a:rPr lang="en-US">
                <a:solidFill>
                  <a:srgbClr val="0905FF"/>
                </a:solidFill>
              </a:rPr>
              <a:t>Mennesson</a:t>
            </a:r>
            <a:r>
              <a:rPr lang="en-US" dirty="0">
                <a:solidFill>
                  <a:srgbClr val="0905FF"/>
                </a:solidFill>
              </a:rPr>
              <a:t>– Jet Propulsion Laboratory, California Institute of Technology</a:t>
            </a:r>
          </a:p>
          <a:p>
            <a:endParaRPr lang="en-US" dirty="0">
              <a:solidFill>
                <a:schemeClr val="bg1"/>
              </a:solidFill>
            </a:endParaRPr>
          </a:p>
          <a:p>
            <a:r>
              <a:rPr lang="en-US" sz="1600" dirty="0">
                <a:solidFill>
                  <a:schemeClr val="bg1"/>
                </a:solidFill>
              </a:rPr>
              <a:t>On behalf of the Coronagraph Instrument engineering and science teams</a:t>
            </a:r>
          </a:p>
          <a:p>
            <a:endParaRPr lang="en-US" dirty="0"/>
          </a:p>
        </p:txBody>
      </p:sp>
      <p:sp>
        <p:nvSpPr>
          <p:cNvPr id="8" name="TextBox 7">
            <a:extLst>
              <a:ext uri="{FF2B5EF4-FFF2-40B4-BE49-F238E27FC236}">
                <a16:creationId xmlns:a16="http://schemas.microsoft.com/office/drawing/2014/main" id="{C0C6DBB7-89AD-A441-9131-E7459D2404FA}"/>
              </a:ext>
            </a:extLst>
          </p:cNvPr>
          <p:cNvSpPr txBox="1"/>
          <p:nvPr/>
        </p:nvSpPr>
        <p:spPr>
          <a:xfrm>
            <a:off x="0" y="4268853"/>
            <a:ext cx="3911850" cy="646331"/>
          </a:xfrm>
          <a:prstGeom prst="rect">
            <a:avLst/>
          </a:prstGeom>
          <a:noFill/>
        </p:spPr>
        <p:txBody>
          <a:bodyPr wrap="square" rtlCol="0">
            <a:spAutoFit/>
          </a:bodyPr>
          <a:lstStyle/>
          <a:p>
            <a:r>
              <a:rPr lang="en-US" sz="900" dirty="0">
                <a:solidFill>
                  <a:schemeClr val="bg1">
                    <a:lumMod val="50000"/>
                  </a:schemeClr>
                </a:solidFill>
              </a:rPr>
              <a:t>© 2024 California Institute of Technology. CL# 24-3821 Government sponsorship acknowledged. The research was carried out at the Jet Propulsion Laboratory, California Institute of Technology, under a contract with the National Aeronautics and Space Administration. </a:t>
            </a:r>
          </a:p>
        </p:txBody>
      </p:sp>
      <p:pic>
        <p:nvPicPr>
          <p:cNvPr id="9" name="Picture 8">
            <a:extLst>
              <a:ext uri="{FF2B5EF4-FFF2-40B4-BE49-F238E27FC236}">
                <a16:creationId xmlns:a16="http://schemas.microsoft.com/office/drawing/2014/main" id="{795E21F8-2AF9-894D-B291-DC1FD1F698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61078" y="167697"/>
            <a:ext cx="799828" cy="664143"/>
          </a:xfrm>
          <a:prstGeom prst="rect">
            <a:avLst/>
          </a:prstGeom>
        </p:spPr>
      </p:pic>
      <p:sp>
        <p:nvSpPr>
          <p:cNvPr id="2" name="TextBox 1">
            <a:extLst>
              <a:ext uri="{FF2B5EF4-FFF2-40B4-BE49-F238E27FC236}">
                <a16:creationId xmlns:a16="http://schemas.microsoft.com/office/drawing/2014/main" id="{82BE0E3B-0A1B-82B1-6BDF-AC66C9B33111}"/>
              </a:ext>
            </a:extLst>
          </p:cNvPr>
          <p:cNvSpPr txBox="1"/>
          <p:nvPr/>
        </p:nvSpPr>
        <p:spPr>
          <a:xfrm>
            <a:off x="5446642" y="4114965"/>
            <a:ext cx="3514263" cy="1169551"/>
          </a:xfrm>
          <a:prstGeom prst="rect">
            <a:avLst/>
          </a:prstGeom>
          <a:noFill/>
        </p:spPr>
        <p:txBody>
          <a:bodyPr wrap="square" rtlCol="0">
            <a:spAutoFit/>
          </a:bodyPr>
          <a:lstStyle/>
          <a:p>
            <a:pPr algn="ctr"/>
            <a:r>
              <a:rPr lang="en-US" i="1">
                <a:solidFill>
                  <a:srgbClr val="0905FF"/>
                </a:solidFill>
              </a:rPr>
              <a:t>Advances in Direct Imaging: From Young Jupiters to Habitable Planets</a:t>
            </a:r>
          </a:p>
          <a:p>
            <a:pPr algn="ctr"/>
            <a:endParaRPr lang="en-US" sz="400"/>
          </a:p>
          <a:p>
            <a:pPr algn="ctr"/>
            <a:r>
              <a:rPr lang="en-US" sz="1200">
                <a:solidFill>
                  <a:schemeClr val="bg1"/>
                </a:solidFill>
              </a:rPr>
              <a:t>Sagan Summer Workshop, Caltech / NExSci, July 22-26 2024</a:t>
            </a:r>
          </a:p>
          <a:p>
            <a:r>
              <a:rPr lang="en-US"/>
              <a:t> </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F8E8A-804F-9D2C-269A-1F5381150198}"/>
              </a:ext>
            </a:extLst>
          </p:cNvPr>
          <p:cNvSpPr>
            <a:spLocks noGrp="1"/>
          </p:cNvSpPr>
          <p:nvPr>
            <p:ph type="title"/>
          </p:nvPr>
        </p:nvSpPr>
        <p:spPr>
          <a:xfrm>
            <a:off x="630272" y="-59909"/>
            <a:ext cx="8097349" cy="525507"/>
          </a:xfrm>
        </p:spPr>
        <p:txBody>
          <a:bodyPr/>
          <a:lstStyle/>
          <a:p>
            <a:r>
              <a:rPr lang="en-US" dirty="0"/>
              <a:t>Starlight Suppression: Raw Broadband Contrast Results (10% BW around 575 nm)</a:t>
            </a:r>
          </a:p>
        </p:txBody>
      </p:sp>
      <p:pic>
        <p:nvPicPr>
          <p:cNvPr id="8" name="Picture 7" descr="Chart, bubble chart&#10;&#10;Description automatically generated">
            <a:extLst>
              <a:ext uri="{FF2B5EF4-FFF2-40B4-BE49-F238E27FC236}">
                <a16:creationId xmlns:a16="http://schemas.microsoft.com/office/drawing/2014/main" id="{96AAA356-A84B-6749-26C6-78FF86BC4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574" y="854496"/>
            <a:ext cx="3228576" cy="2877231"/>
          </a:xfrm>
          <a:prstGeom prst="rect">
            <a:avLst/>
          </a:prstGeom>
        </p:spPr>
      </p:pic>
      <p:sp>
        <p:nvSpPr>
          <p:cNvPr id="9" name="TextBox 8">
            <a:extLst>
              <a:ext uri="{FF2B5EF4-FFF2-40B4-BE49-F238E27FC236}">
                <a16:creationId xmlns:a16="http://schemas.microsoft.com/office/drawing/2014/main" id="{62FB5742-8902-1FE8-DD94-E1D438A5C5A6}"/>
              </a:ext>
            </a:extLst>
          </p:cNvPr>
          <p:cNvSpPr txBox="1"/>
          <p:nvPr/>
        </p:nvSpPr>
        <p:spPr>
          <a:xfrm>
            <a:off x="356800" y="4361169"/>
            <a:ext cx="8430401" cy="492943"/>
          </a:xfrm>
          <a:prstGeom prst="rect">
            <a:avLst/>
          </a:prstGeom>
          <a:solidFill>
            <a:srgbClr val="00B050"/>
          </a:solidFill>
        </p:spPr>
        <p:txBody>
          <a:bodyPr wrap="none" tIns="20574" bIns="20574" rtlCol="0">
            <a:noAutofit/>
          </a:bodyPr>
          <a:lstStyle/>
          <a:p>
            <a:pPr algn="ctr"/>
            <a:r>
              <a:rPr lang="en-US" sz="1050" dirty="0">
                <a:solidFill>
                  <a:schemeClr val="bg1"/>
                </a:solidFill>
              </a:rPr>
              <a:t>While the requirement called out 6-9 𝝀/D annulus, high contrast was demonstrated in 3-9 𝝀/D and 6-20 𝝀/D </a:t>
            </a:r>
          </a:p>
          <a:p>
            <a:pPr algn="ctr"/>
            <a:r>
              <a:rPr lang="en-US" sz="1050" dirty="0">
                <a:solidFill>
                  <a:schemeClr val="bg1"/>
                </a:solidFill>
              </a:rPr>
              <a:t>for exoplanet and disk science tech demonstrations, respectively </a:t>
            </a:r>
          </a:p>
        </p:txBody>
      </p:sp>
      <p:pic>
        <p:nvPicPr>
          <p:cNvPr id="11" name="Picture 10" descr="A picture containing graphical user interface&#10;&#10;Description automatically generated">
            <a:extLst>
              <a:ext uri="{FF2B5EF4-FFF2-40B4-BE49-F238E27FC236}">
                <a16:creationId xmlns:a16="http://schemas.microsoft.com/office/drawing/2014/main" id="{0A028642-130E-239E-F224-3C54EB4F94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854496"/>
            <a:ext cx="3257550" cy="2886075"/>
          </a:xfrm>
          <a:prstGeom prst="rect">
            <a:avLst/>
          </a:prstGeom>
        </p:spPr>
      </p:pic>
      <p:sp>
        <p:nvSpPr>
          <p:cNvPr id="3" name="TextBox 2">
            <a:extLst>
              <a:ext uri="{FF2B5EF4-FFF2-40B4-BE49-F238E27FC236}">
                <a16:creationId xmlns:a16="http://schemas.microsoft.com/office/drawing/2014/main" id="{9C7818E0-827F-DE30-7EC6-CF68A34E1968}"/>
              </a:ext>
            </a:extLst>
          </p:cNvPr>
          <p:cNvSpPr txBox="1"/>
          <p:nvPr/>
        </p:nvSpPr>
        <p:spPr>
          <a:xfrm>
            <a:off x="57150" y="3847669"/>
            <a:ext cx="8858250" cy="461665"/>
          </a:xfrm>
          <a:prstGeom prst="rect">
            <a:avLst/>
          </a:prstGeom>
          <a:noFill/>
        </p:spPr>
        <p:txBody>
          <a:bodyPr wrap="square" rtlCol="0">
            <a:spAutoFit/>
          </a:bodyPr>
          <a:lstStyle/>
          <a:p>
            <a:pPr marL="214313" indent="-214313">
              <a:buFont typeface="Arial" panose="020B0604020202020204" pitchFamily="34" charset="0"/>
              <a:buChar char="•"/>
            </a:pPr>
            <a:r>
              <a:rPr lang="en-US" sz="1200" dirty="0"/>
              <a:t>~30 shifts of dark hole digging during TVAC: team working 24 hours or 3 shifts a day, 7 days a week</a:t>
            </a:r>
          </a:p>
          <a:p>
            <a:pPr marL="214313" indent="-214313">
              <a:buFont typeface="Arial" panose="020B0604020202020204" pitchFamily="34" charset="0"/>
              <a:buChar char="•"/>
            </a:pPr>
            <a:r>
              <a:rPr lang="en-US" sz="1200" dirty="0"/>
              <a:t>Contrast not at a hard physical limit: Stopped after meeting requirements with margin and running out of allocated time</a:t>
            </a:r>
          </a:p>
        </p:txBody>
      </p:sp>
      <p:sp>
        <p:nvSpPr>
          <p:cNvPr id="4" name="TextBox 3">
            <a:extLst>
              <a:ext uri="{FF2B5EF4-FFF2-40B4-BE49-F238E27FC236}">
                <a16:creationId xmlns:a16="http://schemas.microsoft.com/office/drawing/2014/main" id="{02270283-96CA-D47F-B17A-97CD5F0935C9}"/>
              </a:ext>
            </a:extLst>
          </p:cNvPr>
          <p:cNvSpPr txBox="1"/>
          <p:nvPr/>
        </p:nvSpPr>
        <p:spPr>
          <a:xfrm>
            <a:off x="1265464" y="505817"/>
            <a:ext cx="2255746" cy="253916"/>
          </a:xfrm>
          <a:prstGeom prst="rect">
            <a:avLst/>
          </a:prstGeom>
          <a:solidFill>
            <a:schemeClr val="bg2"/>
          </a:solidFill>
          <a:ln>
            <a:solidFill>
              <a:srgbClr val="000000"/>
            </a:solidFill>
          </a:ln>
        </p:spPr>
        <p:txBody>
          <a:bodyPr wrap="none" rtlCol="0">
            <a:spAutoFit/>
          </a:bodyPr>
          <a:lstStyle/>
          <a:p>
            <a:r>
              <a:rPr lang="en-US" sz="1050" dirty="0"/>
              <a:t>Narrow Field-of-View (Hybrid </a:t>
            </a:r>
            <a:r>
              <a:rPr lang="en-US" sz="1050" dirty="0" err="1"/>
              <a:t>Lyot</a:t>
            </a:r>
            <a:r>
              <a:rPr lang="en-US" sz="1050" dirty="0"/>
              <a:t>)</a:t>
            </a:r>
          </a:p>
        </p:txBody>
      </p:sp>
      <p:sp>
        <p:nvSpPr>
          <p:cNvPr id="5" name="TextBox 4">
            <a:extLst>
              <a:ext uri="{FF2B5EF4-FFF2-40B4-BE49-F238E27FC236}">
                <a16:creationId xmlns:a16="http://schemas.microsoft.com/office/drawing/2014/main" id="{CF46DA71-9914-D72B-B7D8-D5FB0A01BB22}"/>
              </a:ext>
            </a:extLst>
          </p:cNvPr>
          <p:cNvSpPr txBox="1"/>
          <p:nvPr/>
        </p:nvSpPr>
        <p:spPr>
          <a:xfrm>
            <a:off x="5188014" y="514350"/>
            <a:ext cx="2249334" cy="253916"/>
          </a:xfrm>
          <a:prstGeom prst="rect">
            <a:avLst/>
          </a:prstGeom>
          <a:solidFill>
            <a:schemeClr val="bg2"/>
          </a:solidFill>
          <a:ln>
            <a:solidFill>
              <a:schemeClr val="tx2"/>
            </a:solidFill>
          </a:ln>
        </p:spPr>
        <p:txBody>
          <a:bodyPr wrap="none" rtlCol="0">
            <a:spAutoFit/>
          </a:bodyPr>
          <a:lstStyle/>
          <a:p>
            <a:r>
              <a:rPr lang="en-US" sz="1050" dirty="0"/>
              <a:t>Wide Field-of-View (Shaped Pupil)</a:t>
            </a:r>
          </a:p>
        </p:txBody>
      </p:sp>
    </p:spTree>
    <p:extLst>
      <p:ext uri="{BB962C8B-B14F-4D97-AF65-F5344CB8AC3E}">
        <p14:creationId xmlns:p14="http://schemas.microsoft.com/office/powerpoint/2010/main" val="1246691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F4C30CA-9E8A-C0E7-918E-B6B2C692DC5B}"/>
              </a:ext>
            </a:extLst>
          </p:cNvPr>
          <p:cNvSpPr>
            <a:spLocks noGrp="1"/>
          </p:cNvSpPr>
          <p:nvPr>
            <p:ph type="sldNum" idx="12"/>
          </p:nvPr>
        </p:nvSpPr>
        <p:spPr/>
        <p:txBody>
          <a:bodyPr/>
          <a:lstStyle/>
          <a:p>
            <a:fld id="{00000000-1234-1234-1234-123412341234}" type="slidenum">
              <a:rPr lang="en" smtClean="0"/>
              <a:pPr/>
              <a:t>11</a:t>
            </a:fld>
            <a:endParaRPr lang="en" dirty="0"/>
          </a:p>
        </p:txBody>
      </p:sp>
      <p:sp>
        <p:nvSpPr>
          <p:cNvPr id="2" name="Title 1">
            <a:extLst>
              <a:ext uri="{FF2B5EF4-FFF2-40B4-BE49-F238E27FC236}">
                <a16:creationId xmlns:a16="http://schemas.microsoft.com/office/drawing/2014/main" id="{3BDF8E8A-804F-9D2C-269A-1F5381150198}"/>
              </a:ext>
            </a:extLst>
          </p:cNvPr>
          <p:cNvSpPr>
            <a:spLocks noGrp="1"/>
          </p:cNvSpPr>
          <p:nvPr>
            <p:ph type="title"/>
          </p:nvPr>
        </p:nvSpPr>
        <p:spPr>
          <a:xfrm>
            <a:off x="549600" y="224858"/>
            <a:ext cx="7680000" cy="686117"/>
          </a:xfrm>
        </p:spPr>
        <p:txBody>
          <a:bodyPr/>
          <a:lstStyle/>
          <a:p>
            <a:r>
              <a:rPr lang="en-US" dirty="0"/>
              <a:t>Primary coronagraph mode (“HLC”) beats L1 requirement by at least 4x</a:t>
            </a:r>
          </a:p>
        </p:txBody>
      </p:sp>
      <p:sp>
        <p:nvSpPr>
          <p:cNvPr id="11" name="Text Placeholder 10">
            <a:extLst>
              <a:ext uri="{FF2B5EF4-FFF2-40B4-BE49-F238E27FC236}">
                <a16:creationId xmlns:a16="http://schemas.microsoft.com/office/drawing/2014/main" id="{7269D26A-0819-173E-5D20-F90CE88F5962}"/>
              </a:ext>
            </a:extLst>
          </p:cNvPr>
          <p:cNvSpPr>
            <a:spLocks noGrp="1"/>
          </p:cNvSpPr>
          <p:nvPr>
            <p:ph type="body" sz="quarter" idx="13"/>
          </p:nvPr>
        </p:nvSpPr>
        <p:spPr>
          <a:xfrm>
            <a:off x="258625" y="1025686"/>
            <a:ext cx="4022725" cy="4123580"/>
          </a:xfrm>
        </p:spPr>
        <p:txBody>
          <a:bodyPr>
            <a:normAutofit fontScale="92500" lnSpcReduction="20000"/>
          </a:bodyPr>
          <a:lstStyle/>
          <a:p>
            <a:r>
              <a:rPr lang="en-US" sz="2400" kern="1200" dirty="0">
                <a:solidFill>
                  <a:schemeClr val="bg1"/>
                </a:solidFill>
                <a:latin typeface="Calibri"/>
                <a:ea typeface="+mn-ea"/>
                <a:cs typeface="+mn-cs"/>
              </a:rPr>
              <a:t>Starlight suppression via high order wavefront sensing &amp; control (HOWFSC)</a:t>
            </a:r>
          </a:p>
          <a:p>
            <a:pPr lvl="1"/>
            <a:r>
              <a:rPr lang="en-US" kern="1200" dirty="0">
                <a:solidFill>
                  <a:schemeClr val="bg1"/>
                </a:solidFill>
                <a:latin typeface="Calibri"/>
                <a:ea typeface="+mn-ea"/>
                <a:cs typeface="+mn-cs"/>
              </a:rPr>
              <a:t>Aka: “digging the dark hole”</a:t>
            </a:r>
          </a:p>
          <a:p>
            <a:r>
              <a:rPr lang="en-US" kern="1200" dirty="0">
                <a:solidFill>
                  <a:schemeClr val="bg1"/>
                </a:solidFill>
                <a:latin typeface="Calibri"/>
                <a:ea typeface="+mn-ea"/>
                <a:cs typeface="+mn-cs"/>
              </a:rPr>
              <a:t>Test time-limited</a:t>
            </a:r>
          </a:p>
          <a:p>
            <a:pPr lvl="1"/>
            <a:r>
              <a:rPr lang="en-US" kern="1200" dirty="0">
                <a:solidFill>
                  <a:schemeClr val="bg1"/>
                </a:solidFill>
                <a:latin typeface="Calibri"/>
                <a:ea typeface="+mn-ea"/>
                <a:cs typeface="+mn-cs"/>
              </a:rPr>
              <a:t>not fundamentally performance-limited</a:t>
            </a:r>
          </a:p>
          <a:p>
            <a:r>
              <a:rPr lang="en-US" b="1" kern="1200" dirty="0">
                <a:solidFill>
                  <a:prstClr val="black"/>
                </a:solidFill>
                <a:latin typeface="Calibri"/>
                <a:ea typeface="+mn-ea"/>
                <a:cs typeface="+mn-cs"/>
              </a:rPr>
              <a:t>Credit: Eric Cady </a:t>
            </a:r>
            <a:r>
              <a:rPr lang="en-US" kern="1200" dirty="0">
                <a:solidFill>
                  <a:prstClr val="black"/>
                </a:solidFill>
                <a:latin typeface="Calibri"/>
                <a:ea typeface="+mn-ea"/>
                <a:cs typeface="+mn-cs"/>
              </a:rPr>
              <a:t>(lead), </a:t>
            </a:r>
            <a:r>
              <a:rPr lang="en-US" kern="1200" dirty="0" err="1">
                <a:solidFill>
                  <a:prstClr val="black"/>
                </a:solidFill>
                <a:latin typeface="Calibri"/>
                <a:ea typeface="+mn-ea"/>
                <a:cs typeface="+mn-cs"/>
              </a:rPr>
              <a:t>Byoung</a:t>
            </a:r>
            <a:r>
              <a:rPr lang="en-US" kern="1200" dirty="0">
                <a:solidFill>
                  <a:prstClr val="black"/>
                </a:solidFill>
                <a:latin typeface="Calibri"/>
                <a:ea typeface="+mn-ea"/>
                <a:cs typeface="+mn-cs"/>
              </a:rPr>
              <a:t>-Joon Seo, A. J. Riggs, Brian Kern, David Marx, Fang Shi, </a:t>
            </a:r>
            <a:r>
              <a:rPr lang="en-US" kern="1200" dirty="0" err="1">
                <a:solidFill>
                  <a:prstClr val="black"/>
                </a:solidFill>
                <a:latin typeface="Calibri"/>
                <a:ea typeface="+mn-ea"/>
                <a:cs typeface="+mn-cs"/>
              </a:rPr>
              <a:t>Hanying</a:t>
            </a:r>
            <a:r>
              <a:rPr lang="en-US" kern="1200" dirty="0">
                <a:solidFill>
                  <a:prstClr val="black"/>
                </a:solidFill>
                <a:latin typeface="Calibri"/>
                <a:ea typeface="+mn-ea"/>
                <a:cs typeface="+mn-cs"/>
              </a:rPr>
              <a:t> Zhou, John </a:t>
            </a:r>
            <a:r>
              <a:rPr lang="en-US" kern="1200" dirty="0" err="1">
                <a:solidFill>
                  <a:prstClr val="black"/>
                </a:solidFill>
                <a:latin typeface="Calibri"/>
                <a:ea typeface="+mn-ea"/>
                <a:cs typeface="+mn-cs"/>
              </a:rPr>
              <a:t>Krist</a:t>
            </a:r>
            <a:r>
              <a:rPr lang="en-US" kern="1200" dirty="0">
                <a:solidFill>
                  <a:prstClr val="black"/>
                </a:solidFill>
                <a:latin typeface="Calibri"/>
                <a:ea typeface="+mn-ea"/>
                <a:cs typeface="+mn-cs"/>
              </a:rPr>
              <a:t>, </a:t>
            </a:r>
            <a:r>
              <a:rPr lang="en-US" kern="1200" dirty="0" err="1">
                <a:solidFill>
                  <a:prstClr val="black"/>
                </a:solidFill>
                <a:latin typeface="Calibri"/>
                <a:ea typeface="+mn-ea"/>
                <a:cs typeface="+mn-cs"/>
              </a:rPr>
              <a:t>Garreth</a:t>
            </a:r>
            <a:r>
              <a:rPr lang="en-US" kern="1200" dirty="0">
                <a:solidFill>
                  <a:prstClr val="black"/>
                </a:solidFill>
                <a:latin typeface="Calibri"/>
                <a:ea typeface="+mn-ea"/>
                <a:cs typeface="+mn-cs"/>
              </a:rPr>
              <a:t> Ruane </a:t>
            </a:r>
          </a:p>
          <a:p>
            <a:endParaRPr lang="en-US" kern="1200" dirty="0">
              <a:solidFill>
                <a:schemeClr val="bg1"/>
              </a:solidFill>
              <a:latin typeface="Calibri"/>
              <a:ea typeface="+mn-ea"/>
              <a:cs typeface="+mn-cs"/>
            </a:endParaRPr>
          </a:p>
          <a:p>
            <a:endParaRPr lang="en-US" sz="2400" kern="1200" dirty="0">
              <a:solidFill>
                <a:schemeClr val="bg1"/>
              </a:solidFill>
              <a:latin typeface="Calibri"/>
              <a:ea typeface="+mn-ea"/>
              <a:cs typeface="+mn-cs"/>
            </a:endParaRPr>
          </a:p>
          <a:p>
            <a:endParaRPr lang="en-US" dirty="0"/>
          </a:p>
        </p:txBody>
      </p:sp>
      <p:pic>
        <p:nvPicPr>
          <p:cNvPr id="3" name="IDs_187_250_BBcontrast_inclBumps.mp4">
            <a:hlinkClick r:id="" action="ppaction://media"/>
            <a:extLst>
              <a:ext uri="{FF2B5EF4-FFF2-40B4-BE49-F238E27FC236}">
                <a16:creationId xmlns:a16="http://schemas.microsoft.com/office/drawing/2014/main" id="{8AD23161-58E6-20BE-D709-0C912973067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5875"/>
          <a:stretch/>
        </p:blipFill>
        <p:spPr>
          <a:xfrm>
            <a:off x="4453523" y="831850"/>
            <a:ext cx="4380940" cy="4123580"/>
          </a:xfrm>
          <a:prstGeom prst="rect">
            <a:avLst/>
          </a:prstGeom>
        </p:spPr>
      </p:pic>
    </p:spTree>
    <p:extLst>
      <p:ext uri="{BB962C8B-B14F-4D97-AF65-F5344CB8AC3E}">
        <p14:creationId xmlns:p14="http://schemas.microsoft.com/office/powerpoint/2010/main" val="42311334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14983E-F4AA-3849-9045-893292A380E2}"/>
              </a:ext>
            </a:extLst>
          </p:cNvPr>
          <p:cNvPicPr>
            <a:picLocks noChangeAspect="1"/>
          </p:cNvPicPr>
          <p:nvPr/>
        </p:nvPicPr>
        <p:blipFill>
          <a:blip r:embed="rId3"/>
          <a:stretch>
            <a:fillRect/>
          </a:stretch>
        </p:blipFill>
        <p:spPr>
          <a:xfrm>
            <a:off x="2086495" y="937210"/>
            <a:ext cx="4971011" cy="4206240"/>
          </a:xfrm>
          <a:prstGeom prst="rect">
            <a:avLst/>
          </a:prstGeom>
          <a:ln>
            <a:solidFill>
              <a:schemeClr val="tx2"/>
            </a:solidFill>
          </a:ln>
        </p:spPr>
      </p:pic>
      <p:sp>
        <p:nvSpPr>
          <p:cNvPr id="4" name="Title 3">
            <a:extLst>
              <a:ext uri="{FF2B5EF4-FFF2-40B4-BE49-F238E27FC236}">
                <a16:creationId xmlns:a16="http://schemas.microsoft.com/office/drawing/2014/main" id="{00593C6A-1B9C-144E-8481-CF02DAFA73E2}"/>
              </a:ext>
            </a:extLst>
          </p:cNvPr>
          <p:cNvSpPr>
            <a:spLocks noGrp="1"/>
          </p:cNvSpPr>
          <p:nvPr>
            <p:ph type="title"/>
          </p:nvPr>
        </p:nvSpPr>
        <p:spPr/>
        <p:txBody>
          <a:bodyPr/>
          <a:lstStyle/>
          <a:p>
            <a:r>
              <a:rPr lang="en-US" dirty="0"/>
              <a:t>Predicted Detection Limit is 100-1000x Better than State-of-the-Art</a:t>
            </a:r>
          </a:p>
        </p:txBody>
      </p:sp>
      <p:sp>
        <p:nvSpPr>
          <p:cNvPr id="3" name="TextBox 2">
            <a:extLst>
              <a:ext uri="{FF2B5EF4-FFF2-40B4-BE49-F238E27FC236}">
                <a16:creationId xmlns:a16="http://schemas.microsoft.com/office/drawing/2014/main" id="{3C9BC834-0325-264B-898B-2B672750375C}"/>
              </a:ext>
            </a:extLst>
          </p:cNvPr>
          <p:cNvSpPr txBox="1"/>
          <p:nvPr/>
        </p:nvSpPr>
        <p:spPr>
          <a:xfrm>
            <a:off x="77771" y="2696526"/>
            <a:ext cx="1831157" cy="900246"/>
          </a:xfrm>
          <a:prstGeom prst="rect">
            <a:avLst/>
          </a:prstGeom>
          <a:noFill/>
        </p:spPr>
        <p:txBody>
          <a:bodyPr wrap="square" rtlCol="0">
            <a:spAutoFit/>
          </a:bodyPr>
          <a:lstStyle/>
          <a:p>
            <a:r>
              <a:rPr lang="en-US" sz="1050" dirty="0">
                <a:solidFill>
                  <a:srgbClr val="002060"/>
                </a:solidFill>
              </a:rPr>
              <a:t>Based on lab demonstrations as inputs to high-fidelity, end-to-end thermal, mechanical, optical models.</a:t>
            </a:r>
          </a:p>
        </p:txBody>
      </p:sp>
      <p:sp>
        <p:nvSpPr>
          <p:cNvPr id="7" name="TextBox 6">
            <a:extLst>
              <a:ext uri="{FF2B5EF4-FFF2-40B4-BE49-F238E27FC236}">
                <a16:creationId xmlns:a16="http://schemas.microsoft.com/office/drawing/2014/main" id="{B01842F7-A3D5-4147-9EBF-8F7290B71532}"/>
              </a:ext>
            </a:extLst>
          </p:cNvPr>
          <p:cNvSpPr txBox="1"/>
          <p:nvPr/>
        </p:nvSpPr>
        <p:spPr>
          <a:xfrm>
            <a:off x="54638" y="3825878"/>
            <a:ext cx="1774162" cy="461665"/>
          </a:xfrm>
          <a:prstGeom prst="rect">
            <a:avLst/>
          </a:prstGeom>
          <a:noFill/>
        </p:spPr>
        <p:txBody>
          <a:bodyPr wrap="square" rtlCol="0">
            <a:spAutoFit/>
          </a:bodyPr>
          <a:lstStyle/>
          <a:p>
            <a:r>
              <a:rPr lang="en-US" sz="1200" i="1" dirty="0">
                <a:solidFill>
                  <a:schemeClr val="bg1"/>
                </a:solidFill>
              </a:rPr>
              <a:t>NASA terminology: MUF=1 </a:t>
            </a:r>
            <a:r>
              <a:rPr lang="en-US" sz="1200" dirty="0">
                <a:solidFill>
                  <a:schemeClr val="bg1"/>
                </a:solidFill>
                <a:latin typeface="+mn-lt"/>
              </a:rPr>
              <a:t>predictions</a:t>
            </a:r>
          </a:p>
        </p:txBody>
      </p:sp>
      <p:sp>
        <p:nvSpPr>
          <p:cNvPr id="16" name="TextBox 15">
            <a:extLst>
              <a:ext uri="{FF2B5EF4-FFF2-40B4-BE49-F238E27FC236}">
                <a16:creationId xmlns:a16="http://schemas.microsoft.com/office/drawing/2014/main" id="{0ACA38EE-99E7-4A4F-9FDE-D2C565E90023}"/>
              </a:ext>
            </a:extLst>
          </p:cNvPr>
          <p:cNvSpPr txBox="1"/>
          <p:nvPr/>
        </p:nvSpPr>
        <p:spPr>
          <a:xfrm>
            <a:off x="7127102" y="3525797"/>
            <a:ext cx="2016898" cy="1061829"/>
          </a:xfrm>
          <a:prstGeom prst="rect">
            <a:avLst/>
          </a:prstGeom>
          <a:noFill/>
        </p:spPr>
        <p:txBody>
          <a:bodyPr wrap="none" rtlCol="0" anchor="b">
            <a:spAutoFit/>
          </a:bodyPr>
          <a:lstStyle/>
          <a:p>
            <a:pPr algn="r"/>
            <a:r>
              <a:rPr lang="en-US" sz="1050" dirty="0">
                <a:solidFill>
                  <a:schemeClr val="accent3"/>
                </a:solidFill>
              </a:rPr>
              <a:t>Brian Kern  (JPL)</a:t>
            </a:r>
          </a:p>
          <a:p>
            <a:pPr algn="r"/>
            <a:r>
              <a:rPr lang="en-US" sz="1050" dirty="0">
                <a:solidFill>
                  <a:schemeClr val="accent3"/>
                </a:solidFill>
              </a:rPr>
              <a:t>John </a:t>
            </a:r>
            <a:r>
              <a:rPr lang="en-US" sz="1050" dirty="0" err="1">
                <a:solidFill>
                  <a:schemeClr val="accent3"/>
                </a:solidFill>
              </a:rPr>
              <a:t>Krist</a:t>
            </a:r>
            <a:r>
              <a:rPr lang="en-US" sz="1050" dirty="0">
                <a:solidFill>
                  <a:schemeClr val="accent3"/>
                </a:solidFill>
              </a:rPr>
              <a:t> (JPL)</a:t>
            </a:r>
          </a:p>
          <a:p>
            <a:pPr algn="r"/>
            <a:r>
              <a:rPr lang="en-US" sz="1050" dirty="0">
                <a:solidFill>
                  <a:schemeClr val="accent3"/>
                </a:solidFill>
              </a:rPr>
              <a:t>Bijan Nemati (Tellus1)</a:t>
            </a:r>
          </a:p>
          <a:p>
            <a:pPr algn="r"/>
            <a:r>
              <a:rPr lang="en-US" sz="1050" dirty="0">
                <a:solidFill>
                  <a:schemeClr val="accent3"/>
                </a:solidFill>
              </a:rPr>
              <a:t>A.J. Riggs (JPL)</a:t>
            </a:r>
          </a:p>
          <a:p>
            <a:pPr algn="r"/>
            <a:r>
              <a:rPr lang="en-US" sz="1050" dirty="0" err="1">
                <a:solidFill>
                  <a:schemeClr val="accent3"/>
                </a:solidFill>
              </a:rPr>
              <a:t>Hanying</a:t>
            </a:r>
            <a:r>
              <a:rPr lang="en-US" sz="1050" dirty="0">
                <a:solidFill>
                  <a:schemeClr val="accent3"/>
                </a:solidFill>
              </a:rPr>
              <a:t> Zhou (JPL)</a:t>
            </a:r>
          </a:p>
          <a:p>
            <a:pPr algn="r"/>
            <a:r>
              <a:rPr lang="en-US" sz="1050" dirty="0" err="1">
                <a:solidFill>
                  <a:schemeClr val="accent3"/>
                </a:solidFill>
              </a:rPr>
              <a:t>Sergi</a:t>
            </a:r>
            <a:r>
              <a:rPr lang="en-US" sz="1050" dirty="0">
                <a:solidFill>
                  <a:schemeClr val="accent3"/>
                </a:solidFill>
              </a:rPr>
              <a:t> Hildebrandt-</a:t>
            </a:r>
            <a:r>
              <a:rPr lang="en-US" sz="1050" dirty="0" err="1">
                <a:solidFill>
                  <a:schemeClr val="accent3"/>
                </a:solidFill>
              </a:rPr>
              <a:t>Rafels</a:t>
            </a:r>
            <a:r>
              <a:rPr lang="en-US" sz="1050" dirty="0">
                <a:solidFill>
                  <a:schemeClr val="accent3"/>
                </a:solidFill>
              </a:rPr>
              <a:t> (JPL)</a:t>
            </a:r>
          </a:p>
        </p:txBody>
      </p:sp>
      <p:sp>
        <p:nvSpPr>
          <p:cNvPr id="17" name="Rectangle 16">
            <a:extLst>
              <a:ext uri="{FF2B5EF4-FFF2-40B4-BE49-F238E27FC236}">
                <a16:creationId xmlns:a16="http://schemas.microsoft.com/office/drawing/2014/main" id="{40DE39A2-BC56-FD41-93AA-14CC261C41BB}"/>
              </a:ext>
            </a:extLst>
          </p:cNvPr>
          <p:cNvSpPr/>
          <p:nvPr/>
        </p:nvSpPr>
        <p:spPr>
          <a:xfrm>
            <a:off x="0" y="4862161"/>
            <a:ext cx="2630848" cy="253916"/>
          </a:xfrm>
          <a:prstGeom prst="rect">
            <a:avLst/>
          </a:prstGeom>
          <a:solidFill>
            <a:schemeClr val="tx1"/>
          </a:solidFill>
        </p:spPr>
        <p:txBody>
          <a:bodyPr wrap="none">
            <a:spAutoFit/>
          </a:bodyPr>
          <a:lstStyle/>
          <a:p>
            <a:r>
              <a:rPr lang="en-US" sz="1050" dirty="0" err="1">
                <a:solidFill>
                  <a:srgbClr val="0070C0"/>
                </a:solidFill>
              </a:rPr>
              <a:t>github.com</a:t>
            </a:r>
            <a:r>
              <a:rPr lang="en-US" sz="1050" dirty="0">
                <a:solidFill>
                  <a:srgbClr val="0070C0"/>
                </a:solidFill>
              </a:rPr>
              <a:t>/</a:t>
            </a:r>
            <a:r>
              <a:rPr lang="en-US" sz="1050" dirty="0" err="1">
                <a:solidFill>
                  <a:srgbClr val="0070C0"/>
                </a:solidFill>
              </a:rPr>
              <a:t>nasavbailey</a:t>
            </a:r>
            <a:r>
              <a:rPr lang="en-US" sz="1050" dirty="0">
                <a:solidFill>
                  <a:srgbClr val="0070C0"/>
                </a:solidFill>
              </a:rPr>
              <a:t>/DI-flux-ratio-plot/</a:t>
            </a:r>
          </a:p>
        </p:txBody>
      </p:sp>
      <p:grpSp>
        <p:nvGrpSpPr>
          <p:cNvPr id="9" name="Group 8">
            <a:extLst>
              <a:ext uri="{FF2B5EF4-FFF2-40B4-BE49-F238E27FC236}">
                <a16:creationId xmlns:a16="http://schemas.microsoft.com/office/drawing/2014/main" id="{4A9ED100-F86D-184A-BDA8-5E2235EC728A}"/>
              </a:ext>
            </a:extLst>
          </p:cNvPr>
          <p:cNvGrpSpPr/>
          <p:nvPr/>
        </p:nvGrpSpPr>
        <p:grpSpPr>
          <a:xfrm>
            <a:off x="7246705" y="1092180"/>
            <a:ext cx="1777692" cy="1787301"/>
            <a:chOff x="7246705" y="1092180"/>
            <a:chExt cx="1777692" cy="1787301"/>
          </a:xfrm>
        </p:grpSpPr>
        <p:pic>
          <p:nvPicPr>
            <p:cNvPr id="18" name="Picture 17">
              <a:extLst>
                <a:ext uri="{FF2B5EF4-FFF2-40B4-BE49-F238E27FC236}">
                  <a16:creationId xmlns:a16="http://schemas.microsoft.com/office/drawing/2014/main" id="{9291E40F-F7AD-2141-B5D6-8D0CAC94C426}"/>
                </a:ext>
              </a:extLst>
            </p:cNvPr>
            <p:cNvPicPr>
              <a:picLocks noChangeAspect="1"/>
            </p:cNvPicPr>
            <p:nvPr/>
          </p:nvPicPr>
          <p:blipFill>
            <a:blip r:embed="rId4"/>
            <a:stretch>
              <a:fillRect/>
            </a:stretch>
          </p:blipFill>
          <p:spPr>
            <a:xfrm>
              <a:off x="7246705" y="1092180"/>
              <a:ext cx="1777692" cy="1787301"/>
            </a:xfrm>
            <a:prstGeom prst="rect">
              <a:avLst/>
            </a:prstGeom>
          </p:spPr>
        </p:pic>
        <p:sp>
          <p:nvSpPr>
            <p:cNvPr id="10" name="TextBox 9">
              <a:extLst>
                <a:ext uri="{FF2B5EF4-FFF2-40B4-BE49-F238E27FC236}">
                  <a16:creationId xmlns:a16="http://schemas.microsoft.com/office/drawing/2014/main" id="{8E048D78-8338-324F-9CF3-F82FC83C0B14}"/>
                </a:ext>
              </a:extLst>
            </p:cNvPr>
            <p:cNvSpPr txBox="1"/>
            <p:nvPr/>
          </p:nvSpPr>
          <p:spPr>
            <a:xfrm>
              <a:off x="7647860" y="2263973"/>
              <a:ext cx="1043876" cy="307777"/>
            </a:xfrm>
            <a:prstGeom prst="rect">
              <a:avLst/>
            </a:prstGeom>
            <a:noFill/>
          </p:spPr>
          <p:txBody>
            <a:bodyPr wrap="none" rtlCol="0">
              <a:spAutoFit/>
            </a:bodyPr>
            <a:lstStyle/>
            <a:p>
              <a:r>
                <a:rPr lang="en-US" dirty="0">
                  <a:solidFill>
                    <a:schemeClr val="tx1"/>
                  </a:solidFill>
                </a:rPr>
                <a:t>“dark hole”</a:t>
              </a:r>
            </a:p>
          </p:txBody>
        </p:sp>
      </p:grpSp>
      <p:sp>
        <p:nvSpPr>
          <p:cNvPr id="11" name="Slide Number Placeholder 10">
            <a:extLst>
              <a:ext uri="{FF2B5EF4-FFF2-40B4-BE49-F238E27FC236}">
                <a16:creationId xmlns:a16="http://schemas.microsoft.com/office/drawing/2014/main" id="{3EA5C787-697F-2643-9344-32F4E25A113B}"/>
              </a:ext>
            </a:extLst>
          </p:cNvPr>
          <p:cNvSpPr>
            <a:spLocks noGrp="1"/>
          </p:cNvSpPr>
          <p:nvPr>
            <p:ph type="sldNum" idx="12"/>
          </p:nvPr>
        </p:nvSpPr>
        <p:spPr/>
        <p:txBody>
          <a:bodyPr/>
          <a:lstStyle/>
          <a:p>
            <a:fld id="{00000000-1234-1234-1234-123412341234}" type="slidenum">
              <a:rPr lang="en" smtClean="0"/>
              <a:pPr/>
              <a:t>12</a:t>
            </a:fld>
            <a:endParaRPr lang="en" dirty="0"/>
          </a:p>
        </p:txBody>
      </p:sp>
      <p:cxnSp>
        <p:nvCxnSpPr>
          <p:cNvPr id="5" name="Straight Connector 4">
            <a:extLst>
              <a:ext uri="{FF2B5EF4-FFF2-40B4-BE49-F238E27FC236}">
                <a16:creationId xmlns:a16="http://schemas.microsoft.com/office/drawing/2014/main" id="{D0C5B844-41F2-0C66-3CA9-C742E86416D6}"/>
              </a:ext>
            </a:extLst>
          </p:cNvPr>
          <p:cNvCxnSpPr>
            <a:cxnSpLocks/>
          </p:cNvCxnSpPr>
          <p:nvPr/>
        </p:nvCxnSpPr>
        <p:spPr>
          <a:xfrm>
            <a:off x="3581400" y="3243036"/>
            <a:ext cx="945871" cy="0"/>
          </a:xfrm>
          <a:prstGeom prst="line">
            <a:avLst/>
          </a:prstGeom>
          <a:ln w="2222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EB4415F-9A58-026D-70AC-BA5BAEF1BA3E}"/>
              </a:ext>
            </a:extLst>
          </p:cNvPr>
          <p:cNvCxnSpPr>
            <a:cxnSpLocks/>
          </p:cNvCxnSpPr>
          <p:nvPr/>
        </p:nvCxnSpPr>
        <p:spPr>
          <a:xfrm>
            <a:off x="4013106" y="3245305"/>
            <a:ext cx="0" cy="229415"/>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08AC226-4E30-BD8F-0A2D-A6686D6521E0}"/>
              </a:ext>
            </a:extLst>
          </p:cNvPr>
          <p:cNvSpPr txBox="1"/>
          <p:nvPr/>
        </p:nvSpPr>
        <p:spPr>
          <a:xfrm>
            <a:off x="3589867" y="2995059"/>
            <a:ext cx="914400" cy="230832"/>
          </a:xfrm>
          <a:prstGeom prst="rect">
            <a:avLst/>
          </a:prstGeom>
          <a:noFill/>
          <a:ln>
            <a:solidFill>
              <a:schemeClr val="bg1"/>
            </a:solidFill>
          </a:ln>
        </p:spPr>
        <p:txBody>
          <a:bodyPr wrap="square" rtlCol="0">
            <a:spAutoFit/>
          </a:bodyPr>
          <a:lstStyle/>
          <a:p>
            <a:r>
              <a:rPr lang="en-US" sz="900">
                <a:solidFill>
                  <a:schemeClr val="accent2">
                    <a:lumMod val="75000"/>
                  </a:schemeClr>
                </a:solidFill>
              </a:rPr>
              <a:t>TVAC HLC</a:t>
            </a:r>
          </a:p>
        </p:txBody>
      </p:sp>
      <p:sp>
        <p:nvSpPr>
          <p:cNvPr id="32" name="Rectangle 31">
            <a:extLst>
              <a:ext uri="{FF2B5EF4-FFF2-40B4-BE49-F238E27FC236}">
                <a16:creationId xmlns:a16="http://schemas.microsoft.com/office/drawing/2014/main" id="{046EFE45-28E2-C4D6-4B74-CA14D0346713}"/>
              </a:ext>
            </a:extLst>
          </p:cNvPr>
          <p:cNvSpPr/>
          <p:nvPr/>
        </p:nvSpPr>
        <p:spPr>
          <a:xfrm>
            <a:off x="3585482" y="3253469"/>
            <a:ext cx="941789" cy="28049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CC3FD0B-07B8-654B-381C-89663AAACADF}"/>
              </a:ext>
            </a:extLst>
          </p:cNvPr>
          <p:cNvSpPr/>
          <p:nvPr/>
        </p:nvSpPr>
        <p:spPr>
          <a:xfrm>
            <a:off x="4159704" y="3456526"/>
            <a:ext cx="367566" cy="31537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0C1BA49-49C4-2138-6EC3-736D43AB0A3C}"/>
              </a:ext>
            </a:extLst>
          </p:cNvPr>
          <p:cNvSpPr/>
          <p:nvPr/>
        </p:nvSpPr>
        <p:spPr>
          <a:xfrm>
            <a:off x="3965466" y="3485131"/>
            <a:ext cx="210910" cy="16645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A558356-AD90-4FD3-A24D-20C7624A8F10}"/>
              </a:ext>
            </a:extLst>
          </p:cNvPr>
          <p:cNvSpPr/>
          <p:nvPr/>
        </p:nvSpPr>
        <p:spPr>
          <a:xfrm flipH="1">
            <a:off x="3580432" y="3393551"/>
            <a:ext cx="210910" cy="16645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5B6E1C53-0EFD-6174-2E6E-EA29FCC9EF78}"/>
              </a:ext>
            </a:extLst>
          </p:cNvPr>
          <p:cNvSpPr/>
          <p:nvPr/>
        </p:nvSpPr>
        <p:spPr>
          <a:xfrm>
            <a:off x="3763736" y="3264334"/>
            <a:ext cx="763338" cy="538387"/>
          </a:xfrm>
          <a:custGeom>
            <a:avLst/>
            <a:gdLst>
              <a:gd name="connsiteX0" fmla="*/ 530679 w 763338"/>
              <a:gd name="connsiteY0" fmla="*/ 266720 h 538387"/>
              <a:gd name="connsiteX1" fmla="*/ 530679 w 763338"/>
              <a:gd name="connsiteY1" fmla="*/ 266720 h 538387"/>
              <a:gd name="connsiteX2" fmla="*/ 547008 w 763338"/>
              <a:gd name="connsiteY2" fmla="*/ 319787 h 538387"/>
              <a:gd name="connsiteX3" fmla="*/ 551090 w 763338"/>
              <a:gd name="connsiteY3" fmla="*/ 332034 h 538387"/>
              <a:gd name="connsiteX4" fmla="*/ 567418 w 763338"/>
              <a:gd name="connsiteY4" fmla="*/ 344280 h 538387"/>
              <a:gd name="connsiteX5" fmla="*/ 587829 w 763338"/>
              <a:gd name="connsiteY5" fmla="*/ 356527 h 538387"/>
              <a:gd name="connsiteX6" fmla="*/ 604158 w 763338"/>
              <a:gd name="connsiteY6" fmla="*/ 368773 h 538387"/>
              <a:gd name="connsiteX7" fmla="*/ 620486 w 763338"/>
              <a:gd name="connsiteY7" fmla="*/ 397348 h 538387"/>
              <a:gd name="connsiteX8" fmla="*/ 657225 w 763338"/>
              <a:gd name="connsiteY8" fmla="*/ 417759 h 538387"/>
              <a:gd name="connsiteX9" fmla="*/ 665390 w 763338"/>
              <a:gd name="connsiteY9" fmla="*/ 442252 h 538387"/>
              <a:gd name="connsiteX10" fmla="*/ 669472 w 763338"/>
              <a:gd name="connsiteY10" fmla="*/ 454498 h 538387"/>
              <a:gd name="connsiteX11" fmla="*/ 665390 w 763338"/>
              <a:gd name="connsiteY11" fmla="*/ 483073 h 538387"/>
              <a:gd name="connsiteX12" fmla="*/ 649061 w 763338"/>
              <a:gd name="connsiteY12" fmla="*/ 499402 h 538387"/>
              <a:gd name="connsiteX13" fmla="*/ 657225 w 763338"/>
              <a:gd name="connsiteY13" fmla="*/ 511648 h 538387"/>
              <a:gd name="connsiteX14" fmla="*/ 681718 w 763338"/>
              <a:gd name="connsiteY14" fmla="*/ 519812 h 538387"/>
              <a:gd name="connsiteX15" fmla="*/ 693965 w 763338"/>
              <a:gd name="connsiteY15" fmla="*/ 523895 h 538387"/>
              <a:gd name="connsiteX16" fmla="*/ 718458 w 763338"/>
              <a:gd name="connsiteY16" fmla="*/ 536141 h 538387"/>
              <a:gd name="connsiteX17" fmla="*/ 759279 w 763338"/>
              <a:gd name="connsiteY17" fmla="*/ 532059 h 538387"/>
              <a:gd name="connsiteX18" fmla="*/ 755197 w 763338"/>
              <a:gd name="connsiteY18" fmla="*/ 462662 h 538387"/>
              <a:gd name="connsiteX19" fmla="*/ 751115 w 763338"/>
              <a:gd name="connsiteY19" fmla="*/ 434087 h 538387"/>
              <a:gd name="connsiteX20" fmla="*/ 742950 w 763338"/>
              <a:gd name="connsiteY20" fmla="*/ 340198 h 538387"/>
              <a:gd name="connsiteX21" fmla="*/ 738868 w 763338"/>
              <a:gd name="connsiteY21" fmla="*/ 221816 h 538387"/>
              <a:gd name="connsiteX22" fmla="*/ 734786 w 763338"/>
              <a:gd name="connsiteY22" fmla="*/ 205487 h 538387"/>
              <a:gd name="connsiteX23" fmla="*/ 730704 w 763338"/>
              <a:gd name="connsiteY23" fmla="*/ 156502 h 538387"/>
              <a:gd name="connsiteX24" fmla="*/ 738868 w 763338"/>
              <a:gd name="connsiteY24" fmla="*/ 74859 h 538387"/>
              <a:gd name="connsiteX25" fmla="*/ 742950 w 763338"/>
              <a:gd name="connsiteY25" fmla="*/ 54448 h 538387"/>
              <a:gd name="connsiteX26" fmla="*/ 734786 w 763338"/>
              <a:gd name="connsiteY26" fmla="*/ 1380 h 538387"/>
              <a:gd name="connsiteX27" fmla="*/ 718458 w 763338"/>
              <a:gd name="connsiteY27" fmla="*/ 13627 h 538387"/>
              <a:gd name="connsiteX28" fmla="*/ 669472 w 763338"/>
              <a:gd name="connsiteY28" fmla="*/ 38120 h 538387"/>
              <a:gd name="connsiteX29" fmla="*/ 595993 w 763338"/>
              <a:gd name="connsiteY29" fmla="*/ 62612 h 538387"/>
              <a:gd name="connsiteX30" fmla="*/ 551090 w 763338"/>
              <a:gd name="connsiteY30" fmla="*/ 78941 h 538387"/>
              <a:gd name="connsiteX31" fmla="*/ 440872 w 763338"/>
              <a:gd name="connsiteY31" fmla="*/ 111598 h 538387"/>
              <a:gd name="connsiteX32" fmla="*/ 387804 w 763338"/>
              <a:gd name="connsiteY32" fmla="*/ 123845 h 538387"/>
              <a:gd name="connsiteX33" fmla="*/ 326572 w 763338"/>
              <a:gd name="connsiteY33" fmla="*/ 144255 h 538387"/>
              <a:gd name="connsiteX34" fmla="*/ 220436 w 763338"/>
              <a:gd name="connsiteY34" fmla="*/ 176912 h 538387"/>
              <a:gd name="connsiteX35" fmla="*/ 155122 w 763338"/>
              <a:gd name="connsiteY35" fmla="*/ 201405 h 538387"/>
              <a:gd name="connsiteX36" fmla="*/ 65315 w 763338"/>
              <a:gd name="connsiteY36" fmla="*/ 197323 h 538387"/>
              <a:gd name="connsiteX37" fmla="*/ 40822 w 763338"/>
              <a:gd name="connsiteY37" fmla="*/ 205487 h 538387"/>
              <a:gd name="connsiteX38" fmla="*/ 28575 w 763338"/>
              <a:gd name="connsiteY38" fmla="*/ 209570 h 538387"/>
              <a:gd name="connsiteX39" fmla="*/ 8165 w 763338"/>
              <a:gd name="connsiteY39" fmla="*/ 234062 h 538387"/>
              <a:gd name="connsiteX40" fmla="*/ 0 w 763338"/>
              <a:gd name="connsiteY40" fmla="*/ 258555 h 538387"/>
              <a:gd name="connsiteX41" fmla="*/ 4083 w 763338"/>
              <a:gd name="connsiteY41" fmla="*/ 270802 h 538387"/>
              <a:gd name="connsiteX42" fmla="*/ 24493 w 763338"/>
              <a:gd name="connsiteY42" fmla="*/ 291212 h 538387"/>
              <a:gd name="connsiteX43" fmla="*/ 48986 w 763338"/>
              <a:gd name="connsiteY43" fmla="*/ 299377 h 538387"/>
              <a:gd name="connsiteX44" fmla="*/ 73479 w 763338"/>
              <a:gd name="connsiteY44" fmla="*/ 315705 h 538387"/>
              <a:gd name="connsiteX45" fmla="*/ 102054 w 763338"/>
              <a:gd name="connsiteY45" fmla="*/ 336116 h 538387"/>
              <a:gd name="connsiteX46" fmla="*/ 122465 w 763338"/>
              <a:gd name="connsiteY46" fmla="*/ 356527 h 538387"/>
              <a:gd name="connsiteX47" fmla="*/ 146958 w 763338"/>
              <a:gd name="connsiteY47" fmla="*/ 364691 h 538387"/>
              <a:gd name="connsiteX48" fmla="*/ 277586 w 763338"/>
              <a:gd name="connsiteY48" fmla="*/ 376937 h 538387"/>
              <a:gd name="connsiteX49" fmla="*/ 302079 w 763338"/>
              <a:gd name="connsiteY49" fmla="*/ 389184 h 538387"/>
              <a:gd name="connsiteX50" fmla="*/ 314325 w 763338"/>
              <a:gd name="connsiteY50" fmla="*/ 409595 h 538387"/>
              <a:gd name="connsiteX51" fmla="*/ 318408 w 763338"/>
              <a:gd name="connsiteY51" fmla="*/ 421841 h 538387"/>
              <a:gd name="connsiteX52" fmla="*/ 351065 w 763338"/>
              <a:gd name="connsiteY52" fmla="*/ 450416 h 538387"/>
              <a:gd name="connsiteX53" fmla="*/ 375558 w 763338"/>
              <a:gd name="connsiteY53" fmla="*/ 478991 h 538387"/>
              <a:gd name="connsiteX54" fmla="*/ 400050 w 763338"/>
              <a:gd name="connsiteY54" fmla="*/ 487155 h 538387"/>
              <a:gd name="connsiteX55" fmla="*/ 412297 w 763338"/>
              <a:gd name="connsiteY55" fmla="*/ 491237 h 538387"/>
              <a:gd name="connsiteX56" fmla="*/ 424543 w 763338"/>
              <a:gd name="connsiteY56" fmla="*/ 483073 h 538387"/>
              <a:gd name="connsiteX57" fmla="*/ 444954 w 763338"/>
              <a:gd name="connsiteY57" fmla="*/ 462662 h 538387"/>
              <a:gd name="connsiteX58" fmla="*/ 449036 w 763338"/>
              <a:gd name="connsiteY58" fmla="*/ 450416 h 538387"/>
              <a:gd name="connsiteX59" fmla="*/ 465365 w 763338"/>
              <a:gd name="connsiteY59" fmla="*/ 430005 h 538387"/>
              <a:gd name="connsiteX60" fmla="*/ 469447 w 763338"/>
              <a:gd name="connsiteY60" fmla="*/ 417759 h 538387"/>
              <a:gd name="connsiteX61" fmla="*/ 477611 w 763338"/>
              <a:gd name="connsiteY61" fmla="*/ 405512 h 538387"/>
              <a:gd name="connsiteX62" fmla="*/ 481693 w 763338"/>
              <a:gd name="connsiteY62" fmla="*/ 385102 h 538387"/>
              <a:gd name="connsiteX63" fmla="*/ 485775 w 763338"/>
              <a:gd name="connsiteY63" fmla="*/ 372855 h 538387"/>
              <a:gd name="connsiteX64" fmla="*/ 489858 w 763338"/>
              <a:gd name="connsiteY64" fmla="*/ 352445 h 538387"/>
              <a:gd name="connsiteX65" fmla="*/ 493940 w 763338"/>
              <a:gd name="connsiteY65" fmla="*/ 327952 h 538387"/>
              <a:gd name="connsiteX66" fmla="*/ 502104 w 763338"/>
              <a:gd name="connsiteY66" fmla="*/ 303459 h 538387"/>
              <a:gd name="connsiteX67" fmla="*/ 506186 w 763338"/>
              <a:gd name="connsiteY67" fmla="*/ 291212 h 538387"/>
              <a:gd name="connsiteX68" fmla="*/ 530679 w 763338"/>
              <a:gd name="connsiteY68" fmla="*/ 266720 h 53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63338" h="538387">
                <a:moveTo>
                  <a:pt x="530679" y="266720"/>
                </a:moveTo>
                <a:lnTo>
                  <a:pt x="530679" y="266720"/>
                </a:lnTo>
                <a:cubicBezTo>
                  <a:pt x="544534" y="329067"/>
                  <a:pt x="531112" y="282698"/>
                  <a:pt x="547008" y="319787"/>
                </a:cubicBezTo>
                <a:cubicBezTo>
                  <a:pt x="548703" y="323742"/>
                  <a:pt x="548335" y="328728"/>
                  <a:pt x="551090" y="332034"/>
                </a:cubicBezTo>
                <a:cubicBezTo>
                  <a:pt x="555445" y="337261"/>
                  <a:pt x="562192" y="339925"/>
                  <a:pt x="567418" y="344280"/>
                </a:cubicBezTo>
                <a:cubicBezTo>
                  <a:pt x="582361" y="356733"/>
                  <a:pt x="567755" y="349836"/>
                  <a:pt x="587829" y="356527"/>
                </a:cubicBezTo>
                <a:cubicBezTo>
                  <a:pt x="593272" y="360609"/>
                  <a:pt x="599730" y="363607"/>
                  <a:pt x="604158" y="368773"/>
                </a:cubicBezTo>
                <a:cubicBezTo>
                  <a:pt x="613442" y="379605"/>
                  <a:pt x="609812" y="388008"/>
                  <a:pt x="620486" y="397348"/>
                </a:cubicBezTo>
                <a:cubicBezTo>
                  <a:pt x="637762" y="412465"/>
                  <a:pt x="640405" y="412152"/>
                  <a:pt x="657225" y="417759"/>
                </a:cubicBezTo>
                <a:lnTo>
                  <a:pt x="665390" y="442252"/>
                </a:lnTo>
                <a:lnTo>
                  <a:pt x="669472" y="454498"/>
                </a:lnTo>
                <a:cubicBezTo>
                  <a:pt x="668111" y="464023"/>
                  <a:pt x="669372" y="474314"/>
                  <a:pt x="665390" y="483073"/>
                </a:cubicBezTo>
                <a:cubicBezTo>
                  <a:pt x="662205" y="490081"/>
                  <a:pt x="649061" y="499402"/>
                  <a:pt x="649061" y="499402"/>
                </a:cubicBezTo>
                <a:cubicBezTo>
                  <a:pt x="651782" y="503484"/>
                  <a:pt x="653065" y="509048"/>
                  <a:pt x="657225" y="511648"/>
                </a:cubicBezTo>
                <a:cubicBezTo>
                  <a:pt x="664523" y="516209"/>
                  <a:pt x="673554" y="517091"/>
                  <a:pt x="681718" y="519812"/>
                </a:cubicBezTo>
                <a:cubicBezTo>
                  <a:pt x="685800" y="521173"/>
                  <a:pt x="690384" y="521508"/>
                  <a:pt x="693965" y="523895"/>
                </a:cubicBezTo>
                <a:cubicBezTo>
                  <a:pt x="709791" y="534446"/>
                  <a:pt x="701557" y="530508"/>
                  <a:pt x="718458" y="536141"/>
                </a:cubicBezTo>
                <a:cubicBezTo>
                  <a:pt x="732065" y="534780"/>
                  <a:pt x="753163" y="544290"/>
                  <a:pt x="759279" y="532059"/>
                </a:cubicBezTo>
                <a:cubicBezTo>
                  <a:pt x="769642" y="511333"/>
                  <a:pt x="757121" y="485754"/>
                  <a:pt x="755197" y="462662"/>
                </a:cubicBezTo>
                <a:cubicBezTo>
                  <a:pt x="754398" y="453074"/>
                  <a:pt x="752239" y="443643"/>
                  <a:pt x="751115" y="434087"/>
                </a:cubicBezTo>
                <a:cubicBezTo>
                  <a:pt x="747218" y="400962"/>
                  <a:pt x="745552" y="374012"/>
                  <a:pt x="742950" y="340198"/>
                </a:cubicBezTo>
                <a:cubicBezTo>
                  <a:pt x="741589" y="300737"/>
                  <a:pt x="741257" y="261228"/>
                  <a:pt x="738868" y="221816"/>
                </a:cubicBezTo>
                <a:cubicBezTo>
                  <a:pt x="738529" y="216216"/>
                  <a:pt x="735482" y="211054"/>
                  <a:pt x="734786" y="205487"/>
                </a:cubicBezTo>
                <a:cubicBezTo>
                  <a:pt x="732754" y="189229"/>
                  <a:pt x="732065" y="172830"/>
                  <a:pt x="730704" y="156502"/>
                </a:cubicBezTo>
                <a:cubicBezTo>
                  <a:pt x="732400" y="137846"/>
                  <a:pt x="735997" y="94957"/>
                  <a:pt x="738868" y="74859"/>
                </a:cubicBezTo>
                <a:cubicBezTo>
                  <a:pt x="739849" y="67990"/>
                  <a:pt x="741589" y="61252"/>
                  <a:pt x="742950" y="54448"/>
                </a:cubicBezTo>
                <a:cubicBezTo>
                  <a:pt x="740229" y="36759"/>
                  <a:pt x="743994" y="16727"/>
                  <a:pt x="734786" y="1380"/>
                </a:cubicBezTo>
                <a:cubicBezTo>
                  <a:pt x="731286" y="-4454"/>
                  <a:pt x="724119" y="9853"/>
                  <a:pt x="718458" y="13627"/>
                </a:cubicBezTo>
                <a:cubicBezTo>
                  <a:pt x="701675" y="24815"/>
                  <a:pt x="688994" y="31092"/>
                  <a:pt x="669472" y="38120"/>
                </a:cubicBezTo>
                <a:cubicBezTo>
                  <a:pt x="645180" y="46865"/>
                  <a:pt x="620400" y="54196"/>
                  <a:pt x="595993" y="62612"/>
                </a:cubicBezTo>
                <a:cubicBezTo>
                  <a:pt x="580936" y="67804"/>
                  <a:pt x="566360" y="74416"/>
                  <a:pt x="551090" y="78941"/>
                </a:cubicBezTo>
                <a:cubicBezTo>
                  <a:pt x="514351" y="89827"/>
                  <a:pt x="478209" y="102981"/>
                  <a:pt x="440872" y="111598"/>
                </a:cubicBezTo>
                <a:cubicBezTo>
                  <a:pt x="423183" y="115680"/>
                  <a:pt x="405260" y="118858"/>
                  <a:pt x="387804" y="123845"/>
                </a:cubicBezTo>
                <a:cubicBezTo>
                  <a:pt x="367117" y="129756"/>
                  <a:pt x="347120" y="137878"/>
                  <a:pt x="326572" y="144255"/>
                </a:cubicBezTo>
                <a:cubicBezTo>
                  <a:pt x="258245" y="165460"/>
                  <a:pt x="283550" y="154191"/>
                  <a:pt x="220436" y="176912"/>
                </a:cubicBezTo>
                <a:cubicBezTo>
                  <a:pt x="110632" y="216441"/>
                  <a:pt x="197317" y="187340"/>
                  <a:pt x="155122" y="201405"/>
                </a:cubicBezTo>
                <a:cubicBezTo>
                  <a:pt x="87112" y="191690"/>
                  <a:pt x="117067" y="190854"/>
                  <a:pt x="65315" y="197323"/>
                </a:cubicBezTo>
                <a:lnTo>
                  <a:pt x="40822" y="205487"/>
                </a:lnTo>
                <a:lnTo>
                  <a:pt x="28575" y="209570"/>
                </a:lnTo>
                <a:cubicBezTo>
                  <a:pt x="20884" y="217261"/>
                  <a:pt x="12712" y="223832"/>
                  <a:pt x="8165" y="234062"/>
                </a:cubicBezTo>
                <a:cubicBezTo>
                  <a:pt x="4670" y="241926"/>
                  <a:pt x="0" y="258555"/>
                  <a:pt x="0" y="258555"/>
                </a:cubicBezTo>
                <a:cubicBezTo>
                  <a:pt x="1361" y="262637"/>
                  <a:pt x="2158" y="266953"/>
                  <a:pt x="4083" y="270802"/>
                </a:cubicBezTo>
                <a:cubicBezTo>
                  <a:pt x="9137" y="280910"/>
                  <a:pt x="13996" y="286547"/>
                  <a:pt x="24493" y="291212"/>
                </a:cubicBezTo>
                <a:cubicBezTo>
                  <a:pt x="32357" y="294707"/>
                  <a:pt x="41825" y="294603"/>
                  <a:pt x="48986" y="299377"/>
                </a:cubicBezTo>
                <a:cubicBezTo>
                  <a:pt x="57150" y="304820"/>
                  <a:pt x="66541" y="308767"/>
                  <a:pt x="73479" y="315705"/>
                </a:cubicBezTo>
                <a:cubicBezTo>
                  <a:pt x="92851" y="335077"/>
                  <a:pt x="82505" y="329600"/>
                  <a:pt x="102054" y="336116"/>
                </a:cubicBezTo>
                <a:cubicBezTo>
                  <a:pt x="109502" y="347288"/>
                  <a:pt x="109574" y="350798"/>
                  <a:pt x="122465" y="356527"/>
                </a:cubicBezTo>
                <a:cubicBezTo>
                  <a:pt x="130329" y="360022"/>
                  <a:pt x="146958" y="364691"/>
                  <a:pt x="146958" y="364691"/>
                </a:cubicBezTo>
                <a:cubicBezTo>
                  <a:pt x="192767" y="395231"/>
                  <a:pt x="148582" y="368874"/>
                  <a:pt x="277586" y="376937"/>
                </a:cubicBezTo>
                <a:cubicBezTo>
                  <a:pt x="286909" y="377520"/>
                  <a:pt x="294892" y="384392"/>
                  <a:pt x="302079" y="389184"/>
                </a:cubicBezTo>
                <a:cubicBezTo>
                  <a:pt x="313640" y="423868"/>
                  <a:pt x="297517" y="381583"/>
                  <a:pt x="314325" y="409595"/>
                </a:cubicBezTo>
                <a:cubicBezTo>
                  <a:pt x="316539" y="413285"/>
                  <a:pt x="315826" y="418399"/>
                  <a:pt x="318408" y="421841"/>
                </a:cubicBezTo>
                <a:cubicBezTo>
                  <a:pt x="330351" y="437764"/>
                  <a:pt x="336899" y="440973"/>
                  <a:pt x="351065" y="450416"/>
                </a:cubicBezTo>
                <a:cubicBezTo>
                  <a:pt x="356289" y="458251"/>
                  <a:pt x="367073" y="476163"/>
                  <a:pt x="375558" y="478991"/>
                </a:cubicBezTo>
                <a:lnTo>
                  <a:pt x="400050" y="487155"/>
                </a:lnTo>
                <a:lnTo>
                  <a:pt x="412297" y="491237"/>
                </a:lnTo>
                <a:cubicBezTo>
                  <a:pt x="416379" y="488516"/>
                  <a:pt x="420851" y="486304"/>
                  <a:pt x="424543" y="483073"/>
                </a:cubicBezTo>
                <a:cubicBezTo>
                  <a:pt x="431784" y="476737"/>
                  <a:pt x="444954" y="462662"/>
                  <a:pt x="444954" y="462662"/>
                </a:cubicBezTo>
                <a:cubicBezTo>
                  <a:pt x="446315" y="458580"/>
                  <a:pt x="447112" y="454265"/>
                  <a:pt x="449036" y="450416"/>
                </a:cubicBezTo>
                <a:cubicBezTo>
                  <a:pt x="454186" y="440117"/>
                  <a:pt x="457771" y="437599"/>
                  <a:pt x="465365" y="430005"/>
                </a:cubicBezTo>
                <a:cubicBezTo>
                  <a:pt x="466726" y="425923"/>
                  <a:pt x="467523" y="421608"/>
                  <a:pt x="469447" y="417759"/>
                </a:cubicBezTo>
                <a:cubicBezTo>
                  <a:pt x="471641" y="413371"/>
                  <a:pt x="475888" y="410106"/>
                  <a:pt x="477611" y="405512"/>
                </a:cubicBezTo>
                <a:cubicBezTo>
                  <a:pt x="480047" y="399016"/>
                  <a:pt x="480010" y="391833"/>
                  <a:pt x="481693" y="385102"/>
                </a:cubicBezTo>
                <a:cubicBezTo>
                  <a:pt x="482737" y="380927"/>
                  <a:pt x="484731" y="377030"/>
                  <a:pt x="485775" y="372855"/>
                </a:cubicBezTo>
                <a:cubicBezTo>
                  <a:pt x="487458" y="366124"/>
                  <a:pt x="488617" y="359271"/>
                  <a:pt x="489858" y="352445"/>
                </a:cubicBezTo>
                <a:cubicBezTo>
                  <a:pt x="491339" y="344302"/>
                  <a:pt x="491933" y="335982"/>
                  <a:pt x="493940" y="327952"/>
                </a:cubicBezTo>
                <a:cubicBezTo>
                  <a:pt x="496027" y="319603"/>
                  <a:pt x="499383" y="311623"/>
                  <a:pt x="502104" y="303459"/>
                </a:cubicBezTo>
                <a:cubicBezTo>
                  <a:pt x="503465" y="299377"/>
                  <a:pt x="501883" y="291212"/>
                  <a:pt x="506186" y="291212"/>
                </a:cubicBezTo>
                <a:lnTo>
                  <a:pt x="530679" y="26672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870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animBg="1"/>
      <p:bldP spid="33" grpId="0" animBg="1"/>
      <p:bldP spid="34" grpId="0" animBg="1"/>
      <p:bldP spid="35"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EEA2C2-AF34-FFFB-A547-C1BEC39055DF}"/>
              </a:ext>
            </a:extLst>
          </p:cNvPr>
          <p:cNvSpPr>
            <a:spLocks noGrp="1"/>
          </p:cNvSpPr>
          <p:nvPr>
            <p:ph type="title"/>
          </p:nvPr>
        </p:nvSpPr>
        <p:spPr>
          <a:xfrm>
            <a:off x="1371600" y="57150"/>
            <a:ext cx="7631708" cy="513159"/>
          </a:xfrm>
        </p:spPr>
        <p:txBody>
          <a:bodyPr/>
          <a:lstStyle/>
          <a:p>
            <a:r>
              <a:rPr lang="en-US" sz="2400" dirty="0"/>
              <a:t>Delivery to NASA Goddard on May 19 2024</a:t>
            </a:r>
          </a:p>
        </p:txBody>
      </p:sp>
      <p:pic>
        <p:nvPicPr>
          <p:cNvPr id="5" name="Picture 4" descr="A high angle view of a factory&#10;&#10;Description automatically generated">
            <a:extLst>
              <a:ext uri="{FF2B5EF4-FFF2-40B4-BE49-F238E27FC236}">
                <a16:creationId xmlns:a16="http://schemas.microsoft.com/office/drawing/2014/main" id="{A7B4E5CF-EFFD-AEDE-0CCC-8F7A31EA3324}"/>
              </a:ext>
            </a:extLst>
          </p:cNvPr>
          <p:cNvPicPr>
            <a:picLocks noChangeAspect="1"/>
          </p:cNvPicPr>
          <p:nvPr/>
        </p:nvPicPr>
        <p:blipFill rotWithShape="1">
          <a:blip r:embed="rId3">
            <a:extLst>
              <a:ext uri="{28A0092B-C50C-407E-A947-70E740481C1C}">
                <a14:useLocalDpi xmlns:a14="http://schemas.microsoft.com/office/drawing/2010/main" val="0"/>
              </a:ext>
            </a:extLst>
          </a:blip>
          <a:srcRect l="39115" t="11131" r="2843" b="37146"/>
          <a:stretch/>
        </p:blipFill>
        <p:spPr>
          <a:xfrm>
            <a:off x="528931" y="2743200"/>
            <a:ext cx="2457938" cy="1923603"/>
          </a:xfrm>
          <a:prstGeom prst="rect">
            <a:avLst/>
          </a:prstGeom>
        </p:spPr>
      </p:pic>
      <p:pic>
        <p:nvPicPr>
          <p:cNvPr id="8" name="Picture 7" descr="A group of people in hazmat suits pushing a large container&#10;&#10;Description automatically generated">
            <a:extLst>
              <a:ext uri="{FF2B5EF4-FFF2-40B4-BE49-F238E27FC236}">
                <a16:creationId xmlns:a16="http://schemas.microsoft.com/office/drawing/2014/main" id="{853811AA-B4F5-F5BC-A6BD-51D8A81DF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8547" y="2743200"/>
            <a:ext cx="2514761" cy="2010006"/>
          </a:xfrm>
          <a:prstGeom prst="rect">
            <a:avLst/>
          </a:prstGeom>
        </p:spPr>
      </p:pic>
      <p:pic>
        <p:nvPicPr>
          <p:cNvPr id="10" name="Picture 9" descr="A group of people in white hazmat suits&#10;&#10;Description automatically generated">
            <a:extLst>
              <a:ext uri="{FF2B5EF4-FFF2-40B4-BE49-F238E27FC236}">
                <a16:creationId xmlns:a16="http://schemas.microsoft.com/office/drawing/2014/main" id="{FDE89B0C-5452-F930-B09E-F0A3EDA65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0318" y="2743200"/>
            <a:ext cx="2452157" cy="1943712"/>
          </a:xfrm>
          <a:prstGeom prst="rect">
            <a:avLst/>
          </a:prstGeom>
        </p:spPr>
      </p:pic>
      <p:pic>
        <p:nvPicPr>
          <p:cNvPr id="12" name="Picture 11" descr="A large container on a cart&#10;&#10;Description automatically generated">
            <a:extLst>
              <a:ext uri="{FF2B5EF4-FFF2-40B4-BE49-F238E27FC236}">
                <a16:creationId xmlns:a16="http://schemas.microsoft.com/office/drawing/2014/main" id="{EFBB4B32-BAB9-47D1-6B47-1750C27556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44" y="698255"/>
            <a:ext cx="2849351" cy="1683134"/>
          </a:xfrm>
          <a:prstGeom prst="rect">
            <a:avLst/>
          </a:prstGeom>
        </p:spPr>
      </p:pic>
      <p:pic>
        <p:nvPicPr>
          <p:cNvPr id="14" name="Picture 13" descr="A group of people standing in front of a white truck&#10;&#10;Description automatically generated">
            <a:extLst>
              <a:ext uri="{FF2B5EF4-FFF2-40B4-BE49-F238E27FC236}">
                <a16:creationId xmlns:a16="http://schemas.microsoft.com/office/drawing/2014/main" id="{A7835645-8BD6-A831-D896-4CBEF7D15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713" y="698255"/>
            <a:ext cx="5553458" cy="1767009"/>
          </a:xfrm>
          <a:prstGeom prst="rect">
            <a:avLst/>
          </a:prstGeom>
        </p:spPr>
      </p:pic>
      <p:grpSp>
        <p:nvGrpSpPr>
          <p:cNvPr id="15" name="Group 14">
            <a:extLst>
              <a:ext uri="{FF2B5EF4-FFF2-40B4-BE49-F238E27FC236}">
                <a16:creationId xmlns:a16="http://schemas.microsoft.com/office/drawing/2014/main" id="{2B02B62B-9F15-8EEA-28EA-2FE1C9C8D39D}"/>
              </a:ext>
            </a:extLst>
          </p:cNvPr>
          <p:cNvGrpSpPr/>
          <p:nvPr/>
        </p:nvGrpSpPr>
        <p:grpSpPr>
          <a:xfrm>
            <a:off x="3200400" y="1544740"/>
            <a:ext cx="218116" cy="285543"/>
            <a:chOff x="2995907" y="1171710"/>
            <a:chExt cx="290821" cy="380724"/>
          </a:xfrm>
        </p:grpSpPr>
        <p:sp>
          <p:nvSpPr>
            <p:cNvPr id="16" name="Right Arrow 15">
              <a:extLst>
                <a:ext uri="{FF2B5EF4-FFF2-40B4-BE49-F238E27FC236}">
                  <a16:creationId xmlns:a16="http://schemas.microsoft.com/office/drawing/2014/main" id="{F6FD2692-6D1D-BE41-0F6D-37FF1BCC7AE4}"/>
                </a:ext>
              </a:extLst>
            </p:cNvPr>
            <p:cNvSpPr/>
            <p:nvPr/>
          </p:nvSpPr>
          <p:spPr>
            <a:xfrm rot="71511">
              <a:off x="2995907" y="1171710"/>
              <a:ext cx="290821" cy="3807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defTabSz="685800" fontAlgn="base">
                <a:spcBef>
                  <a:spcPct val="0"/>
                </a:spcBef>
                <a:spcAft>
                  <a:spcPct val="0"/>
                </a:spcAft>
                <a:buClrTx/>
              </a:pPr>
              <a:endParaRPr lang="en-US" sz="1350" kern="1200">
                <a:solidFill>
                  <a:prstClr val="white"/>
                </a:solidFill>
                <a:latin typeface="Calibri"/>
              </a:endParaRPr>
            </a:p>
          </p:txBody>
        </p:sp>
        <p:sp>
          <p:nvSpPr>
            <p:cNvPr id="17" name="Right Arrow 4">
              <a:extLst>
                <a:ext uri="{FF2B5EF4-FFF2-40B4-BE49-F238E27FC236}">
                  <a16:creationId xmlns:a16="http://schemas.microsoft.com/office/drawing/2014/main" id="{EA3372BA-9095-D48F-534C-E8F7C4450A71}"/>
                </a:ext>
              </a:extLst>
            </p:cNvPr>
            <p:cNvSpPr txBox="1"/>
            <p:nvPr/>
          </p:nvSpPr>
          <p:spPr>
            <a:xfrm rot="71511">
              <a:off x="2995916" y="1246948"/>
              <a:ext cx="203575" cy="2284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fontAlgn="base">
                <a:lnSpc>
                  <a:spcPct val="90000"/>
                </a:lnSpc>
                <a:spcBef>
                  <a:spcPct val="0"/>
                </a:spcBef>
                <a:spcAft>
                  <a:spcPct val="35000"/>
                </a:spcAft>
                <a:buClrTx/>
              </a:pPr>
              <a:endParaRPr lang="en-US" sz="1800" kern="1200">
                <a:solidFill>
                  <a:prstClr val="white"/>
                </a:solidFill>
                <a:latin typeface="Calibri"/>
              </a:endParaRPr>
            </a:p>
          </p:txBody>
        </p:sp>
      </p:grpSp>
      <p:grpSp>
        <p:nvGrpSpPr>
          <p:cNvPr id="18" name="Group 17">
            <a:extLst>
              <a:ext uri="{FF2B5EF4-FFF2-40B4-BE49-F238E27FC236}">
                <a16:creationId xmlns:a16="http://schemas.microsoft.com/office/drawing/2014/main" id="{FE20DE9C-3245-F627-C125-8C6F98712122}"/>
              </a:ext>
            </a:extLst>
          </p:cNvPr>
          <p:cNvGrpSpPr/>
          <p:nvPr/>
        </p:nvGrpSpPr>
        <p:grpSpPr>
          <a:xfrm rot="10800000">
            <a:off x="3148529" y="3562230"/>
            <a:ext cx="218116" cy="285543"/>
            <a:chOff x="2995907" y="1171710"/>
            <a:chExt cx="290821" cy="380724"/>
          </a:xfrm>
        </p:grpSpPr>
        <p:sp>
          <p:nvSpPr>
            <p:cNvPr id="19" name="Right Arrow 18">
              <a:extLst>
                <a:ext uri="{FF2B5EF4-FFF2-40B4-BE49-F238E27FC236}">
                  <a16:creationId xmlns:a16="http://schemas.microsoft.com/office/drawing/2014/main" id="{1A938FD2-337D-8E48-EC1C-B6832001BBCE}"/>
                </a:ext>
              </a:extLst>
            </p:cNvPr>
            <p:cNvSpPr/>
            <p:nvPr/>
          </p:nvSpPr>
          <p:spPr>
            <a:xfrm rot="71511">
              <a:off x="2995907" y="1171710"/>
              <a:ext cx="290821" cy="3807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defTabSz="685800" fontAlgn="base">
                <a:spcBef>
                  <a:spcPct val="0"/>
                </a:spcBef>
                <a:spcAft>
                  <a:spcPct val="0"/>
                </a:spcAft>
                <a:buClrTx/>
              </a:pPr>
              <a:endParaRPr lang="en-US" sz="1350" kern="1200">
                <a:solidFill>
                  <a:prstClr val="white"/>
                </a:solidFill>
                <a:latin typeface="Calibri"/>
              </a:endParaRPr>
            </a:p>
          </p:txBody>
        </p:sp>
        <p:sp>
          <p:nvSpPr>
            <p:cNvPr id="20" name="Right Arrow 4">
              <a:extLst>
                <a:ext uri="{FF2B5EF4-FFF2-40B4-BE49-F238E27FC236}">
                  <a16:creationId xmlns:a16="http://schemas.microsoft.com/office/drawing/2014/main" id="{2F0DD40B-5097-FBA7-52CA-9E2D7ABD5DB3}"/>
                </a:ext>
              </a:extLst>
            </p:cNvPr>
            <p:cNvSpPr txBox="1"/>
            <p:nvPr/>
          </p:nvSpPr>
          <p:spPr>
            <a:xfrm rot="71511">
              <a:off x="2995916" y="1246948"/>
              <a:ext cx="203575" cy="2284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fontAlgn="base">
                <a:lnSpc>
                  <a:spcPct val="90000"/>
                </a:lnSpc>
                <a:spcBef>
                  <a:spcPct val="0"/>
                </a:spcBef>
                <a:spcAft>
                  <a:spcPct val="35000"/>
                </a:spcAft>
                <a:buClrTx/>
              </a:pPr>
              <a:endParaRPr lang="en-US" sz="1800" kern="1200">
                <a:solidFill>
                  <a:prstClr val="white"/>
                </a:solidFill>
                <a:latin typeface="Calibri"/>
              </a:endParaRPr>
            </a:p>
          </p:txBody>
        </p:sp>
      </p:grpSp>
      <p:grpSp>
        <p:nvGrpSpPr>
          <p:cNvPr id="21" name="Group 20">
            <a:extLst>
              <a:ext uri="{FF2B5EF4-FFF2-40B4-BE49-F238E27FC236}">
                <a16:creationId xmlns:a16="http://schemas.microsoft.com/office/drawing/2014/main" id="{6A6770A4-F272-32B3-C52A-D7585E24C285}"/>
              </a:ext>
            </a:extLst>
          </p:cNvPr>
          <p:cNvGrpSpPr/>
          <p:nvPr/>
        </p:nvGrpSpPr>
        <p:grpSpPr>
          <a:xfrm rot="10800000">
            <a:off x="6124590" y="3564468"/>
            <a:ext cx="218116" cy="285543"/>
            <a:chOff x="2995907" y="1171710"/>
            <a:chExt cx="290821" cy="380724"/>
          </a:xfrm>
        </p:grpSpPr>
        <p:sp>
          <p:nvSpPr>
            <p:cNvPr id="22" name="Right Arrow 21">
              <a:extLst>
                <a:ext uri="{FF2B5EF4-FFF2-40B4-BE49-F238E27FC236}">
                  <a16:creationId xmlns:a16="http://schemas.microsoft.com/office/drawing/2014/main" id="{B349E36B-00D2-C882-0F15-6DA3890AC0C6}"/>
                </a:ext>
              </a:extLst>
            </p:cNvPr>
            <p:cNvSpPr/>
            <p:nvPr/>
          </p:nvSpPr>
          <p:spPr>
            <a:xfrm rot="71511">
              <a:off x="2995907" y="1171710"/>
              <a:ext cx="290821" cy="3807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defTabSz="685800" fontAlgn="base">
                <a:spcBef>
                  <a:spcPct val="0"/>
                </a:spcBef>
                <a:spcAft>
                  <a:spcPct val="0"/>
                </a:spcAft>
                <a:buClrTx/>
              </a:pPr>
              <a:endParaRPr lang="en-US" sz="1350" kern="1200">
                <a:solidFill>
                  <a:prstClr val="white"/>
                </a:solidFill>
                <a:latin typeface="Calibri"/>
              </a:endParaRPr>
            </a:p>
          </p:txBody>
        </p:sp>
        <p:sp>
          <p:nvSpPr>
            <p:cNvPr id="23" name="Right Arrow 4">
              <a:extLst>
                <a:ext uri="{FF2B5EF4-FFF2-40B4-BE49-F238E27FC236}">
                  <a16:creationId xmlns:a16="http://schemas.microsoft.com/office/drawing/2014/main" id="{7CE5C3C2-C7A1-A6DB-76E1-946B6569474F}"/>
                </a:ext>
              </a:extLst>
            </p:cNvPr>
            <p:cNvSpPr txBox="1"/>
            <p:nvPr/>
          </p:nvSpPr>
          <p:spPr>
            <a:xfrm rot="71511">
              <a:off x="2995916" y="1246948"/>
              <a:ext cx="203575" cy="2284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fontAlgn="base">
                <a:lnSpc>
                  <a:spcPct val="90000"/>
                </a:lnSpc>
                <a:spcBef>
                  <a:spcPct val="0"/>
                </a:spcBef>
                <a:spcAft>
                  <a:spcPct val="35000"/>
                </a:spcAft>
                <a:buClrTx/>
              </a:pPr>
              <a:endParaRPr lang="en-US" sz="1800" kern="1200">
                <a:solidFill>
                  <a:prstClr val="white"/>
                </a:solidFill>
                <a:latin typeface="Calibri"/>
              </a:endParaRPr>
            </a:p>
          </p:txBody>
        </p:sp>
      </p:grpSp>
      <p:grpSp>
        <p:nvGrpSpPr>
          <p:cNvPr id="24" name="Group 23">
            <a:extLst>
              <a:ext uri="{FF2B5EF4-FFF2-40B4-BE49-F238E27FC236}">
                <a16:creationId xmlns:a16="http://schemas.microsoft.com/office/drawing/2014/main" id="{64914CC3-45ED-BBCA-E505-CC8ADB6704FA}"/>
              </a:ext>
            </a:extLst>
          </p:cNvPr>
          <p:cNvGrpSpPr/>
          <p:nvPr/>
        </p:nvGrpSpPr>
        <p:grpSpPr>
          <a:xfrm rot="5400000">
            <a:off x="7636869" y="2454160"/>
            <a:ext cx="218116" cy="285543"/>
            <a:chOff x="2995907" y="1171710"/>
            <a:chExt cx="290821" cy="380724"/>
          </a:xfrm>
        </p:grpSpPr>
        <p:sp>
          <p:nvSpPr>
            <p:cNvPr id="25" name="Right Arrow 24">
              <a:extLst>
                <a:ext uri="{FF2B5EF4-FFF2-40B4-BE49-F238E27FC236}">
                  <a16:creationId xmlns:a16="http://schemas.microsoft.com/office/drawing/2014/main" id="{D2B15525-2548-B19E-0E63-C89E81639C5F}"/>
                </a:ext>
              </a:extLst>
            </p:cNvPr>
            <p:cNvSpPr/>
            <p:nvPr/>
          </p:nvSpPr>
          <p:spPr>
            <a:xfrm rot="71511">
              <a:off x="2995907" y="1171710"/>
              <a:ext cx="290821" cy="3807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defTabSz="685800" fontAlgn="base">
                <a:spcBef>
                  <a:spcPct val="0"/>
                </a:spcBef>
                <a:spcAft>
                  <a:spcPct val="0"/>
                </a:spcAft>
                <a:buClrTx/>
              </a:pPr>
              <a:endParaRPr lang="en-US" sz="1350" kern="1200">
                <a:solidFill>
                  <a:prstClr val="white"/>
                </a:solidFill>
                <a:latin typeface="Calibri"/>
              </a:endParaRPr>
            </a:p>
          </p:txBody>
        </p:sp>
        <p:sp>
          <p:nvSpPr>
            <p:cNvPr id="26" name="Right Arrow 4">
              <a:extLst>
                <a:ext uri="{FF2B5EF4-FFF2-40B4-BE49-F238E27FC236}">
                  <a16:creationId xmlns:a16="http://schemas.microsoft.com/office/drawing/2014/main" id="{399B5B7F-C369-8262-2A12-20AEF6B2E589}"/>
                </a:ext>
              </a:extLst>
            </p:cNvPr>
            <p:cNvSpPr txBox="1"/>
            <p:nvPr/>
          </p:nvSpPr>
          <p:spPr>
            <a:xfrm rot="71511">
              <a:off x="2995916" y="1246948"/>
              <a:ext cx="203575" cy="2284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fontAlgn="base">
                <a:lnSpc>
                  <a:spcPct val="90000"/>
                </a:lnSpc>
                <a:spcBef>
                  <a:spcPct val="0"/>
                </a:spcBef>
                <a:spcAft>
                  <a:spcPct val="35000"/>
                </a:spcAft>
                <a:buClrTx/>
              </a:pPr>
              <a:endParaRPr lang="en-US" sz="1800" kern="1200">
                <a:solidFill>
                  <a:prstClr val="white"/>
                </a:solidFill>
                <a:latin typeface="Calibri"/>
              </a:endParaRPr>
            </a:p>
          </p:txBody>
        </p:sp>
      </p:grpSp>
      <p:sp>
        <p:nvSpPr>
          <p:cNvPr id="27" name="TextBox 26">
            <a:extLst>
              <a:ext uri="{FF2B5EF4-FFF2-40B4-BE49-F238E27FC236}">
                <a16:creationId xmlns:a16="http://schemas.microsoft.com/office/drawing/2014/main" id="{D2BB1CC0-E3C3-5111-2FF9-1EFCB0C88DCC}"/>
              </a:ext>
            </a:extLst>
          </p:cNvPr>
          <p:cNvSpPr txBox="1"/>
          <p:nvPr/>
        </p:nvSpPr>
        <p:spPr>
          <a:xfrm>
            <a:off x="2221584" y="722024"/>
            <a:ext cx="2695033" cy="300082"/>
          </a:xfrm>
          <a:prstGeom prst="rect">
            <a:avLst/>
          </a:prstGeom>
          <a:solidFill>
            <a:srgbClr val="00B050"/>
          </a:solidFill>
          <a:ln>
            <a:solidFill>
              <a:schemeClr val="tx1"/>
            </a:solidFill>
          </a:ln>
        </p:spPr>
        <p:txBody>
          <a:bodyPr wrap="none" rtlCol="0">
            <a:spAutoFit/>
          </a:bodyPr>
          <a:lstStyle/>
          <a:p>
            <a:pPr defTabSz="685800" fontAlgn="base">
              <a:spcBef>
                <a:spcPct val="0"/>
              </a:spcBef>
              <a:spcAft>
                <a:spcPct val="0"/>
              </a:spcAft>
              <a:buClrTx/>
            </a:pPr>
            <a:r>
              <a:rPr lang="en-US" sz="1350" kern="1200" dirty="0">
                <a:solidFill>
                  <a:schemeClr val="bg2"/>
                </a:solidFill>
                <a:latin typeface="Arial" pitchFamily="34" charset="0"/>
                <a:ea typeface="+mn-ea"/>
                <a:cs typeface="Arial" pitchFamily="34" charset="0"/>
              </a:rPr>
              <a:t>NASA JPL, Pasadena, California</a:t>
            </a:r>
          </a:p>
        </p:txBody>
      </p:sp>
      <p:sp>
        <p:nvSpPr>
          <p:cNvPr id="28" name="TextBox 27">
            <a:extLst>
              <a:ext uri="{FF2B5EF4-FFF2-40B4-BE49-F238E27FC236}">
                <a16:creationId xmlns:a16="http://schemas.microsoft.com/office/drawing/2014/main" id="{44049A05-64DC-02E8-9DED-9073757B84C8}"/>
              </a:ext>
            </a:extLst>
          </p:cNvPr>
          <p:cNvSpPr txBox="1"/>
          <p:nvPr/>
        </p:nvSpPr>
        <p:spPr>
          <a:xfrm>
            <a:off x="5143500" y="2766061"/>
            <a:ext cx="3031664" cy="300082"/>
          </a:xfrm>
          <a:prstGeom prst="rect">
            <a:avLst/>
          </a:prstGeom>
          <a:solidFill>
            <a:schemeClr val="bg1"/>
          </a:solidFill>
          <a:ln>
            <a:solidFill>
              <a:schemeClr val="tx1"/>
            </a:solidFill>
          </a:ln>
        </p:spPr>
        <p:txBody>
          <a:bodyPr wrap="none" rtlCol="0">
            <a:spAutoFit/>
          </a:bodyPr>
          <a:lstStyle/>
          <a:p>
            <a:pPr defTabSz="685800" fontAlgn="base">
              <a:spcBef>
                <a:spcPct val="0"/>
              </a:spcBef>
              <a:spcAft>
                <a:spcPct val="0"/>
              </a:spcAft>
              <a:buClrTx/>
            </a:pPr>
            <a:r>
              <a:rPr lang="en-US" sz="1350" kern="1200" dirty="0">
                <a:solidFill>
                  <a:prstClr val="black"/>
                </a:solidFill>
                <a:latin typeface="Arial" pitchFamily="34" charset="0"/>
                <a:ea typeface="+mn-ea"/>
                <a:cs typeface="Arial" pitchFamily="34" charset="0"/>
              </a:rPr>
              <a:t>NASA Goddard, Greenbelt, Maryland</a:t>
            </a:r>
          </a:p>
        </p:txBody>
      </p:sp>
      <p:sp>
        <p:nvSpPr>
          <p:cNvPr id="29" name="TextBox 28">
            <a:extLst>
              <a:ext uri="{FF2B5EF4-FFF2-40B4-BE49-F238E27FC236}">
                <a16:creationId xmlns:a16="http://schemas.microsoft.com/office/drawing/2014/main" id="{AB29F92F-9D98-0552-B4EC-088701CE72ED}"/>
              </a:ext>
            </a:extLst>
          </p:cNvPr>
          <p:cNvSpPr txBox="1"/>
          <p:nvPr/>
        </p:nvSpPr>
        <p:spPr>
          <a:xfrm>
            <a:off x="1633419" y="4745370"/>
            <a:ext cx="5430065" cy="285773"/>
          </a:xfrm>
          <a:prstGeom prst="rect">
            <a:avLst/>
          </a:prstGeom>
          <a:solidFill>
            <a:srgbClr val="00B050"/>
          </a:solidFill>
        </p:spPr>
        <p:txBody>
          <a:bodyPr wrap="none" tIns="20574" bIns="20574" rtlCol="0">
            <a:noAutofit/>
          </a:bodyPr>
          <a:lstStyle/>
          <a:p>
            <a:pPr algn="ctr" defTabSz="685800" fontAlgn="base">
              <a:spcBef>
                <a:spcPct val="0"/>
              </a:spcBef>
              <a:spcAft>
                <a:spcPct val="0"/>
              </a:spcAft>
              <a:buClrTx/>
            </a:pPr>
            <a:r>
              <a:rPr lang="en-US" sz="1350" kern="1200" dirty="0">
                <a:solidFill>
                  <a:prstClr val="white"/>
                </a:solidFill>
                <a:latin typeface="Arial" pitchFamily="34" charset="0"/>
                <a:ea typeface="+mn-ea"/>
                <a:cs typeface="Arial" pitchFamily="34" charset="0"/>
              </a:rPr>
              <a:t>Coronagraph Instrument arrived at GSFC on May 19, 2024</a:t>
            </a:r>
          </a:p>
        </p:txBody>
      </p:sp>
    </p:spTree>
    <p:extLst>
      <p:ext uri="{BB962C8B-B14F-4D97-AF65-F5344CB8AC3E}">
        <p14:creationId xmlns:p14="http://schemas.microsoft.com/office/powerpoint/2010/main" val="3516987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49B45731-CB23-614B-8103-46E1DC5FF266}"/>
              </a:ext>
            </a:extLst>
          </p:cNvPr>
          <p:cNvCxnSpPr/>
          <p:nvPr/>
        </p:nvCxnSpPr>
        <p:spPr>
          <a:xfrm>
            <a:off x="319345" y="470875"/>
            <a:ext cx="0" cy="375197"/>
          </a:xfrm>
          <a:prstGeom prst="line">
            <a:avLst/>
          </a:prstGeom>
          <a:ln>
            <a:solidFill>
              <a:srgbClr val="000000"/>
            </a:solidFill>
          </a:ln>
        </p:spPr>
        <p:style>
          <a:lnRef idx="3">
            <a:schemeClr val="dk1"/>
          </a:lnRef>
          <a:fillRef idx="0">
            <a:schemeClr val="dk1"/>
          </a:fillRef>
          <a:effectRef idx="2">
            <a:schemeClr val="dk1"/>
          </a:effectRef>
          <a:fontRef idx="minor">
            <a:schemeClr val="tx1"/>
          </a:fontRef>
        </p:style>
      </p:cxnSp>
      <p:sp>
        <p:nvSpPr>
          <p:cNvPr id="3" name="Content Placeholder 2">
            <a:extLst>
              <a:ext uri="{FF2B5EF4-FFF2-40B4-BE49-F238E27FC236}">
                <a16:creationId xmlns:a16="http://schemas.microsoft.com/office/drawing/2014/main" id="{B17DBB4B-25CA-7E4A-9485-73311E7D9A88}"/>
              </a:ext>
            </a:extLst>
          </p:cNvPr>
          <p:cNvSpPr>
            <a:spLocks noGrp="1"/>
          </p:cNvSpPr>
          <p:nvPr>
            <p:ph type="body" sz="quarter" idx="13"/>
          </p:nvPr>
        </p:nvSpPr>
        <p:spPr>
          <a:xfrm>
            <a:off x="549274" y="1437295"/>
            <a:ext cx="8537571" cy="3099406"/>
          </a:xfrm>
        </p:spPr>
        <p:txBody>
          <a:bodyPr>
            <a:noAutofit/>
          </a:bodyPr>
          <a:lstStyle/>
          <a:p>
            <a:pPr marL="0" indent="0">
              <a:buNone/>
            </a:pPr>
            <a:r>
              <a:rPr lang="en-US" sz="1400" dirty="0">
                <a:solidFill>
                  <a:srgbClr val="955DC0"/>
                </a:solidFill>
              </a:rPr>
              <a:t>- May 2024: Instrument delivery to payload integration &amp; test at GSFC</a:t>
            </a:r>
          </a:p>
          <a:p>
            <a:pPr marL="0" indent="0">
              <a:buNone/>
            </a:pPr>
            <a:r>
              <a:rPr lang="en-US" sz="1400" dirty="0">
                <a:solidFill>
                  <a:srgbClr val="00B0F0"/>
                </a:solidFill>
              </a:rPr>
              <a:t>- Launch by May 2027 - SpaceX Falcon Heavy</a:t>
            </a:r>
          </a:p>
          <a:p>
            <a:pPr marL="0" indent="0">
              <a:buNone/>
            </a:pPr>
            <a:r>
              <a:rPr lang="en-US" sz="1400" dirty="0">
                <a:solidFill>
                  <a:schemeClr val="accent5">
                    <a:lumMod val="50000"/>
                  </a:schemeClr>
                </a:solidFill>
              </a:rPr>
              <a:t>- Commissioning Phase: </a:t>
            </a:r>
            <a:r>
              <a:rPr lang="en-US" sz="1400" dirty="0"/>
              <a:t>450 </a:t>
            </a:r>
            <a:r>
              <a:rPr lang="en-US" sz="1400" dirty="0" err="1"/>
              <a:t>hr</a:t>
            </a:r>
            <a:r>
              <a:rPr lang="en-US" sz="1400" dirty="0"/>
              <a:t> in first 90 days after launch</a:t>
            </a:r>
          </a:p>
          <a:p>
            <a:pPr marL="0" indent="0">
              <a:buNone/>
            </a:pPr>
            <a:r>
              <a:rPr lang="en-US" sz="1400" dirty="0">
                <a:solidFill>
                  <a:schemeClr val="accent1"/>
                </a:solidFill>
              </a:rPr>
              <a:t>- Coronagraph Instrument Technology Demonstration Phase (TDP): </a:t>
            </a:r>
          </a:p>
          <a:p>
            <a:pPr lvl="1">
              <a:buClr>
                <a:srgbClr val="FF0000"/>
              </a:buClr>
              <a:buSzPct val="110000"/>
            </a:pPr>
            <a:r>
              <a:rPr lang="en-US" sz="1200" dirty="0"/>
              <a:t>~2200 </a:t>
            </a:r>
            <a:r>
              <a:rPr lang="en-US" sz="1200" dirty="0" err="1"/>
              <a:t>hr</a:t>
            </a:r>
            <a:r>
              <a:rPr lang="en-US" sz="1200" dirty="0"/>
              <a:t> (3 months) baselined in next 1.5 years of mission </a:t>
            </a:r>
          </a:p>
          <a:p>
            <a:pPr lvl="1">
              <a:buClr>
                <a:srgbClr val="FF0000"/>
              </a:buClr>
              <a:buSzPct val="110000"/>
            </a:pPr>
            <a:r>
              <a:rPr lang="en-US" sz="1200" dirty="0"/>
              <a:t>Top priority: achieve L1 Technology Requirement (“TTR5”). L1 would constitute a successful technology demonstration for HWO</a:t>
            </a:r>
          </a:p>
          <a:p>
            <a:pPr lvl="1">
              <a:buClr>
                <a:srgbClr val="FF0000"/>
              </a:buClr>
              <a:buSzPct val="110000"/>
            </a:pPr>
            <a:r>
              <a:rPr lang="en-US" sz="1200" dirty="0"/>
              <a:t>Then, </a:t>
            </a:r>
            <a:r>
              <a:rPr lang="en-US" sz="1200" i="1" dirty="0"/>
              <a:t>as time/resources allow</a:t>
            </a:r>
            <a:r>
              <a:rPr lang="en-US" sz="1200" dirty="0"/>
              <a:t>, push performance limits. Guiding principle for decision-making: Maximize long-term value to science community &amp; Habitable Worlds Observatory</a:t>
            </a:r>
          </a:p>
          <a:p>
            <a:pPr lvl="1">
              <a:buClr>
                <a:srgbClr val="FF0000"/>
              </a:buClr>
              <a:buSzPct val="110000"/>
            </a:pPr>
            <a:r>
              <a:rPr lang="en-US" sz="1200" dirty="0"/>
              <a:t>Use scientifically-interesting targets whenever possible</a:t>
            </a:r>
          </a:p>
        </p:txBody>
      </p:sp>
      <p:cxnSp>
        <p:nvCxnSpPr>
          <p:cNvPr id="12" name="Straight Connector 11">
            <a:extLst>
              <a:ext uri="{FF2B5EF4-FFF2-40B4-BE49-F238E27FC236}">
                <a16:creationId xmlns:a16="http://schemas.microsoft.com/office/drawing/2014/main" id="{D36D70DF-0CBD-AF45-B2C5-DF5F3548078F}"/>
              </a:ext>
            </a:extLst>
          </p:cNvPr>
          <p:cNvCxnSpPr/>
          <p:nvPr/>
        </p:nvCxnSpPr>
        <p:spPr>
          <a:xfrm>
            <a:off x="3416210" y="483282"/>
            <a:ext cx="0" cy="375197"/>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96904B44-D9FE-E34C-B9EA-A92B2F9D5B50}"/>
              </a:ext>
            </a:extLst>
          </p:cNvPr>
          <p:cNvCxnSpPr/>
          <p:nvPr/>
        </p:nvCxnSpPr>
        <p:spPr>
          <a:xfrm>
            <a:off x="4180583" y="483282"/>
            <a:ext cx="0" cy="375197"/>
          </a:xfrm>
          <a:prstGeom prst="line">
            <a:avLst/>
          </a:prstGeom>
          <a:ln>
            <a:solidFill>
              <a:srgbClr val="000000"/>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F5247617-67D6-2E48-8D30-78DAD5FACF60}"/>
              </a:ext>
            </a:extLst>
          </p:cNvPr>
          <p:cNvCxnSpPr/>
          <p:nvPr/>
        </p:nvCxnSpPr>
        <p:spPr>
          <a:xfrm>
            <a:off x="4944956" y="483282"/>
            <a:ext cx="0" cy="375197"/>
          </a:xfrm>
          <a:prstGeom prst="line">
            <a:avLst/>
          </a:prstGeom>
          <a:ln>
            <a:solidFill>
              <a:srgbClr val="000000"/>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2E59A913-EE86-5F49-8F14-9D73288DAAEF}"/>
              </a:ext>
            </a:extLst>
          </p:cNvPr>
          <p:cNvCxnSpPr/>
          <p:nvPr/>
        </p:nvCxnSpPr>
        <p:spPr>
          <a:xfrm>
            <a:off x="5709328" y="483282"/>
            <a:ext cx="0" cy="375197"/>
          </a:xfrm>
          <a:prstGeom prst="line">
            <a:avLst/>
          </a:prstGeom>
          <a:ln>
            <a:solidFill>
              <a:srgbClr val="000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E41BB62C-2A84-2B4F-AC3C-407DFDB512F1}"/>
              </a:ext>
            </a:extLst>
          </p:cNvPr>
          <p:cNvCxnSpPr/>
          <p:nvPr/>
        </p:nvCxnSpPr>
        <p:spPr>
          <a:xfrm>
            <a:off x="6473702" y="483282"/>
            <a:ext cx="0" cy="375197"/>
          </a:xfrm>
          <a:prstGeom prst="line">
            <a:avLst/>
          </a:prstGeom>
          <a:ln>
            <a:solidFill>
              <a:srgbClr val="00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07D85B94-2E27-6543-B12A-81125533CBA6}"/>
              </a:ext>
            </a:extLst>
          </p:cNvPr>
          <p:cNvCxnSpPr/>
          <p:nvPr/>
        </p:nvCxnSpPr>
        <p:spPr>
          <a:xfrm>
            <a:off x="7238074" y="483282"/>
            <a:ext cx="0" cy="375197"/>
          </a:xfrm>
          <a:prstGeom prst="line">
            <a:avLst/>
          </a:prstGeom>
          <a:ln>
            <a:solidFill>
              <a:srgbClr val="000000"/>
            </a:solidFill>
          </a:ln>
        </p:spPr>
        <p:style>
          <a:lnRef idx="3">
            <a:schemeClr val="dk1"/>
          </a:lnRef>
          <a:fillRef idx="0">
            <a:schemeClr val="dk1"/>
          </a:fillRef>
          <a:effectRef idx="2">
            <a:schemeClr val="dk1"/>
          </a:effectRef>
          <a:fontRef idx="minor">
            <a:schemeClr val="tx1"/>
          </a:fontRef>
        </p:style>
      </p:cxnSp>
      <p:sp>
        <p:nvSpPr>
          <p:cNvPr id="18" name="Rectangle 17">
            <a:extLst>
              <a:ext uri="{FF2B5EF4-FFF2-40B4-BE49-F238E27FC236}">
                <a16:creationId xmlns:a16="http://schemas.microsoft.com/office/drawing/2014/main" id="{C91D67F0-C538-4A48-BDEA-4B696BA3674B}"/>
              </a:ext>
            </a:extLst>
          </p:cNvPr>
          <p:cNvSpPr/>
          <p:nvPr/>
        </p:nvSpPr>
        <p:spPr>
          <a:xfrm>
            <a:off x="3689638" y="535195"/>
            <a:ext cx="154415" cy="246558"/>
          </a:xfrm>
          <a:prstGeom prst="rect">
            <a:avLst/>
          </a:prstGeom>
          <a:solidFill>
            <a:schemeClr val="accent5">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t>C</a:t>
            </a:r>
          </a:p>
        </p:txBody>
      </p:sp>
      <p:sp>
        <p:nvSpPr>
          <p:cNvPr id="19" name="Rectangle 18">
            <a:extLst>
              <a:ext uri="{FF2B5EF4-FFF2-40B4-BE49-F238E27FC236}">
                <a16:creationId xmlns:a16="http://schemas.microsoft.com/office/drawing/2014/main" id="{A3B4CAB7-92EF-B144-B6D3-AD0D954E2F36}"/>
              </a:ext>
            </a:extLst>
          </p:cNvPr>
          <p:cNvSpPr/>
          <p:nvPr/>
        </p:nvSpPr>
        <p:spPr>
          <a:xfrm>
            <a:off x="7130052" y="45126"/>
            <a:ext cx="962123" cy="323165"/>
          </a:xfrm>
          <a:prstGeom prst="rect">
            <a:avLst/>
          </a:prstGeom>
        </p:spPr>
        <p:txBody>
          <a:bodyPr wrap="none">
            <a:spAutoFit/>
          </a:bodyPr>
          <a:lstStyle/>
          <a:p>
            <a:r>
              <a:rPr lang="en-US" sz="1500" b="1" dirty="0"/>
              <a:t>+5 years</a:t>
            </a:r>
          </a:p>
        </p:txBody>
      </p:sp>
      <p:sp>
        <p:nvSpPr>
          <p:cNvPr id="9" name="TextBox 8">
            <a:extLst>
              <a:ext uri="{FF2B5EF4-FFF2-40B4-BE49-F238E27FC236}">
                <a16:creationId xmlns:a16="http://schemas.microsoft.com/office/drawing/2014/main" id="{78C6E98D-16B4-1D4E-AE86-29ACD1D732CE}"/>
              </a:ext>
            </a:extLst>
          </p:cNvPr>
          <p:cNvSpPr txBox="1"/>
          <p:nvPr/>
        </p:nvSpPr>
        <p:spPr>
          <a:xfrm>
            <a:off x="3263804" y="74374"/>
            <a:ext cx="867545" cy="323165"/>
          </a:xfrm>
          <a:prstGeom prst="rect">
            <a:avLst/>
          </a:prstGeom>
          <a:noFill/>
        </p:spPr>
        <p:txBody>
          <a:bodyPr wrap="none" rtlCol="0">
            <a:spAutoFit/>
          </a:bodyPr>
          <a:lstStyle/>
          <a:p>
            <a:pPr algn="ctr"/>
            <a:r>
              <a:rPr lang="en-US" sz="1500" b="1" dirty="0">
                <a:solidFill>
                  <a:srgbClr val="00B0F0"/>
                </a:solidFill>
              </a:rPr>
              <a:t>Launch</a:t>
            </a:r>
          </a:p>
        </p:txBody>
      </p:sp>
      <p:sp>
        <p:nvSpPr>
          <p:cNvPr id="27" name="TextBox 26">
            <a:extLst>
              <a:ext uri="{FF2B5EF4-FFF2-40B4-BE49-F238E27FC236}">
                <a16:creationId xmlns:a16="http://schemas.microsoft.com/office/drawing/2014/main" id="{5AEAD65A-2507-5E4F-BD8A-FA05751A4CDC}"/>
              </a:ext>
            </a:extLst>
          </p:cNvPr>
          <p:cNvSpPr txBox="1"/>
          <p:nvPr/>
        </p:nvSpPr>
        <p:spPr>
          <a:xfrm>
            <a:off x="1187999" y="-27396"/>
            <a:ext cx="1124924" cy="553998"/>
          </a:xfrm>
          <a:prstGeom prst="rect">
            <a:avLst/>
          </a:prstGeom>
          <a:noFill/>
        </p:spPr>
        <p:txBody>
          <a:bodyPr wrap="square" rtlCol="0">
            <a:spAutoFit/>
          </a:bodyPr>
          <a:lstStyle/>
          <a:p>
            <a:pPr algn="ctr"/>
            <a:r>
              <a:rPr lang="en-US" sz="1500" b="1" i="1" dirty="0">
                <a:solidFill>
                  <a:srgbClr val="955DC0"/>
                </a:solidFill>
              </a:rPr>
              <a:t>CGI</a:t>
            </a:r>
          </a:p>
          <a:p>
            <a:pPr algn="ctr"/>
            <a:r>
              <a:rPr lang="en-US" sz="1500" b="1" i="1" dirty="0">
                <a:solidFill>
                  <a:srgbClr val="955DC0"/>
                </a:solidFill>
              </a:rPr>
              <a:t>delivery</a:t>
            </a:r>
          </a:p>
        </p:txBody>
      </p:sp>
      <p:grpSp>
        <p:nvGrpSpPr>
          <p:cNvPr id="23" name="Group 22">
            <a:extLst>
              <a:ext uri="{FF2B5EF4-FFF2-40B4-BE49-F238E27FC236}">
                <a16:creationId xmlns:a16="http://schemas.microsoft.com/office/drawing/2014/main" id="{D6DFF44D-A274-5B4A-8E79-87C29C2C3668}"/>
              </a:ext>
            </a:extLst>
          </p:cNvPr>
          <p:cNvGrpSpPr/>
          <p:nvPr/>
        </p:nvGrpSpPr>
        <p:grpSpPr>
          <a:xfrm>
            <a:off x="1374717" y="514946"/>
            <a:ext cx="6236397" cy="4200371"/>
            <a:chOff x="262790" y="1297434"/>
            <a:chExt cx="8315195" cy="5600494"/>
          </a:xfrm>
        </p:grpSpPr>
        <p:sp>
          <p:nvSpPr>
            <p:cNvPr id="20" name="Rectangle 19">
              <a:extLst>
                <a:ext uri="{FF2B5EF4-FFF2-40B4-BE49-F238E27FC236}">
                  <a16:creationId xmlns:a16="http://schemas.microsoft.com/office/drawing/2014/main" id="{680D4D08-7766-1947-973A-8D764C9D9C29}"/>
                </a:ext>
              </a:extLst>
            </p:cNvPr>
            <p:cNvSpPr/>
            <p:nvPr/>
          </p:nvSpPr>
          <p:spPr>
            <a:xfrm>
              <a:off x="5023104" y="1297434"/>
              <a:ext cx="3554881" cy="328744"/>
            </a:xfrm>
            <a:prstGeom prst="rect">
              <a:avLst/>
            </a:prstGeom>
            <a:solidFill>
              <a:srgbClr val="48B07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t>TBD: Continued access? </a:t>
              </a:r>
            </a:p>
          </p:txBody>
        </p:sp>
        <p:sp>
          <p:nvSpPr>
            <p:cNvPr id="22" name="Rectangle 21">
              <a:extLst>
                <a:ext uri="{FF2B5EF4-FFF2-40B4-BE49-F238E27FC236}">
                  <a16:creationId xmlns:a16="http://schemas.microsoft.com/office/drawing/2014/main" id="{6122454B-74D1-AB44-B66B-FD56CEFC37E2}"/>
                </a:ext>
              </a:extLst>
            </p:cNvPr>
            <p:cNvSpPr/>
            <p:nvPr/>
          </p:nvSpPr>
          <p:spPr>
            <a:xfrm>
              <a:off x="262790" y="6497819"/>
              <a:ext cx="8227112" cy="400109"/>
            </a:xfrm>
            <a:prstGeom prst="rect">
              <a:avLst/>
            </a:prstGeom>
          </p:spPr>
          <p:txBody>
            <a:bodyPr wrap="square">
              <a:spAutoFit/>
            </a:bodyPr>
            <a:lstStyle/>
            <a:p>
              <a:pPr algn="ctr" defTabSz="685766">
                <a:lnSpc>
                  <a:spcPct val="90000"/>
                </a:lnSpc>
                <a:spcBef>
                  <a:spcPts val="750"/>
                </a:spcBef>
              </a:pPr>
              <a:r>
                <a:rPr lang="en-US" sz="1500" b="1" i="1" dirty="0">
                  <a:solidFill>
                    <a:srgbClr val="358267"/>
                  </a:solidFill>
                </a:rPr>
                <a:t>If TDP successful, potential follow-on observations</a:t>
              </a:r>
            </a:p>
          </p:txBody>
        </p:sp>
      </p:grpSp>
      <p:sp>
        <p:nvSpPr>
          <p:cNvPr id="10" name="TextBox 9">
            <a:extLst>
              <a:ext uri="{FF2B5EF4-FFF2-40B4-BE49-F238E27FC236}">
                <a16:creationId xmlns:a16="http://schemas.microsoft.com/office/drawing/2014/main" id="{DA59CAB3-5ECB-6C49-94A0-613AA5ACE0B6}"/>
              </a:ext>
            </a:extLst>
          </p:cNvPr>
          <p:cNvSpPr txBox="1"/>
          <p:nvPr/>
        </p:nvSpPr>
        <p:spPr>
          <a:xfrm>
            <a:off x="441805" y="1016095"/>
            <a:ext cx="4503144" cy="253916"/>
          </a:xfrm>
          <a:prstGeom prst="rect">
            <a:avLst/>
          </a:prstGeom>
          <a:solidFill>
            <a:schemeClr val="accent2"/>
          </a:solidFill>
          <a:ln>
            <a:solidFill>
              <a:schemeClr val="tx1"/>
            </a:solidFill>
          </a:ln>
        </p:spPr>
        <p:txBody>
          <a:bodyPr wrap="square" rtlCol="0">
            <a:spAutoFit/>
          </a:bodyPr>
          <a:lstStyle/>
          <a:p>
            <a:pPr algn="ctr"/>
            <a:r>
              <a:rPr lang="en-US" sz="1050" b="1" dirty="0"/>
              <a:t>CGI Community Participation Program (CPP)</a:t>
            </a:r>
          </a:p>
        </p:txBody>
      </p:sp>
      <p:cxnSp>
        <p:nvCxnSpPr>
          <p:cNvPr id="37" name="Straight Connector 36">
            <a:extLst>
              <a:ext uri="{FF2B5EF4-FFF2-40B4-BE49-F238E27FC236}">
                <a16:creationId xmlns:a16="http://schemas.microsoft.com/office/drawing/2014/main" id="{295BC979-195D-F048-B480-A9710CA786AA}"/>
              </a:ext>
            </a:extLst>
          </p:cNvPr>
          <p:cNvCxnSpPr/>
          <p:nvPr/>
        </p:nvCxnSpPr>
        <p:spPr>
          <a:xfrm>
            <a:off x="947665" y="483282"/>
            <a:ext cx="0" cy="375197"/>
          </a:xfrm>
          <a:prstGeom prst="line">
            <a:avLst/>
          </a:prstGeom>
          <a:ln>
            <a:solidFill>
              <a:srgbClr val="000000"/>
            </a:solidFill>
          </a:ln>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97B93E1A-EC31-0D4E-8616-F1FA671A3EDF}"/>
              </a:ext>
            </a:extLst>
          </p:cNvPr>
          <p:cNvCxnSpPr/>
          <p:nvPr/>
        </p:nvCxnSpPr>
        <p:spPr>
          <a:xfrm>
            <a:off x="1622229" y="483282"/>
            <a:ext cx="0" cy="375197"/>
          </a:xfrm>
          <a:prstGeom prst="line">
            <a:avLst/>
          </a:prstGeom>
          <a:ln>
            <a:solidFill>
              <a:srgbClr val="000000"/>
            </a:solidFill>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6A089D81-12A0-E24F-BCFE-94B059602580}"/>
              </a:ext>
            </a:extLst>
          </p:cNvPr>
          <p:cNvCxnSpPr/>
          <p:nvPr/>
        </p:nvCxnSpPr>
        <p:spPr>
          <a:xfrm>
            <a:off x="2321286" y="483282"/>
            <a:ext cx="0" cy="375197"/>
          </a:xfrm>
          <a:prstGeom prst="line">
            <a:avLst/>
          </a:prstGeom>
          <a:ln>
            <a:solidFill>
              <a:srgbClr val="000000"/>
            </a:solidFill>
          </a:ln>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DC4460FD-8406-5941-9EC2-23436423C06E}"/>
              </a:ext>
            </a:extLst>
          </p:cNvPr>
          <p:cNvCxnSpPr/>
          <p:nvPr/>
        </p:nvCxnSpPr>
        <p:spPr>
          <a:xfrm>
            <a:off x="3036671" y="483282"/>
            <a:ext cx="0" cy="375197"/>
          </a:xfrm>
          <a:prstGeom prst="line">
            <a:avLst/>
          </a:prstGeom>
          <a:ln>
            <a:solidFill>
              <a:srgbClr val="000000"/>
            </a:solidFill>
          </a:ln>
        </p:spPr>
        <p:style>
          <a:lnRef idx="3">
            <a:schemeClr val="dk1"/>
          </a:lnRef>
          <a:fillRef idx="0">
            <a:schemeClr val="dk1"/>
          </a:fillRef>
          <a:effectRef idx="2">
            <a:schemeClr val="dk1"/>
          </a:effectRef>
          <a:fontRef idx="minor">
            <a:schemeClr val="tx1"/>
          </a:fontRef>
        </p:style>
      </p:cxnSp>
      <p:sp>
        <p:nvSpPr>
          <p:cNvPr id="33" name="Rectangle 32">
            <a:extLst>
              <a:ext uri="{FF2B5EF4-FFF2-40B4-BE49-F238E27FC236}">
                <a16:creationId xmlns:a16="http://schemas.microsoft.com/office/drawing/2014/main" id="{355294B5-FC5F-3E4D-AC4B-F86A6393B077}"/>
              </a:ext>
            </a:extLst>
          </p:cNvPr>
          <p:cNvSpPr/>
          <p:nvPr/>
        </p:nvSpPr>
        <p:spPr>
          <a:xfrm>
            <a:off x="102564" y="535783"/>
            <a:ext cx="3568731" cy="246558"/>
          </a:xfrm>
          <a:prstGeom prst="rect">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rgbClr val="FFFFFF"/>
                </a:solidFill>
              </a:rPr>
              <a:t>Build, Integrate &amp; Test</a:t>
            </a:r>
          </a:p>
        </p:txBody>
      </p:sp>
      <p:grpSp>
        <p:nvGrpSpPr>
          <p:cNvPr id="32" name="Group 31">
            <a:extLst>
              <a:ext uri="{FF2B5EF4-FFF2-40B4-BE49-F238E27FC236}">
                <a16:creationId xmlns:a16="http://schemas.microsoft.com/office/drawing/2014/main" id="{9881E625-180C-C44B-8F5C-AAB88D1553B1}"/>
              </a:ext>
            </a:extLst>
          </p:cNvPr>
          <p:cNvGrpSpPr/>
          <p:nvPr/>
        </p:nvGrpSpPr>
        <p:grpSpPr>
          <a:xfrm>
            <a:off x="3844053" y="81012"/>
            <a:ext cx="1585969" cy="700741"/>
            <a:chOff x="3584414" y="63154"/>
            <a:chExt cx="1585969" cy="700741"/>
          </a:xfrm>
        </p:grpSpPr>
        <p:sp>
          <p:nvSpPr>
            <p:cNvPr id="4" name="Rectangle 3">
              <a:extLst>
                <a:ext uri="{FF2B5EF4-FFF2-40B4-BE49-F238E27FC236}">
                  <a16:creationId xmlns:a16="http://schemas.microsoft.com/office/drawing/2014/main" id="{8AB067A0-05D0-D849-8776-AE6F7F35FDED}"/>
                </a:ext>
              </a:extLst>
            </p:cNvPr>
            <p:cNvSpPr/>
            <p:nvPr/>
          </p:nvSpPr>
          <p:spPr>
            <a:xfrm>
              <a:off x="3584414" y="517337"/>
              <a:ext cx="1100901" cy="246558"/>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t>TDP</a:t>
              </a:r>
            </a:p>
          </p:txBody>
        </p:sp>
        <p:sp>
          <p:nvSpPr>
            <p:cNvPr id="36" name="Rectangle 35">
              <a:extLst>
                <a:ext uri="{FF2B5EF4-FFF2-40B4-BE49-F238E27FC236}">
                  <a16:creationId xmlns:a16="http://schemas.microsoft.com/office/drawing/2014/main" id="{EEA0DC5A-6F18-574E-98F7-A0195E861E71}"/>
                </a:ext>
              </a:extLst>
            </p:cNvPr>
            <p:cNvSpPr/>
            <p:nvPr/>
          </p:nvSpPr>
          <p:spPr>
            <a:xfrm>
              <a:off x="4200246" y="63154"/>
              <a:ext cx="970137" cy="323165"/>
            </a:xfrm>
            <a:prstGeom prst="rect">
              <a:avLst/>
            </a:prstGeom>
          </p:spPr>
          <p:txBody>
            <a:bodyPr wrap="none">
              <a:spAutoFit/>
            </a:bodyPr>
            <a:lstStyle/>
            <a:p>
              <a:r>
                <a:rPr lang="en-US" sz="1500" b="1" dirty="0"/>
                <a:t>L+21 </a:t>
              </a:r>
              <a:r>
                <a:rPr lang="en-US" sz="1500" b="1" dirty="0" err="1"/>
                <a:t>mo</a:t>
              </a:r>
              <a:endParaRPr lang="en-US" sz="1500" b="1" dirty="0"/>
            </a:p>
          </p:txBody>
        </p:sp>
        <p:cxnSp>
          <p:nvCxnSpPr>
            <p:cNvPr id="24" name="Straight Arrow Connector 23">
              <a:extLst>
                <a:ext uri="{FF2B5EF4-FFF2-40B4-BE49-F238E27FC236}">
                  <a16:creationId xmlns:a16="http://schemas.microsoft.com/office/drawing/2014/main" id="{58618344-9D65-8149-8509-F40B5EC263D9}"/>
                </a:ext>
              </a:extLst>
            </p:cNvPr>
            <p:cNvCxnSpPr>
              <a:cxnSpLocks/>
              <a:stCxn id="36" idx="2"/>
              <a:endCxn id="4" idx="3"/>
            </p:cNvCxnSpPr>
            <p:nvPr/>
          </p:nvCxnSpPr>
          <p:spPr>
            <a:xfrm>
              <a:off x="4685315" y="386319"/>
              <a:ext cx="0" cy="254297"/>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a:extLst>
              <a:ext uri="{FF2B5EF4-FFF2-40B4-BE49-F238E27FC236}">
                <a16:creationId xmlns:a16="http://schemas.microsoft.com/office/drawing/2014/main" id="{C7AB8D33-1253-7943-97F9-1B5A7A9AE395}"/>
              </a:ext>
            </a:extLst>
          </p:cNvPr>
          <p:cNvCxnSpPr>
            <a:cxnSpLocks/>
            <a:stCxn id="19" idx="2"/>
          </p:cNvCxnSpPr>
          <p:nvPr/>
        </p:nvCxnSpPr>
        <p:spPr>
          <a:xfrm>
            <a:off x="7611114" y="368291"/>
            <a:ext cx="0" cy="298215"/>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A847C1A-B09D-7245-BF2C-8CC2EE43D135}"/>
              </a:ext>
            </a:extLst>
          </p:cNvPr>
          <p:cNvSpPr txBox="1"/>
          <p:nvPr/>
        </p:nvSpPr>
        <p:spPr>
          <a:xfrm>
            <a:off x="4944949" y="1015507"/>
            <a:ext cx="2666164" cy="253916"/>
          </a:xfrm>
          <a:prstGeom prst="rect">
            <a:avLst/>
          </a:prstGeom>
          <a:solidFill>
            <a:schemeClr val="tx1"/>
          </a:solidFill>
          <a:ln>
            <a:solidFill>
              <a:schemeClr val="tx1"/>
            </a:solidFill>
          </a:ln>
        </p:spPr>
        <p:txBody>
          <a:bodyPr wrap="square" rtlCol="0">
            <a:spAutoFit/>
          </a:bodyPr>
          <a:lstStyle/>
          <a:p>
            <a:pPr algn="ctr"/>
            <a:r>
              <a:rPr lang="en-US" sz="1050" b="1" dirty="0"/>
              <a:t>TBD: CPP? GO?</a:t>
            </a:r>
          </a:p>
        </p:txBody>
      </p:sp>
      <p:sp>
        <p:nvSpPr>
          <p:cNvPr id="54" name="Slide Number Placeholder 53">
            <a:extLst>
              <a:ext uri="{FF2B5EF4-FFF2-40B4-BE49-F238E27FC236}">
                <a16:creationId xmlns:a16="http://schemas.microsoft.com/office/drawing/2014/main" id="{204C0BDE-B025-5442-8C11-C12615C37425}"/>
              </a:ext>
            </a:extLst>
          </p:cNvPr>
          <p:cNvSpPr>
            <a:spLocks noGrp="1"/>
          </p:cNvSpPr>
          <p:nvPr>
            <p:ph type="sldNum" idx="12"/>
          </p:nvPr>
        </p:nvSpPr>
        <p:spPr/>
        <p:txBody>
          <a:bodyPr/>
          <a:lstStyle/>
          <a:p>
            <a:fld id="{00000000-1234-1234-1234-123412341234}" type="slidenum">
              <a:rPr lang="en" smtClean="0"/>
              <a:pPr/>
              <a:t>14</a:t>
            </a:fld>
            <a:endParaRPr lang="en" dirty="0"/>
          </a:p>
        </p:txBody>
      </p:sp>
      <p:sp>
        <p:nvSpPr>
          <p:cNvPr id="35" name="Rectangle 34">
            <a:extLst>
              <a:ext uri="{FF2B5EF4-FFF2-40B4-BE49-F238E27FC236}">
                <a16:creationId xmlns:a16="http://schemas.microsoft.com/office/drawing/2014/main" id="{9DA50AC5-8547-AD48-8D66-8D19B596E8BE}"/>
              </a:ext>
            </a:extLst>
          </p:cNvPr>
          <p:cNvSpPr/>
          <p:nvPr/>
        </p:nvSpPr>
        <p:spPr>
          <a:xfrm>
            <a:off x="6189760" y="206014"/>
            <a:ext cx="620950" cy="323165"/>
          </a:xfrm>
          <a:prstGeom prst="rect">
            <a:avLst/>
          </a:prstGeom>
        </p:spPr>
        <p:txBody>
          <a:bodyPr wrap="square">
            <a:spAutoFit/>
          </a:bodyPr>
          <a:lstStyle/>
          <a:p>
            <a:r>
              <a:rPr lang="en-US" sz="1500" b="1" dirty="0"/>
              <a:t>2030</a:t>
            </a:r>
          </a:p>
        </p:txBody>
      </p:sp>
      <p:sp>
        <p:nvSpPr>
          <p:cNvPr id="2" name="Oval 1">
            <a:extLst>
              <a:ext uri="{FF2B5EF4-FFF2-40B4-BE49-F238E27FC236}">
                <a16:creationId xmlns:a16="http://schemas.microsoft.com/office/drawing/2014/main" id="{9547D6EC-374F-2239-DD3E-437A37D7954F}"/>
              </a:ext>
            </a:extLst>
          </p:cNvPr>
          <p:cNvSpPr/>
          <p:nvPr/>
        </p:nvSpPr>
        <p:spPr>
          <a:xfrm>
            <a:off x="1290557" y="0"/>
            <a:ext cx="932559" cy="561243"/>
          </a:xfrm>
          <a:prstGeom prst="ellipse">
            <a:avLst/>
          </a:prstGeom>
          <a:solidFill>
            <a:srgbClr val="FFFF00">
              <a:alpha val="1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0623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CB94-DE61-B946-B3E7-FA90B882F7BC}"/>
              </a:ext>
            </a:extLst>
          </p:cNvPr>
          <p:cNvSpPr>
            <a:spLocks noGrp="1"/>
          </p:cNvSpPr>
          <p:nvPr>
            <p:ph type="title"/>
          </p:nvPr>
        </p:nvSpPr>
        <p:spPr>
          <a:xfrm>
            <a:off x="549275" y="326572"/>
            <a:ext cx="7497000" cy="686117"/>
          </a:xfrm>
        </p:spPr>
        <p:txBody>
          <a:bodyPr/>
          <a:lstStyle/>
          <a:p>
            <a:pPr algn="ctr"/>
            <a:r>
              <a:rPr lang="en-US" sz="3200" dirty="0"/>
              <a:t>Potential Observations of Scientifically Interesting Targets</a:t>
            </a:r>
          </a:p>
        </p:txBody>
      </p:sp>
      <p:sp>
        <p:nvSpPr>
          <p:cNvPr id="3" name="Slide Number Placeholder 2">
            <a:extLst>
              <a:ext uri="{FF2B5EF4-FFF2-40B4-BE49-F238E27FC236}">
                <a16:creationId xmlns:a16="http://schemas.microsoft.com/office/drawing/2014/main" id="{79731280-3EF0-8F41-87F0-EF5BF6722DE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4" name="Text Placeholder 3">
            <a:extLst>
              <a:ext uri="{FF2B5EF4-FFF2-40B4-BE49-F238E27FC236}">
                <a16:creationId xmlns:a16="http://schemas.microsoft.com/office/drawing/2014/main" id="{50E5706A-1386-0245-B5A8-022BDEF861ED}"/>
              </a:ext>
            </a:extLst>
          </p:cNvPr>
          <p:cNvSpPr>
            <a:spLocks noGrp="1"/>
          </p:cNvSpPr>
          <p:nvPr>
            <p:ph type="body" sz="quarter" idx="13"/>
          </p:nvPr>
        </p:nvSpPr>
        <p:spPr/>
        <p:txBody>
          <a:bodyPr/>
          <a:lstStyle/>
          <a:p>
            <a:r>
              <a:rPr lang="en-US" dirty="0"/>
              <a:t>Self luminous planet image and spectra</a:t>
            </a:r>
          </a:p>
          <a:p>
            <a:r>
              <a:rPr lang="en-US" dirty="0"/>
              <a:t>Reflected light planet image and spectrum</a:t>
            </a:r>
          </a:p>
          <a:p>
            <a:r>
              <a:rPr lang="en-US" dirty="0"/>
              <a:t>Bright debris disk imaging and polarimetry</a:t>
            </a:r>
          </a:p>
          <a:p>
            <a:r>
              <a:rPr lang="en-US" dirty="0"/>
              <a:t>Faint debris disk detection</a:t>
            </a:r>
          </a:p>
          <a:p>
            <a:pPr marL="0" indent="0">
              <a:buNone/>
            </a:pPr>
            <a:endParaRPr lang="en-US" dirty="0"/>
          </a:p>
        </p:txBody>
      </p:sp>
    </p:spTree>
    <p:extLst>
      <p:ext uri="{BB962C8B-B14F-4D97-AF65-F5344CB8AC3E}">
        <p14:creationId xmlns:p14="http://schemas.microsoft.com/office/powerpoint/2010/main" val="15229316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title"/>
          </p:nvPr>
        </p:nvSpPr>
        <p:spPr>
          <a:xfrm>
            <a:off x="120651" y="162103"/>
            <a:ext cx="7461250" cy="994172"/>
          </a:xfrm>
        </p:spPr>
        <p:txBody>
          <a:bodyPr>
            <a:normAutofit/>
          </a:bodyPr>
          <a:lstStyle/>
          <a:p>
            <a:r>
              <a:rPr lang="en-US" sz="2400" dirty="0"/>
              <a:t>Young, self-luminous massive planets: </a:t>
            </a:r>
            <a:br>
              <a:rPr lang="en-US" sz="2400" dirty="0"/>
            </a:br>
            <a:r>
              <a:rPr lang="en-US" sz="2400" dirty="0"/>
              <a:t>Roman coronagraph complements ground-based NIR</a:t>
            </a:r>
          </a:p>
        </p:txBody>
      </p:sp>
      <p:sp>
        <p:nvSpPr>
          <p:cNvPr id="59" name="Google Shape;59;p13"/>
          <p:cNvSpPr txBox="1">
            <a:spLocks noGrp="1"/>
          </p:cNvSpPr>
          <p:nvPr>
            <p:ph idx="1"/>
          </p:nvPr>
        </p:nvSpPr>
        <p:spPr/>
        <p:txBody>
          <a:bodyPr>
            <a:normAutofit fontScale="77500" lnSpcReduction="20000"/>
          </a:bodyPr>
          <a:lstStyle/>
          <a:p>
            <a:r>
              <a:rPr lang="en-US" b="1" dirty="0">
                <a:sym typeface="Calibri"/>
              </a:rPr>
              <a:t>Q:</a:t>
            </a:r>
            <a:r>
              <a:rPr lang="en-US" dirty="0">
                <a:sym typeface="Calibri"/>
              </a:rPr>
              <a:t> </a:t>
            </a:r>
            <a:r>
              <a:rPr lang="en-US" dirty="0"/>
              <a:t>What are the cloud properties of young massive planets? How inflated are they? Are they metal rich?            </a:t>
            </a:r>
            <a:r>
              <a:rPr lang="en-US" sz="2100" dirty="0"/>
              <a:t>(e.g., Na and K searches)</a:t>
            </a:r>
          </a:p>
          <a:p>
            <a:r>
              <a:rPr lang="en-US" b="1" dirty="0">
                <a:sym typeface="Calibri"/>
              </a:rPr>
              <a:t>CGI can:</a:t>
            </a:r>
            <a:r>
              <a:rPr lang="en-US" dirty="0">
                <a:sym typeface="Calibri"/>
              </a:rPr>
              <a:t> Fill out SED with broadband photometry and spectroscopy</a:t>
            </a:r>
          </a:p>
          <a:p>
            <a:r>
              <a:rPr lang="en-US" b="1" dirty="0">
                <a:sym typeface="Calibri"/>
              </a:rPr>
              <a:t>During TDP: </a:t>
            </a:r>
            <a:r>
              <a:rPr lang="en-US" dirty="0">
                <a:sym typeface="Calibri"/>
              </a:rPr>
              <a:t>1-2 systems </a:t>
            </a:r>
          </a:p>
          <a:p>
            <a:r>
              <a:rPr lang="en-US" b="1" dirty="0">
                <a:sym typeface="Calibri"/>
              </a:rPr>
              <a:t>Beyond TDP: </a:t>
            </a:r>
            <a:r>
              <a:rPr lang="en-US" dirty="0">
                <a:sym typeface="Calibri"/>
              </a:rPr>
              <a:t>Additional </a:t>
            </a:r>
            <a:r>
              <a:rPr lang="en-US" dirty="0" err="1">
                <a:sym typeface="Calibri"/>
              </a:rPr>
              <a:t>bandpasses</a:t>
            </a:r>
            <a:r>
              <a:rPr lang="en-US" dirty="0">
                <a:sym typeface="Calibri"/>
              </a:rPr>
              <a:t> and/or survey more known planets</a:t>
            </a:r>
          </a:p>
        </p:txBody>
      </p:sp>
      <p:sp>
        <p:nvSpPr>
          <p:cNvPr id="3" name="Slide Number Placeholder 2">
            <a:extLst>
              <a:ext uri="{FF2B5EF4-FFF2-40B4-BE49-F238E27FC236}">
                <a16:creationId xmlns:a16="http://schemas.microsoft.com/office/drawing/2014/main" id="{F185973D-7B3D-3144-B42B-57732019272C}"/>
              </a:ext>
            </a:extLst>
          </p:cNvPr>
          <p:cNvSpPr>
            <a:spLocks noGrp="1"/>
          </p:cNvSpPr>
          <p:nvPr>
            <p:ph type="sldNum" sz="quarter" idx="12"/>
          </p:nvPr>
        </p:nvSpPr>
        <p:spPr/>
        <p:txBody>
          <a:bodyPr/>
          <a:lstStyle/>
          <a:p>
            <a:fld id="{B77E7F6F-1849-3E4F-AFAB-FBA1DA17FD12}" type="slidenum">
              <a:rPr lang="en-US" smtClean="0"/>
              <a:pPr/>
              <a:t>16</a:t>
            </a:fld>
            <a:endParaRPr lang="en-US"/>
          </a:p>
        </p:txBody>
      </p:sp>
      <p:sp>
        <p:nvSpPr>
          <p:cNvPr id="61" name="Google Shape;61;p13"/>
          <p:cNvSpPr txBox="1"/>
          <p:nvPr/>
        </p:nvSpPr>
        <p:spPr>
          <a:xfrm>
            <a:off x="3977399" y="4855253"/>
            <a:ext cx="3604501" cy="273845"/>
          </a:xfrm>
          <a:prstGeom prst="rect">
            <a:avLst/>
          </a:prstGeom>
          <a:noFill/>
          <a:ln>
            <a:noFill/>
          </a:ln>
        </p:spPr>
        <p:txBody>
          <a:bodyPr spcFirstLastPara="1" wrap="square" lIns="68569" tIns="68569" rIns="68569" bIns="68569" anchor="t" anchorCtr="0">
            <a:noAutofit/>
          </a:bodyPr>
          <a:lstStyle/>
          <a:p>
            <a:pPr>
              <a:buClr>
                <a:schemeClr val="dk2"/>
              </a:buClr>
              <a:buSzPts val="1100"/>
            </a:pPr>
            <a:r>
              <a:rPr lang="en" sz="600" dirty="0">
                <a:solidFill>
                  <a:schemeClr val="bg1">
                    <a:lumMod val="50000"/>
                  </a:schemeClr>
                </a:solidFill>
                <a:latin typeface="Source Sans Pro"/>
                <a:ea typeface="Source Sans Pro"/>
                <a:cs typeface="Source Sans Pro"/>
                <a:sym typeface="Source Sans Pro"/>
              </a:rPr>
              <a:t>A = Clouds extending all through the entire atmosphere with particle number density scaling with gas</a:t>
            </a:r>
            <a:endParaRPr sz="600" dirty="0">
              <a:solidFill>
                <a:schemeClr val="bg1">
                  <a:lumMod val="50000"/>
                </a:schemeClr>
              </a:solidFill>
              <a:latin typeface="Source Sans Pro"/>
              <a:ea typeface="Source Sans Pro"/>
              <a:cs typeface="Source Sans Pro"/>
              <a:sym typeface="Source Sans Pro"/>
            </a:endParaRPr>
          </a:p>
          <a:p>
            <a:pPr>
              <a:buClr>
                <a:schemeClr val="dk2"/>
              </a:buClr>
              <a:buSzPts val="1100"/>
            </a:pPr>
            <a:r>
              <a:rPr lang="en" sz="600" dirty="0">
                <a:solidFill>
                  <a:schemeClr val="bg1">
                    <a:lumMod val="50000"/>
                  </a:schemeClr>
                </a:solidFill>
                <a:latin typeface="Source Sans Pro"/>
                <a:ea typeface="Source Sans Pro"/>
                <a:cs typeface="Source Sans Pro"/>
                <a:sym typeface="Source Sans Pro"/>
              </a:rPr>
              <a:t>AE = Clouds have scale height 1/2 of the gas, so still extend up into atmosphere, but not as much as A type</a:t>
            </a:r>
            <a:endParaRPr sz="1050" dirty="0">
              <a:solidFill>
                <a:schemeClr val="bg1">
                  <a:lumMod val="50000"/>
                </a:schemeClr>
              </a:solidFill>
              <a:latin typeface="Source Sans Pro"/>
              <a:ea typeface="Source Sans Pro"/>
              <a:cs typeface="Source Sans Pro"/>
              <a:sym typeface="Source Sans Pro"/>
            </a:endParaRPr>
          </a:p>
        </p:txBody>
      </p:sp>
      <p:grpSp>
        <p:nvGrpSpPr>
          <p:cNvPr id="8" name="Group 7">
            <a:extLst>
              <a:ext uri="{FF2B5EF4-FFF2-40B4-BE49-F238E27FC236}">
                <a16:creationId xmlns:a16="http://schemas.microsoft.com/office/drawing/2014/main" id="{366EA0DA-5DBC-FA4E-AF18-7B4DD6376693}"/>
              </a:ext>
            </a:extLst>
          </p:cNvPr>
          <p:cNvGrpSpPr/>
          <p:nvPr/>
        </p:nvGrpSpPr>
        <p:grpSpPr>
          <a:xfrm>
            <a:off x="4932270" y="1294920"/>
            <a:ext cx="3754530" cy="3299688"/>
            <a:chOff x="4928248" y="1995211"/>
            <a:chExt cx="4095102" cy="3553699"/>
          </a:xfrm>
        </p:grpSpPr>
        <p:pic>
          <p:nvPicPr>
            <p:cNvPr id="60" name="Google Shape;60;p13"/>
            <p:cNvPicPr preferRelativeResize="0"/>
            <p:nvPr/>
          </p:nvPicPr>
          <p:blipFill>
            <a:blip r:embed="rId3">
              <a:alphaModFix/>
            </a:blip>
            <a:stretch>
              <a:fillRect/>
            </a:stretch>
          </p:blipFill>
          <p:spPr>
            <a:xfrm>
              <a:off x="4928248" y="1995211"/>
              <a:ext cx="4095102" cy="3553699"/>
            </a:xfrm>
            <a:prstGeom prst="rect">
              <a:avLst/>
            </a:prstGeom>
            <a:noFill/>
            <a:ln>
              <a:noFill/>
            </a:ln>
          </p:spPr>
        </p:pic>
        <p:sp>
          <p:nvSpPr>
            <p:cNvPr id="62" name="Google Shape;62;p13"/>
            <p:cNvSpPr txBox="1"/>
            <p:nvPr/>
          </p:nvSpPr>
          <p:spPr>
            <a:xfrm>
              <a:off x="5873919" y="2112410"/>
              <a:ext cx="507380" cy="226499"/>
            </a:xfrm>
            <a:prstGeom prst="rect">
              <a:avLst/>
            </a:prstGeom>
            <a:solidFill>
              <a:srgbClr val="92D050"/>
            </a:solidFill>
            <a:ln>
              <a:noFill/>
            </a:ln>
          </p:spPr>
          <p:txBody>
            <a:bodyPr spcFirstLastPara="1" wrap="square" lIns="68569" tIns="68569" rIns="68569" bIns="68569" anchor="ctr" anchorCtr="0">
              <a:noAutofit/>
            </a:bodyPr>
            <a:lstStyle/>
            <a:p>
              <a:pPr algn="ctr"/>
              <a:r>
                <a:rPr lang="en" sz="1125" b="1" dirty="0">
                  <a:latin typeface="Source Sans Pro"/>
                  <a:ea typeface="Source Sans Pro"/>
                  <a:cs typeface="Source Sans Pro"/>
                  <a:sym typeface="Source Sans Pro"/>
                </a:rPr>
                <a:t>CGI</a:t>
              </a:r>
              <a:endParaRPr sz="1125" b="1" dirty="0">
                <a:latin typeface="Source Sans Pro"/>
                <a:ea typeface="Source Sans Pro"/>
                <a:cs typeface="Source Sans Pro"/>
                <a:sym typeface="Source Sans Pro"/>
              </a:endParaRPr>
            </a:p>
          </p:txBody>
        </p:sp>
        <p:sp>
          <p:nvSpPr>
            <p:cNvPr id="64" name="Google Shape;64;p13"/>
            <p:cNvSpPr txBox="1"/>
            <p:nvPr/>
          </p:nvSpPr>
          <p:spPr>
            <a:xfrm>
              <a:off x="6622812" y="2112410"/>
              <a:ext cx="1832615" cy="226499"/>
            </a:xfrm>
            <a:prstGeom prst="rect">
              <a:avLst/>
            </a:prstGeom>
            <a:solidFill>
              <a:schemeClr val="accent2">
                <a:lumMod val="20000"/>
                <a:lumOff val="80000"/>
              </a:schemeClr>
            </a:solidFill>
            <a:ln>
              <a:noFill/>
            </a:ln>
          </p:spPr>
          <p:txBody>
            <a:bodyPr spcFirstLastPara="1" wrap="square" lIns="68569" tIns="68569" rIns="68569" bIns="68569" anchor="ctr" anchorCtr="0">
              <a:noAutofit/>
            </a:bodyPr>
            <a:lstStyle/>
            <a:p>
              <a:pPr algn="ctr"/>
              <a:r>
                <a:rPr lang="en" sz="1125" b="1" dirty="0">
                  <a:latin typeface="Source Sans Pro"/>
                  <a:ea typeface="Source Sans Pro"/>
                  <a:cs typeface="Source Sans Pro"/>
                  <a:sym typeface="Source Sans Pro"/>
                </a:rPr>
                <a:t>NIR</a:t>
              </a:r>
              <a:endParaRPr sz="1125" b="1" dirty="0">
                <a:latin typeface="Source Sans Pro"/>
                <a:ea typeface="Source Sans Pro"/>
                <a:cs typeface="Source Sans Pro"/>
                <a:sym typeface="Source Sans Pro"/>
              </a:endParaRPr>
            </a:p>
          </p:txBody>
        </p:sp>
        <p:sp>
          <p:nvSpPr>
            <p:cNvPr id="66" name="Google Shape;66;p13"/>
            <p:cNvSpPr txBox="1"/>
            <p:nvPr/>
          </p:nvSpPr>
          <p:spPr>
            <a:xfrm>
              <a:off x="5977792" y="4970209"/>
              <a:ext cx="2401706" cy="311100"/>
            </a:xfrm>
            <a:prstGeom prst="rect">
              <a:avLst/>
            </a:prstGeom>
            <a:noFill/>
            <a:ln>
              <a:noFill/>
            </a:ln>
          </p:spPr>
          <p:txBody>
            <a:bodyPr spcFirstLastPara="1" wrap="square" lIns="68569" tIns="68569" rIns="68569" bIns="68569" anchor="t" anchorCtr="0">
              <a:noAutofit/>
            </a:bodyPr>
            <a:lstStyle/>
            <a:p>
              <a:pPr>
                <a:lnSpc>
                  <a:spcPct val="115000"/>
                </a:lnSpc>
                <a:spcAft>
                  <a:spcPts val="1200"/>
                </a:spcAft>
                <a:buClr>
                  <a:schemeClr val="dk2"/>
                </a:buClr>
                <a:buSzPts val="1100"/>
              </a:pPr>
              <a:r>
                <a:rPr lang="en" sz="750" dirty="0">
                  <a:latin typeface="Source Sans Pro"/>
                  <a:ea typeface="Source Sans Pro"/>
                  <a:cs typeface="Source Sans Pro"/>
                  <a:sym typeface="Source Sans Pro"/>
                </a:rPr>
                <a:t>(Models from </a:t>
              </a:r>
              <a:r>
                <a:rPr lang="en" sz="750" dirty="0" err="1">
                  <a:latin typeface="Source Sans Pro"/>
                  <a:ea typeface="Source Sans Pro"/>
                  <a:cs typeface="Source Sans Pro"/>
                  <a:sym typeface="Source Sans Pro"/>
                </a:rPr>
                <a:t>Madhusudhan</a:t>
              </a:r>
              <a:r>
                <a:rPr lang="en" sz="750" dirty="0">
                  <a:latin typeface="Source Sans Pro"/>
                  <a:ea typeface="Source Sans Pro"/>
                  <a:cs typeface="Source Sans Pro"/>
                  <a:sym typeface="Source Sans Pro"/>
                </a:rPr>
                <a:t> 2011)</a:t>
              </a:r>
              <a:endParaRPr sz="750" dirty="0">
                <a:latin typeface="Source Sans Pro"/>
                <a:ea typeface="Source Sans Pro"/>
                <a:cs typeface="Source Sans Pro"/>
                <a:sym typeface="Source Sans Pro"/>
              </a:endParaRPr>
            </a:p>
          </p:txBody>
        </p:sp>
      </p:grpSp>
      <p:sp>
        <p:nvSpPr>
          <p:cNvPr id="67" name="Google Shape;67;p13"/>
          <p:cNvSpPr txBox="1"/>
          <p:nvPr/>
        </p:nvSpPr>
        <p:spPr>
          <a:xfrm>
            <a:off x="6735743" y="4250063"/>
            <a:ext cx="1241126" cy="250500"/>
          </a:xfrm>
          <a:prstGeom prst="rect">
            <a:avLst/>
          </a:prstGeom>
          <a:noFill/>
          <a:ln>
            <a:noFill/>
          </a:ln>
        </p:spPr>
        <p:txBody>
          <a:bodyPr spcFirstLastPara="1" wrap="square" lIns="68569" tIns="68569" rIns="68569" bIns="68569" anchor="t" anchorCtr="0">
            <a:noAutofit/>
          </a:bodyPr>
          <a:lstStyle/>
          <a:p>
            <a:pPr algn="ctr"/>
            <a:r>
              <a:rPr lang="en" sz="750" dirty="0">
                <a:solidFill>
                  <a:schemeClr val="tx1">
                    <a:lumMod val="50000"/>
                    <a:lumOff val="50000"/>
                  </a:schemeClr>
                </a:solidFill>
              </a:rPr>
              <a:t>Brianna Lacy (Princeton)</a:t>
            </a:r>
            <a:endParaRPr sz="750" dirty="0">
              <a:solidFill>
                <a:schemeClr val="tx1">
                  <a:lumMod val="50000"/>
                  <a:lumOff val="50000"/>
                </a:schemeClr>
              </a:solidFill>
            </a:endParaRPr>
          </a:p>
          <a:p>
            <a:pPr algn="ctr"/>
            <a:endParaRPr sz="750" dirty="0">
              <a:solidFill>
                <a:schemeClr val="tx1">
                  <a:lumMod val="50000"/>
                  <a:lumOff val="50000"/>
                </a:schemeClr>
              </a:solidFill>
              <a:latin typeface="Calibri"/>
              <a:ea typeface="Calibri"/>
              <a:cs typeface="Calibri"/>
              <a:sym typeface="Calibri"/>
            </a:endParaRPr>
          </a:p>
        </p:txBody>
      </p:sp>
    </p:spTree>
    <p:extLst>
      <p:ext uri="{BB962C8B-B14F-4D97-AF65-F5344CB8AC3E}">
        <p14:creationId xmlns:p14="http://schemas.microsoft.com/office/powerpoint/2010/main" val="2518977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03440-55DE-2847-B37E-4F0F0E93288C}"/>
              </a:ext>
            </a:extLst>
          </p:cNvPr>
          <p:cNvSpPr>
            <a:spLocks noGrp="1"/>
          </p:cNvSpPr>
          <p:nvPr>
            <p:ph type="title"/>
          </p:nvPr>
        </p:nvSpPr>
        <p:spPr/>
        <p:txBody>
          <a:bodyPr>
            <a:normAutofit/>
          </a:bodyPr>
          <a:lstStyle/>
          <a:p>
            <a:r>
              <a:rPr lang="en-US" sz="2400" dirty="0"/>
              <a:t>First reflected light images of a mature Jupiter analog</a:t>
            </a:r>
          </a:p>
        </p:txBody>
      </p:sp>
      <p:sp>
        <p:nvSpPr>
          <p:cNvPr id="6" name="Content Placeholder 5">
            <a:extLst>
              <a:ext uri="{FF2B5EF4-FFF2-40B4-BE49-F238E27FC236}">
                <a16:creationId xmlns:a16="http://schemas.microsoft.com/office/drawing/2014/main" id="{A1A508AF-C434-C34F-B9FD-573F7DF00D06}"/>
              </a:ext>
            </a:extLst>
          </p:cNvPr>
          <p:cNvSpPr>
            <a:spLocks noGrp="1"/>
          </p:cNvSpPr>
          <p:nvPr>
            <p:ph idx="1"/>
          </p:nvPr>
        </p:nvSpPr>
        <p:spPr>
          <a:xfrm>
            <a:off x="245608" y="1271359"/>
            <a:ext cx="5853731" cy="3522894"/>
          </a:xfrm>
        </p:spPr>
        <p:txBody>
          <a:bodyPr>
            <a:normAutofit fontScale="77500" lnSpcReduction="20000"/>
          </a:bodyPr>
          <a:lstStyle/>
          <a:p>
            <a:r>
              <a:rPr lang="en-US" b="1" dirty="0"/>
              <a:t>Q</a:t>
            </a:r>
            <a:r>
              <a:rPr lang="en-US" dirty="0"/>
              <a:t>: Are cold Jupiter analogs cloudy or clear?</a:t>
            </a:r>
          </a:p>
          <a:p>
            <a:pPr lvl="1"/>
            <a:r>
              <a:rPr lang="en-US" b="1" dirty="0"/>
              <a:t>CGI can: </a:t>
            </a:r>
            <a:r>
              <a:rPr lang="en-US" dirty="0"/>
              <a:t>Measure albedo at short wavelengths;</a:t>
            </a:r>
          </a:p>
          <a:p>
            <a:r>
              <a:rPr lang="en-US" b="1" dirty="0"/>
              <a:t>Q</a:t>
            </a:r>
            <a:r>
              <a:rPr lang="en-US" dirty="0"/>
              <a:t>: What are the masses of known RV giant planets?</a:t>
            </a:r>
          </a:p>
          <a:p>
            <a:pPr lvl="1"/>
            <a:r>
              <a:rPr lang="en-US" b="1" dirty="0"/>
              <a:t>CGI can</a:t>
            </a:r>
            <a:r>
              <a:rPr lang="en-US" dirty="0"/>
              <a:t>:  Constrain inclination with 2-3 imaging epochs</a:t>
            </a:r>
            <a:endParaRPr lang="en-US" b="1" dirty="0"/>
          </a:p>
          <a:p>
            <a:r>
              <a:rPr lang="en-US" b="1" dirty="0"/>
              <a:t>During TDP: </a:t>
            </a:r>
            <a:r>
              <a:rPr lang="en-US" dirty="0"/>
              <a:t>1-2 planets</a:t>
            </a:r>
          </a:p>
          <a:p>
            <a:r>
              <a:rPr lang="en-US" b="1" dirty="0"/>
              <a:t>Beyond TDP: </a:t>
            </a:r>
            <a:r>
              <a:rPr lang="en-US" dirty="0">
                <a:sym typeface="Calibri"/>
              </a:rPr>
              <a:t>Additional </a:t>
            </a:r>
            <a:r>
              <a:rPr lang="en-US" dirty="0" err="1">
                <a:sym typeface="Calibri"/>
              </a:rPr>
              <a:t>narrowbands</a:t>
            </a:r>
            <a:r>
              <a:rPr lang="en-US" dirty="0">
                <a:sym typeface="Calibri"/>
              </a:rPr>
              <a:t> and/or survey more known planets</a:t>
            </a:r>
            <a:endParaRPr lang="en-US" b="1" dirty="0"/>
          </a:p>
          <a:p>
            <a:endParaRPr lang="en-US" dirty="0"/>
          </a:p>
        </p:txBody>
      </p:sp>
      <p:sp>
        <p:nvSpPr>
          <p:cNvPr id="4" name="Slide Number Placeholder 3">
            <a:extLst>
              <a:ext uri="{FF2B5EF4-FFF2-40B4-BE49-F238E27FC236}">
                <a16:creationId xmlns:a16="http://schemas.microsoft.com/office/drawing/2014/main" id="{8561B1F1-54A5-D749-85FB-BBECCF92090C}"/>
              </a:ext>
            </a:extLst>
          </p:cNvPr>
          <p:cNvSpPr>
            <a:spLocks noGrp="1"/>
          </p:cNvSpPr>
          <p:nvPr>
            <p:ph type="sldNum" sz="quarter" idx="12"/>
          </p:nvPr>
        </p:nvSpPr>
        <p:spPr/>
        <p:txBody>
          <a:bodyPr/>
          <a:lstStyle/>
          <a:p>
            <a:fld id="{7A2EFDCB-1D4C-8843-AD48-B5823DDA753A}" type="slidenum">
              <a:rPr lang="en-US" smtClean="0"/>
              <a:pPr/>
              <a:t>17</a:t>
            </a:fld>
            <a:endParaRPr lang="en-US"/>
          </a:p>
        </p:txBody>
      </p:sp>
      <p:pic>
        <p:nvPicPr>
          <p:cNvPr id="16" name="Image" descr="Image">
            <a:extLst>
              <a:ext uri="{FF2B5EF4-FFF2-40B4-BE49-F238E27FC236}">
                <a16:creationId xmlns:a16="http://schemas.microsoft.com/office/drawing/2014/main" id="{3A44233A-BB01-1E48-A65C-A42E437EBD3B}"/>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92" b="99503" l="7321" r="100000">
                        <a14:foregroundMark x1="84692" y1="6653" x2="99834" y2="8540"/>
                        <a14:foregroundMark x1="73544" y1="4171" x2="99834" y2="39921"/>
                        <a14:foregroundMark x1="99834" y1="81827" x2="95507" y2="85799"/>
                        <a14:foregroundMark x1="95507" y1="85899" x2="75541" y2="83019"/>
                        <a14:foregroundMark x1="91681" y1="4568" x2="99834" y2="4667"/>
                        <a14:foregroundMark x1="7321" y1="59782" x2="7321" y2="47766"/>
                        <a14:foregroundMark x1="63727" y1="95035" x2="92346" y2="95531"/>
                        <a14:foregroundMark x1="82529" y1="2483" x2="96506" y2="3277"/>
                        <a14:foregroundMark x1="95840" y1="2880" x2="99834" y2="3078"/>
                        <a14:foregroundMark x1="90849" y1="2880" x2="99834" y2="3078"/>
                        <a14:foregroundMark x1="95175" y1="96723" x2="99834" y2="96822"/>
                        <a14:foregroundMark x1="95840" y1="2880" x2="99834" y2="2880"/>
                        <a14:foregroundMark x1="93677" y1="2483" x2="99834" y2="2582"/>
                        <a14:foregroundMark x1="91681" y1="1192" x2="99834" y2="1291"/>
                        <a14:foregroundMark x1="99834" y1="99404" x2="92346" y2="99503"/>
                        <a14:backgroundMark x1="14309" y1="4965" x2="24792" y2="4568"/>
                      </a14:backgroundRemoval>
                    </a14:imgEffect>
                  </a14:imgLayer>
                </a14:imgProps>
              </a:ext>
              <a:ext uri="{28A0092B-C50C-407E-A947-70E740481C1C}">
                <a14:useLocalDpi xmlns:a14="http://schemas.microsoft.com/office/drawing/2010/main"/>
              </a:ext>
            </a:extLst>
          </a:blip>
          <a:srcRect/>
          <a:stretch/>
        </p:blipFill>
        <p:spPr>
          <a:xfrm>
            <a:off x="7093835" y="643788"/>
            <a:ext cx="935021" cy="1568054"/>
          </a:xfrm>
          <a:prstGeom prst="rect">
            <a:avLst/>
          </a:prstGeom>
          <a:ln w="12700">
            <a:miter lim="400000"/>
          </a:ln>
        </p:spPr>
      </p:pic>
      <p:pic>
        <p:nvPicPr>
          <p:cNvPr id="19" name="Hubbles-Uranus.jpg" descr="Hubbles-Uranus.jpg">
            <a:extLst>
              <a:ext uri="{FF2B5EF4-FFF2-40B4-BE49-F238E27FC236}">
                <a16:creationId xmlns:a16="http://schemas.microsoft.com/office/drawing/2014/main" id="{DB9F9281-6B9F-6248-98E3-24F13A6B5B7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2217" b="100000" l="0" r="100000"/>
                    </a14:imgEffect>
                  </a14:imgLayer>
                </a14:imgProps>
              </a:ext>
              <a:ext uri="{28A0092B-C50C-407E-A947-70E740481C1C}">
                <a14:useLocalDpi xmlns:a14="http://schemas.microsoft.com/office/drawing/2010/main"/>
              </a:ext>
            </a:extLst>
          </a:blip>
          <a:srcRect/>
          <a:stretch/>
        </p:blipFill>
        <p:spPr>
          <a:xfrm>
            <a:off x="6128238" y="2495916"/>
            <a:ext cx="1679673" cy="1697446"/>
          </a:xfrm>
          <a:prstGeom prst="rect">
            <a:avLst/>
          </a:prstGeom>
          <a:ln w="12700">
            <a:miter lim="400000"/>
          </a:ln>
        </p:spPr>
      </p:pic>
    </p:spTree>
    <p:extLst>
      <p:ext uri="{BB962C8B-B14F-4D97-AF65-F5344CB8AC3E}">
        <p14:creationId xmlns:p14="http://schemas.microsoft.com/office/powerpoint/2010/main" val="2040886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p:txBody>
          <a:bodyPr/>
          <a:lstStyle/>
          <a:p>
            <a:r>
              <a:rPr lang="en-US" sz="2400" dirty="0"/>
              <a:t>Spectral Characterization of a mature Jupiter analog</a:t>
            </a:r>
          </a:p>
        </p:txBody>
      </p:sp>
      <p:sp>
        <p:nvSpPr>
          <p:cNvPr id="83" name="Google Shape;83;p15"/>
          <p:cNvSpPr txBox="1">
            <a:spLocks noGrp="1"/>
          </p:cNvSpPr>
          <p:nvPr>
            <p:ph idx="1"/>
          </p:nvPr>
        </p:nvSpPr>
        <p:spPr>
          <a:xfrm>
            <a:off x="253821" y="977983"/>
            <a:ext cx="3888966" cy="3563040"/>
          </a:xfrm>
        </p:spPr>
        <p:txBody>
          <a:bodyPr>
            <a:normAutofit fontScale="47500" lnSpcReduction="20000"/>
          </a:bodyPr>
          <a:lstStyle/>
          <a:p>
            <a:pPr marL="0" indent="0">
              <a:buNone/>
            </a:pPr>
            <a:r>
              <a:rPr lang="en-US" sz="2900" dirty="0">
                <a:sym typeface="Calibri"/>
              </a:rPr>
              <a:t>Increase confidence that we can detect molecular features in faint, high-contrast, reflected light spectra before we attempt </a:t>
            </a:r>
            <a:r>
              <a:rPr lang="en-US" sz="2900" dirty="0" err="1">
                <a:sym typeface="Calibri"/>
              </a:rPr>
              <a:t>exo</a:t>
            </a:r>
            <a:r>
              <a:rPr lang="en-US" sz="2900" dirty="0">
                <a:sym typeface="Calibri"/>
              </a:rPr>
              <a:t>-Earths</a:t>
            </a:r>
          </a:p>
          <a:p>
            <a:r>
              <a:rPr lang="en-US" sz="2500" b="1" dirty="0">
                <a:sym typeface="Calibri"/>
              </a:rPr>
              <a:t>Q</a:t>
            </a:r>
            <a:r>
              <a:rPr lang="en-US" sz="2500" dirty="0">
                <a:sym typeface="Calibri"/>
              </a:rPr>
              <a:t>: Are Jupiter analogs metal rich?</a:t>
            </a:r>
          </a:p>
          <a:p>
            <a:r>
              <a:rPr lang="en-US" sz="2500" b="1" dirty="0">
                <a:sym typeface="Calibri"/>
              </a:rPr>
              <a:t>CGI can</a:t>
            </a:r>
            <a:r>
              <a:rPr lang="en-US" sz="2500" dirty="0">
                <a:sym typeface="Calibri"/>
              </a:rPr>
              <a:t>: Coarsely constrain metallicity (5x vs. 30x Solar) if cloudy (high albedo)</a:t>
            </a:r>
          </a:p>
          <a:p>
            <a:r>
              <a:rPr lang="en-US" sz="2500" b="1" dirty="0">
                <a:sym typeface="Calibri"/>
              </a:rPr>
              <a:t>During TDP: </a:t>
            </a:r>
            <a:r>
              <a:rPr lang="en-US" sz="2500" dirty="0">
                <a:sym typeface="Calibri"/>
              </a:rPr>
              <a:t>1 planet with 730nm spectroscopy</a:t>
            </a:r>
          </a:p>
          <a:p>
            <a:r>
              <a:rPr lang="en-US" sz="2500" b="1" dirty="0">
                <a:sym typeface="Calibri"/>
              </a:rPr>
              <a:t>Beyond TDP</a:t>
            </a:r>
            <a:r>
              <a:rPr lang="en-US" sz="2500" dirty="0">
                <a:sym typeface="Calibri"/>
              </a:rPr>
              <a:t>: </a:t>
            </a:r>
          </a:p>
          <a:p>
            <a:endParaRPr lang="en-US" sz="2500" dirty="0">
              <a:sym typeface="Calibri"/>
            </a:endParaRPr>
          </a:p>
          <a:p>
            <a:pPr lvl="1"/>
            <a:r>
              <a:rPr lang="en-US" sz="2500" dirty="0"/>
              <a:t>+1 planet </a:t>
            </a:r>
          </a:p>
          <a:p>
            <a:pPr lvl="1"/>
            <a:r>
              <a:rPr lang="en-US" sz="2500" i="1" dirty="0"/>
              <a:t>OR</a:t>
            </a:r>
            <a:r>
              <a:rPr lang="en-US" sz="2500" dirty="0"/>
              <a:t> improve SNR of 1</a:t>
            </a:r>
            <a:r>
              <a:rPr lang="en-US" sz="2500" baseline="30000" dirty="0"/>
              <a:t>st</a:t>
            </a:r>
            <a:r>
              <a:rPr lang="en-US" sz="2500" dirty="0"/>
              <a:t> planet </a:t>
            </a:r>
          </a:p>
          <a:p>
            <a:pPr lvl="1"/>
            <a:r>
              <a:rPr lang="en-US" sz="2500" i="1" dirty="0"/>
              <a:t>OR</a:t>
            </a:r>
            <a:r>
              <a:rPr lang="en-US" sz="2500" dirty="0"/>
              <a:t> obtain narrowband photometry or 660nm spectroscopy of 1</a:t>
            </a:r>
            <a:r>
              <a:rPr lang="en-US" sz="2500" baseline="30000" dirty="0"/>
              <a:t>st</a:t>
            </a:r>
            <a:r>
              <a:rPr lang="en-US" sz="2500" dirty="0"/>
              <a:t> planet.</a:t>
            </a:r>
          </a:p>
          <a:p>
            <a:endParaRPr lang="en-US" dirty="0">
              <a:sym typeface="Calibri"/>
            </a:endParaRPr>
          </a:p>
        </p:txBody>
      </p:sp>
      <p:sp>
        <p:nvSpPr>
          <p:cNvPr id="6" name="Slide Number Placeholder 5">
            <a:extLst>
              <a:ext uri="{FF2B5EF4-FFF2-40B4-BE49-F238E27FC236}">
                <a16:creationId xmlns:a16="http://schemas.microsoft.com/office/drawing/2014/main" id="{435F8910-918A-D24A-9B50-96FB604E80BE}"/>
              </a:ext>
            </a:extLst>
          </p:cNvPr>
          <p:cNvSpPr>
            <a:spLocks noGrp="1"/>
          </p:cNvSpPr>
          <p:nvPr>
            <p:ph type="sldNum" sz="quarter" idx="12"/>
          </p:nvPr>
        </p:nvSpPr>
        <p:spPr/>
        <p:txBody>
          <a:bodyPr/>
          <a:lstStyle/>
          <a:p>
            <a:fld id="{B77E7F6F-1849-3E4F-AFAB-FBA1DA17FD12}" type="slidenum">
              <a:rPr lang="en-US" smtClean="0"/>
              <a:t>18</a:t>
            </a:fld>
            <a:endParaRPr lang="en-US"/>
          </a:p>
        </p:txBody>
      </p:sp>
      <p:grpSp>
        <p:nvGrpSpPr>
          <p:cNvPr id="3" name="Group 2">
            <a:extLst>
              <a:ext uri="{FF2B5EF4-FFF2-40B4-BE49-F238E27FC236}">
                <a16:creationId xmlns:a16="http://schemas.microsoft.com/office/drawing/2014/main" id="{EBB52160-AEC4-9B43-B16B-4A33E57DB1BF}"/>
              </a:ext>
            </a:extLst>
          </p:cNvPr>
          <p:cNvGrpSpPr/>
          <p:nvPr/>
        </p:nvGrpSpPr>
        <p:grpSpPr>
          <a:xfrm>
            <a:off x="4285858" y="1616702"/>
            <a:ext cx="3715144" cy="2600605"/>
            <a:chOff x="5587302" y="1731136"/>
            <a:chExt cx="6604700" cy="4623297"/>
          </a:xfrm>
        </p:grpSpPr>
        <p:pic>
          <p:nvPicPr>
            <p:cNvPr id="85" name="Google Shape;85;p15"/>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5587302" y="1731136"/>
              <a:ext cx="6604700" cy="4623297"/>
            </a:xfrm>
            <a:prstGeom prst="rect">
              <a:avLst/>
            </a:prstGeom>
            <a:noFill/>
            <a:ln>
              <a:noFill/>
            </a:ln>
          </p:spPr>
        </p:pic>
        <p:sp>
          <p:nvSpPr>
            <p:cNvPr id="84" name="Google Shape;84;p15"/>
            <p:cNvSpPr txBox="1"/>
            <p:nvPr/>
          </p:nvSpPr>
          <p:spPr>
            <a:xfrm>
              <a:off x="9612630" y="2277108"/>
              <a:ext cx="2231548" cy="390000"/>
            </a:xfrm>
            <a:prstGeom prst="rect">
              <a:avLst/>
            </a:prstGeom>
            <a:noFill/>
            <a:ln>
              <a:noFill/>
            </a:ln>
          </p:spPr>
          <p:txBody>
            <a:bodyPr spcFirstLastPara="1" wrap="square" lIns="68569" tIns="68569" rIns="68569" bIns="68569" anchor="ctr" anchorCtr="0">
              <a:noAutofit/>
            </a:bodyPr>
            <a:lstStyle/>
            <a:p>
              <a:pPr algn="ctr"/>
              <a:r>
                <a:rPr lang="en" sz="1013" dirty="0">
                  <a:solidFill>
                    <a:schemeClr val="bg1">
                      <a:lumMod val="50000"/>
                    </a:schemeClr>
                  </a:solidFill>
                  <a:latin typeface="Calibri"/>
                  <a:ea typeface="Calibri"/>
                  <a:cs typeface="Calibri"/>
                  <a:sym typeface="Calibri"/>
                </a:rPr>
                <a:t>Roxana </a:t>
              </a:r>
              <a:r>
                <a:rPr lang="en" sz="1013" dirty="0" err="1">
                  <a:solidFill>
                    <a:schemeClr val="bg1">
                      <a:lumMod val="50000"/>
                    </a:schemeClr>
                  </a:solidFill>
                  <a:latin typeface="Calibri"/>
                  <a:ea typeface="Calibri"/>
                  <a:cs typeface="Calibri"/>
                  <a:sym typeface="Calibri"/>
                </a:rPr>
                <a:t>Lupu</a:t>
              </a:r>
              <a:r>
                <a:rPr lang="en" sz="1013" dirty="0">
                  <a:solidFill>
                    <a:schemeClr val="bg1">
                      <a:lumMod val="50000"/>
                    </a:schemeClr>
                  </a:solidFill>
                  <a:latin typeface="Calibri"/>
                  <a:ea typeface="Calibri"/>
                  <a:cs typeface="Calibri"/>
                  <a:sym typeface="Calibri"/>
                </a:rPr>
                <a:t> (Ames)</a:t>
              </a:r>
              <a:endParaRPr sz="1013" dirty="0">
                <a:solidFill>
                  <a:schemeClr val="bg1">
                    <a:lumMod val="50000"/>
                  </a:schemeClr>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4097E19D-C42C-824E-A77F-CE1E00E8C6A9}"/>
              </a:ext>
            </a:extLst>
          </p:cNvPr>
          <p:cNvSpPr txBox="1"/>
          <p:nvPr/>
        </p:nvSpPr>
        <p:spPr>
          <a:xfrm>
            <a:off x="4919810" y="4292814"/>
            <a:ext cx="3215945" cy="248209"/>
          </a:xfrm>
          <a:prstGeom prst="rect">
            <a:avLst/>
          </a:prstGeom>
          <a:noFill/>
        </p:spPr>
        <p:txBody>
          <a:bodyPr wrap="none" rtlCol="0">
            <a:spAutoFit/>
          </a:bodyPr>
          <a:lstStyle/>
          <a:p>
            <a:r>
              <a:rPr lang="en-US" sz="1013" i="1" dirty="0">
                <a:solidFill>
                  <a:schemeClr val="accent2">
                    <a:lumMod val="50000"/>
                  </a:schemeClr>
                </a:solidFill>
              </a:rPr>
              <a:t>660nm spectroscopy is an unofficial observing mode</a:t>
            </a:r>
          </a:p>
        </p:txBody>
      </p:sp>
      <p:grpSp>
        <p:nvGrpSpPr>
          <p:cNvPr id="4" name="Group 3">
            <a:extLst>
              <a:ext uri="{FF2B5EF4-FFF2-40B4-BE49-F238E27FC236}">
                <a16:creationId xmlns:a16="http://schemas.microsoft.com/office/drawing/2014/main" id="{687C585C-2E45-774E-8928-1F5968046DF6}"/>
              </a:ext>
            </a:extLst>
          </p:cNvPr>
          <p:cNvGrpSpPr/>
          <p:nvPr/>
        </p:nvGrpSpPr>
        <p:grpSpPr>
          <a:xfrm>
            <a:off x="4572000" y="1276263"/>
            <a:ext cx="3429000" cy="420901"/>
            <a:chOff x="6096001" y="1125913"/>
            <a:chExt cx="6095999" cy="748268"/>
          </a:xfrm>
        </p:grpSpPr>
        <p:pic>
          <p:nvPicPr>
            <p:cNvPr id="9" name="Picture 8">
              <a:extLst>
                <a:ext uri="{FF2B5EF4-FFF2-40B4-BE49-F238E27FC236}">
                  <a16:creationId xmlns:a16="http://schemas.microsoft.com/office/drawing/2014/main" id="{AF056D0A-07FC-F74F-911C-0B8B6594E7DC}"/>
                </a:ext>
              </a:extLst>
            </p:cNvPr>
            <p:cNvPicPr>
              <a:picLocks noChangeAspect="1"/>
            </p:cNvPicPr>
            <p:nvPr/>
          </p:nvPicPr>
          <p:blipFill>
            <a:blip r:embed="rId4"/>
            <a:srcRect/>
            <a:stretch/>
          </p:blipFill>
          <p:spPr>
            <a:xfrm>
              <a:off x="6096001" y="1489109"/>
              <a:ext cx="5740586" cy="385072"/>
            </a:xfrm>
            <a:prstGeom prst="rect">
              <a:avLst/>
            </a:prstGeom>
          </p:spPr>
        </p:pic>
        <p:sp>
          <p:nvSpPr>
            <p:cNvPr id="10" name="Google Shape;84;p15">
              <a:extLst>
                <a:ext uri="{FF2B5EF4-FFF2-40B4-BE49-F238E27FC236}">
                  <a16:creationId xmlns:a16="http://schemas.microsoft.com/office/drawing/2014/main" id="{2A5F2EA4-E6C0-A644-96D9-4795E6A23708}"/>
                </a:ext>
              </a:extLst>
            </p:cNvPr>
            <p:cNvSpPr txBox="1"/>
            <p:nvPr/>
          </p:nvSpPr>
          <p:spPr>
            <a:xfrm>
              <a:off x="9420780" y="1125913"/>
              <a:ext cx="2771220" cy="390000"/>
            </a:xfrm>
            <a:prstGeom prst="rect">
              <a:avLst/>
            </a:prstGeom>
            <a:noFill/>
            <a:ln>
              <a:noFill/>
            </a:ln>
          </p:spPr>
          <p:txBody>
            <a:bodyPr spcFirstLastPara="1" wrap="square" lIns="68569" tIns="68569" rIns="68569" bIns="68569" anchor="ctr" anchorCtr="0">
              <a:noAutofit/>
            </a:bodyPr>
            <a:lstStyle/>
            <a:p>
              <a:pPr algn="ctr"/>
              <a:r>
                <a:rPr lang="en" sz="1013" dirty="0">
                  <a:solidFill>
                    <a:schemeClr val="bg1">
                      <a:lumMod val="50000"/>
                    </a:schemeClr>
                  </a:solidFill>
                  <a:latin typeface="Calibri"/>
                  <a:ea typeface="Calibri"/>
                  <a:cs typeface="Calibri"/>
                  <a:sym typeface="Calibri"/>
                </a:rPr>
                <a:t>Natasha </a:t>
              </a:r>
              <a:r>
                <a:rPr lang="en" sz="1013" dirty="0" err="1">
                  <a:solidFill>
                    <a:schemeClr val="bg1">
                      <a:lumMod val="50000"/>
                    </a:schemeClr>
                  </a:solidFill>
                  <a:latin typeface="Calibri"/>
                  <a:ea typeface="Calibri"/>
                  <a:cs typeface="Calibri"/>
                  <a:sym typeface="Calibri"/>
                </a:rPr>
                <a:t>Batalha</a:t>
              </a:r>
              <a:r>
                <a:rPr lang="en" sz="1013" dirty="0">
                  <a:solidFill>
                    <a:schemeClr val="bg1">
                      <a:lumMod val="50000"/>
                    </a:schemeClr>
                  </a:solidFill>
                  <a:latin typeface="Calibri"/>
                  <a:ea typeface="Calibri"/>
                  <a:cs typeface="Calibri"/>
                  <a:sym typeface="Calibri"/>
                </a:rPr>
                <a:t> (UCSC)</a:t>
              </a:r>
              <a:endParaRPr sz="1013" dirty="0">
                <a:solidFill>
                  <a:schemeClr val="bg1">
                    <a:lumMod val="50000"/>
                  </a:schemeClr>
                </a:solidFill>
                <a:latin typeface="Calibri"/>
                <a:ea typeface="Calibri"/>
                <a:cs typeface="Calibri"/>
                <a:sym typeface="Calibri"/>
              </a:endParaRPr>
            </a:p>
          </p:txBody>
        </p:sp>
      </p:grpSp>
    </p:spTree>
    <p:extLst>
      <p:ext uri="{BB962C8B-B14F-4D97-AF65-F5344CB8AC3E}">
        <p14:creationId xmlns:p14="http://schemas.microsoft.com/office/powerpoint/2010/main" val="391804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42993-6701-BF42-8D9F-92BD858D8598}"/>
              </a:ext>
            </a:extLst>
          </p:cNvPr>
          <p:cNvSpPr>
            <a:spLocks noGrp="1"/>
          </p:cNvSpPr>
          <p:nvPr>
            <p:ph type="title"/>
          </p:nvPr>
        </p:nvSpPr>
        <p:spPr>
          <a:xfrm>
            <a:off x="340138" y="97971"/>
            <a:ext cx="7252648" cy="513159"/>
          </a:xfrm>
        </p:spPr>
        <p:txBody>
          <a:bodyPr/>
          <a:lstStyle/>
          <a:p>
            <a:r>
              <a:rPr lang="en-US" sz="2400" dirty="0"/>
              <a:t>Known Cold Debris Disks Imaging in Total Intensity</a:t>
            </a:r>
          </a:p>
        </p:txBody>
      </p:sp>
      <p:sp>
        <p:nvSpPr>
          <p:cNvPr id="5" name="Content Placeholder 4">
            <a:extLst>
              <a:ext uri="{FF2B5EF4-FFF2-40B4-BE49-F238E27FC236}">
                <a16:creationId xmlns:a16="http://schemas.microsoft.com/office/drawing/2014/main" id="{254CD427-C38E-E542-9805-A1E496351236}"/>
              </a:ext>
            </a:extLst>
          </p:cNvPr>
          <p:cNvSpPr>
            <a:spLocks noGrp="1"/>
          </p:cNvSpPr>
          <p:nvPr>
            <p:ph idx="1"/>
          </p:nvPr>
        </p:nvSpPr>
        <p:spPr>
          <a:xfrm>
            <a:off x="503835" y="858596"/>
            <a:ext cx="6427643" cy="2052156"/>
          </a:xfrm>
        </p:spPr>
        <p:txBody>
          <a:bodyPr>
            <a:normAutofit lnSpcReduction="10000"/>
          </a:bodyPr>
          <a:lstStyle/>
          <a:p>
            <a:pPr marL="160731" indent="-160731"/>
            <a:r>
              <a:rPr lang="en-US" b="1" dirty="0"/>
              <a:t>Q</a:t>
            </a:r>
            <a:r>
              <a:rPr lang="en-US" dirty="0"/>
              <a:t>: Where does circumstellar material come from and how is it structured at low dust density levels where transport phenomena dominate over collisions?</a:t>
            </a:r>
          </a:p>
          <a:p>
            <a:pPr marL="160731" indent="-160731"/>
            <a:r>
              <a:rPr lang="en-US" b="1" dirty="0"/>
              <a:t>CGI can</a:t>
            </a:r>
            <a:r>
              <a:rPr lang="en-US" dirty="0"/>
              <a:t>: Map morphology and scattered light flux of faint disks at smaller working angles than HST</a:t>
            </a:r>
          </a:p>
          <a:p>
            <a:pPr marL="160731" indent="-160731"/>
            <a:r>
              <a:rPr lang="en-US" b="1" dirty="0"/>
              <a:t>During TDP: </a:t>
            </a:r>
            <a:r>
              <a:rPr lang="en-US" dirty="0"/>
              <a:t>2-3 disks</a:t>
            </a:r>
          </a:p>
          <a:p>
            <a:pPr marL="160731" indent="-160731"/>
            <a:r>
              <a:rPr lang="en-US" b="1" dirty="0"/>
              <a:t>Beyond TDP</a:t>
            </a:r>
            <a:r>
              <a:rPr lang="en-US" dirty="0"/>
              <a:t>: Additional disks with a variety of properties</a:t>
            </a:r>
          </a:p>
          <a:p>
            <a:pPr marL="160731" indent="-160731"/>
            <a:endParaRPr lang="en-US" dirty="0"/>
          </a:p>
          <a:p>
            <a:endParaRPr lang="en-US" dirty="0"/>
          </a:p>
        </p:txBody>
      </p:sp>
      <p:sp>
        <p:nvSpPr>
          <p:cNvPr id="3" name="Date Placeholder 2">
            <a:extLst>
              <a:ext uri="{FF2B5EF4-FFF2-40B4-BE49-F238E27FC236}">
                <a16:creationId xmlns:a16="http://schemas.microsoft.com/office/drawing/2014/main" id="{49DC854F-831F-1340-957C-6F1C01CA9E7E}"/>
              </a:ext>
            </a:extLst>
          </p:cNvPr>
          <p:cNvSpPr>
            <a:spLocks noGrp="1"/>
          </p:cNvSpPr>
          <p:nvPr>
            <p:ph type="dt" sz="half" idx="10"/>
          </p:nvPr>
        </p:nvSpPr>
        <p:spPr>
          <a:xfrm>
            <a:off x="120648" y="6379635"/>
            <a:ext cx="4451351" cy="365125"/>
          </a:xfrm>
          <a:prstGeom prst="rect">
            <a:avLst/>
          </a:prstGeom>
        </p:spPr>
        <p:txBody>
          <a:bodyPr vert="horz" lIns="91440" tIns="45720" rIns="91440" bIns="45720" rtlCol="0" anchor="ctr"/>
          <a:lstStyle>
            <a:defPPr>
              <a:defRPr lang="en-US"/>
            </a:defPPr>
            <a:lvl1pPr marL="0" algn="l" defTabSz="457200" rtl="0" eaLnBrk="1" latinLnBrk="0" hangingPunct="1">
              <a:defRPr sz="1600" b="1" kern="1200">
                <a:solidFill>
                  <a:srgbClr val="ED7C3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Q: </a:t>
            </a:r>
            <a:endParaRPr lang="en-US" dirty="0"/>
          </a:p>
        </p:txBody>
      </p:sp>
      <p:sp>
        <p:nvSpPr>
          <p:cNvPr id="4" name="Slide Number Placeholder 3">
            <a:extLst>
              <a:ext uri="{FF2B5EF4-FFF2-40B4-BE49-F238E27FC236}">
                <a16:creationId xmlns:a16="http://schemas.microsoft.com/office/drawing/2014/main" id="{E05D9E28-E44A-1945-8DE2-514BB582C5E1}"/>
              </a:ext>
            </a:extLst>
          </p:cNvPr>
          <p:cNvSpPr>
            <a:spLocks noGrp="1"/>
          </p:cNvSpPr>
          <p:nvPr>
            <p:ph type="sldNum" sz="quarter" idx="12"/>
          </p:nvPr>
        </p:nvSpPr>
        <p:spPr>
          <a:xfrm>
            <a:off x="8585199" y="6392337"/>
            <a:ext cx="43815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7E7F6F-1849-3E4F-AFAB-FBA1DA17FD12}" type="slidenum">
              <a:rPr lang="en-US" smtClean="0"/>
              <a:pPr/>
              <a:t>19</a:t>
            </a:fld>
            <a:endParaRPr lang="en-US"/>
          </a:p>
        </p:txBody>
      </p:sp>
      <p:grpSp>
        <p:nvGrpSpPr>
          <p:cNvPr id="7" name="Group 6">
            <a:extLst>
              <a:ext uri="{FF2B5EF4-FFF2-40B4-BE49-F238E27FC236}">
                <a16:creationId xmlns:a16="http://schemas.microsoft.com/office/drawing/2014/main" id="{E5075587-1E72-D04E-96AA-01B411F7DEF8}"/>
              </a:ext>
            </a:extLst>
          </p:cNvPr>
          <p:cNvGrpSpPr/>
          <p:nvPr/>
        </p:nvGrpSpPr>
        <p:grpSpPr>
          <a:xfrm>
            <a:off x="676916" y="2990330"/>
            <a:ext cx="6046092" cy="1716439"/>
            <a:chOff x="630410" y="3268139"/>
            <a:chExt cx="8061456" cy="2288585"/>
          </a:xfrm>
        </p:grpSpPr>
        <p:pic>
          <p:nvPicPr>
            <p:cNvPr id="10" name="Content Placeholder 6">
              <a:extLst>
                <a:ext uri="{FF2B5EF4-FFF2-40B4-BE49-F238E27FC236}">
                  <a16:creationId xmlns:a16="http://schemas.microsoft.com/office/drawing/2014/main" id="{3D4587EA-0A5F-974A-9644-19533A9C6C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0410" y="3268139"/>
              <a:ext cx="7883181" cy="2288585"/>
            </a:xfrm>
            <a:prstGeom prst="rect">
              <a:avLst/>
            </a:prstGeom>
          </p:spPr>
        </p:pic>
        <p:sp>
          <p:nvSpPr>
            <p:cNvPr id="11" name="TextBox 10">
              <a:extLst>
                <a:ext uri="{FF2B5EF4-FFF2-40B4-BE49-F238E27FC236}">
                  <a16:creationId xmlns:a16="http://schemas.microsoft.com/office/drawing/2014/main" id="{49EC53F1-0DCB-9440-93D7-0704B735CDC6}"/>
                </a:ext>
              </a:extLst>
            </p:cNvPr>
            <p:cNvSpPr txBox="1"/>
            <p:nvPr/>
          </p:nvSpPr>
          <p:spPr>
            <a:xfrm>
              <a:off x="5776110" y="5197145"/>
              <a:ext cx="2915756" cy="330945"/>
            </a:xfrm>
            <a:prstGeom prst="rect">
              <a:avLst/>
            </a:prstGeom>
            <a:noFill/>
          </p:spPr>
          <p:txBody>
            <a:bodyPr wrap="none" rtlCol="0">
              <a:spAutoFit/>
            </a:bodyPr>
            <a:lstStyle/>
            <a:p>
              <a:r>
                <a:rPr lang="en-US" sz="1013" dirty="0">
                  <a:solidFill>
                    <a:schemeClr val="bg2"/>
                  </a:solidFill>
                </a:rPr>
                <a:t>Schneider et al. 2014, AJ, 148, 59 </a:t>
              </a:r>
            </a:p>
          </p:txBody>
        </p:sp>
      </p:grpSp>
    </p:spTree>
    <p:extLst>
      <p:ext uri="{BB962C8B-B14F-4D97-AF65-F5344CB8AC3E}">
        <p14:creationId xmlns:p14="http://schemas.microsoft.com/office/powerpoint/2010/main" val="1779059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B3A9-837A-425A-1F91-F2DDF7DC051F}"/>
              </a:ext>
            </a:extLst>
          </p:cNvPr>
          <p:cNvSpPr>
            <a:spLocks noGrp="1"/>
          </p:cNvSpPr>
          <p:nvPr>
            <p:ph type="title"/>
          </p:nvPr>
        </p:nvSpPr>
        <p:spPr/>
        <p:txBody>
          <a:bodyPr/>
          <a:lstStyle/>
          <a:p>
            <a:r>
              <a:rPr lang="en-US"/>
              <a:t>Outline</a:t>
            </a:r>
          </a:p>
        </p:txBody>
      </p:sp>
      <p:sp>
        <p:nvSpPr>
          <p:cNvPr id="3" name="Slide Number Placeholder 2">
            <a:extLst>
              <a:ext uri="{FF2B5EF4-FFF2-40B4-BE49-F238E27FC236}">
                <a16:creationId xmlns:a16="http://schemas.microsoft.com/office/drawing/2014/main" id="{16BB4646-2602-9956-6869-9C7FDC03EAC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2</a:t>
            </a:fld>
            <a:endParaRPr lang="en"/>
          </a:p>
        </p:txBody>
      </p:sp>
      <p:sp>
        <p:nvSpPr>
          <p:cNvPr id="4" name="Text Placeholder 3">
            <a:extLst>
              <a:ext uri="{FF2B5EF4-FFF2-40B4-BE49-F238E27FC236}">
                <a16:creationId xmlns:a16="http://schemas.microsoft.com/office/drawing/2014/main" id="{9FF21238-4EBE-06BD-118A-F80C3F5352B6}"/>
              </a:ext>
            </a:extLst>
          </p:cNvPr>
          <p:cNvSpPr>
            <a:spLocks noGrp="1"/>
          </p:cNvSpPr>
          <p:nvPr>
            <p:ph type="body" sz="quarter" idx="13"/>
          </p:nvPr>
        </p:nvSpPr>
        <p:spPr/>
        <p:txBody>
          <a:bodyPr/>
          <a:lstStyle/>
          <a:p>
            <a:r>
              <a:rPr lang="en-US"/>
              <a:t>The Roman Coronagraph in a Nutshell</a:t>
            </a:r>
          </a:p>
          <a:p>
            <a:r>
              <a:rPr lang="en-US"/>
              <a:t>Observing Modes</a:t>
            </a:r>
          </a:p>
          <a:p>
            <a:r>
              <a:rPr lang="en-US"/>
              <a:t>I&amp;T Lab Results and Expected in-Flight Performance</a:t>
            </a:r>
          </a:p>
          <a:p>
            <a:r>
              <a:rPr lang="en-US"/>
              <a:t>Potential Science Observations </a:t>
            </a:r>
          </a:p>
          <a:p>
            <a:r>
              <a:rPr lang="en-US"/>
              <a:t>Community Participation</a:t>
            </a:r>
          </a:p>
        </p:txBody>
      </p:sp>
    </p:spTree>
    <p:extLst>
      <p:ext uri="{BB962C8B-B14F-4D97-AF65-F5344CB8AC3E}">
        <p14:creationId xmlns:p14="http://schemas.microsoft.com/office/powerpoint/2010/main" val="4043887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42993-6701-BF42-8D9F-92BD858D8598}"/>
              </a:ext>
            </a:extLst>
          </p:cNvPr>
          <p:cNvSpPr>
            <a:spLocks noGrp="1"/>
          </p:cNvSpPr>
          <p:nvPr>
            <p:ph type="title"/>
          </p:nvPr>
        </p:nvSpPr>
        <p:spPr/>
        <p:txBody>
          <a:bodyPr/>
          <a:lstStyle/>
          <a:p>
            <a:r>
              <a:rPr lang="en-US" sz="2400" dirty="0"/>
              <a:t>Known Cold Debris Disks Polarimetric Imaging</a:t>
            </a:r>
          </a:p>
        </p:txBody>
      </p:sp>
      <p:sp>
        <p:nvSpPr>
          <p:cNvPr id="10" name="Content Placeholder 9">
            <a:extLst>
              <a:ext uri="{FF2B5EF4-FFF2-40B4-BE49-F238E27FC236}">
                <a16:creationId xmlns:a16="http://schemas.microsoft.com/office/drawing/2014/main" id="{D4D0A71A-839B-5A4C-9202-F44C7B4C6973}"/>
              </a:ext>
            </a:extLst>
          </p:cNvPr>
          <p:cNvSpPr>
            <a:spLocks noGrp="1"/>
          </p:cNvSpPr>
          <p:nvPr>
            <p:ph idx="1"/>
          </p:nvPr>
        </p:nvSpPr>
        <p:spPr/>
        <p:txBody>
          <a:bodyPr>
            <a:normAutofit fontScale="77500" lnSpcReduction="20000"/>
          </a:bodyPr>
          <a:lstStyle/>
          <a:p>
            <a:pPr marL="160731" indent="-160731"/>
            <a:r>
              <a:rPr lang="en-US" b="1" dirty="0"/>
              <a:t>Q</a:t>
            </a:r>
            <a:r>
              <a:rPr lang="en-US" dirty="0"/>
              <a:t>: </a:t>
            </a:r>
            <a:r>
              <a:rPr lang="en-US" dirty="0">
                <a:solidFill>
                  <a:schemeClr val="bg1"/>
                </a:solidFill>
              </a:rPr>
              <a:t>What is the composition of planetary dust in the inner regions of debris disks?</a:t>
            </a:r>
          </a:p>
          <a:p>
            <a:pPr marL="160731" indent="-160731"/>
            <a:r>
              <a:rPr lang="en-US" b="1" dirty="0">
                <a:solidFill>
                  <a:schemeClr val="bg1"/>
                </a:solidFill>
              </a:rPr>
              <a:t>CGI can:</a:t>
            </a:r>
            <a:r>
              <a:rPr lang="en-US" dirty="0">
                <a:solidFill>
                  <a:schemeClr val="bg1"/>
                </a:solidFill>
              </a:rPr>
              <a:t> Map color, degree of forward scattering, and the degree of polarization.</a:t>
            </a:r>
          </a:p>
          <a:p>
            <a:pPr marL="160731" indent="-160731"/>
            <a:r>
              <a:rPr lang="en-US" b="1" dirty="0">
                <a:solidFill>
                  <a:schemeClr val="bg1"/>
                </a:solidFill>
              </a:rPr>
              <a:t>During TDP: </a:t>
            </a:r>
            <a:r>
              <a:rPr lang="en-US" dirty="0">
                <a:solidFill>
                  <a:schemeClr val="bg1"/>
                </a:solidFill>
              </a:rPr>
              <a:t>1-2 disks</a:t>
            </a:r>
          </a:p>
          <a:p>
            <a:pPr marL="160731" indent="-160731"/>
            <a:r>
              <a:rPr lang="en-US" b="1" dirty="0">
                <a:solidFill>
                  <a:schemeClr val="bg1"/>
                </a:solidFill>
              </a:rPr>
              <a:t>Beyond TDP: </a:t>
            </a:r>
            <a:r>
              <a:rPr lang="en-US" dirty="0">
                <a:solidFill>
                  <a:schemeClr val="bg1"/>
                </a:solidFill>
              </a:rPr>
              <a:t>A</a:t>
            </a:r>
            <a:r>
              <a:rPr lang="en-US" dirty="0"/>
              <a:t>dditional disks with a variety of properties</a:t>
            </a:r>
          </a:p>
          <a:p>
            <a:endParaRPr lang="en-US" dirty="0"/>
          </a:p>
        </p:txBody>
      </p:sp>
      <p:sp>
        <p:nvSpPr>
          <p:cNvPr id="8" name="Slide Number Placeholder 7">
            <a:extLst>
              <a:ext uri="{FF2B5EF4-FFF2-40B4-BE49-F238E27FC236}">
                <a16:creationId xmlns:a16="http://schemas.microsoft.com/office/drawing/2014/main" id="{A30A3B77-69EC-B543-9CFA-F667C92CF224}"/>
              </a:ext>
            </a:extLst>
          </p:cNvPr>
          <p:cNvSpPr>
            <a:spLocks noGrp="1"/>
          </p:cNvSpPr>
          <p:nvPr>
            <p:ph type="sldNum" sz="quarter" idx="12"/>
          </p:nvPr>
        </p:nvSpPr>
        <p:spPr/>
        <p:txBody>
          <a:bodyPr/>
          <a:lstStyle/>
          <a:p>
            <a:fld id="{B77E7F6F-1849-3E4F-AFAB-FBA1DA17FD12}" type="slidenum">
              <a:rPr lang="en-US" smtClean="0"/>
              <a:t>20</a:t>
            </a:fld>
            <a:endParaRPr lang="en-US"/>
          </a:p>
        </p:txBody>
      </p:sp>
      <p:pic>
        <p:nvPicPr>
          <p:cNvPr id="4" name="Picture 3">
            <a:extLst>
              <a:ext uri="{FF2B5EF4-FFF2-40B4-BE49-F238E27FC236}">
                <a16:creationId xmlns:a16="http://schemas.microsoft.com/office/drawing/2014/main" id="{72C13740-EEF8-374B-8384-FBA7C09BA354}"/>
              </a:ext>
            </a:extLst>
          </p:cNvPr>
          <p:cNvPicPr>
            <a:picLocks noChangeAspect="1"/>
          </p:cNvPicPr>
          <p:nvPr/>
        </p:nvPicPr>
        <p:blipFill>
          <a:blip r:embed="rId3"/>
          <a:stretch>
            <a:fillRect/>
          </a:stretch>
        </p:blipFill>
        <p:spPr>
          <a:xfrm>
            <a:off x="4720370" y="1729992"/>
            <a:ext cx="3343275" cy="2126695"/>
          </a:xfrm>
          <a:prstGeom prst="rect">
            <a:avLst/>
          </a:prstGeom>
        </p:spPr>
      </p:pic>
      <p:pic>
        <p:nvPicPr>
          <p:cNvPr id="5" name="Picture 4">
            <a:extLst>
              <a:ext uri="{FF2B5EF4-FFF2-40B4-BE49-F238E27FC236}">
                <a16:creationId xmlns:a16="http://schemas.microsoft.com/office/drawing/2014/main" id="{6A3F999C-C25F-E843-B7B6-289D08FB625F}"/>
              </a:ext>
            </a:extLst>
          </p:cNvPr>
          <p:cNvPicPr>
            <a:picLocks noChangeAspect="1"/>
          </p:cNvPicPr>
          <p:nvPr/>
        </p:nvPicPr>
        <p:blipFill>
          <a:blip r:embed="rId4"/>
          <a:stretch>
            <a:fillRect/>
          </a:stretch>
        </p:blipFill>
        <p:spPr>
          <a:xfrm>
            <a:off x="4720370" y="1757644"/>
            <a:ext cx="1777751" cy="2036191"/>
          </a:xfrm>
          <a:prstGeom prst="rect">
            <a:avLst/>
          </a:prstGeom>
        </p:spPr>
      </p:pic>
      <p:sp>
        <p:nvSpPr>
          <p:cNvPr id="6" name="TextBox 5">
            <a:extLst>
              <a:ext uri="{FF2B5EF4-FFF2-40B4-BE49-F238E27FC236}">
                <a16:creationId xmlns:a16="http://schemas.microsoft.com/office/drawing/2014/main" id="{92C4DD93-FB70-724F-9860-D8178090C652}"/>
              </a:ext>
            </a:extLst>
          </p:cNvPr>
          <p:cNvSpPr txBox="1"/>
          <p:nvPr/>
        </p:nvSpPr>
        <p:spPr>
          <a:xfrm>
            <a:off x="6104359" y="3944596"/>
            <a:ext cx="2590605" cy="248209"/>
          </a:xfrm>
          <a:prstGeom prst="rect">
            <a:avLst/>
          </a:prstGeom>
          <a:noFill/>
        </p:spPr>
        <p:txBody>
          <a:bodyPr wrap="square" rtlCol="0">
            <a:spAutoFit/>
          </a:bodyPr>
          <a:lstStyle/>
          <a:p>
            <a:r>
              <a:rPr lang="en-US" sz="1013" dirty="0">
                <a:solidFill>
                  <a:schemeClr val="bg1">
                    <a:lumMod val="50000"/>
                  </a:schemeClr>
                </a:solidFill>
              </a:rPr>
              <a:t>HR 4796A ring: Perrin+2015, Milli+2017</a:t>
            </a:r>
          </a:p>
        </p:txBody>
      </p:sp>
    </p:spTree>
    <p:extLst>
      <p:ext uri="{BB962C8B-B14F-4D97-AF65-F5344CB8AC3E}">
        <p14:creationId xmlns:p14="http://schemas.microsoft.com/office/powerpoint/2010/main" val="1061624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AF3F-097A-0D4B-A3AA-49E04BB7D0E8}"/>
              </a:ext>
            </a:extLst>
          </p:cNvPr>
          <p:cNvSpPr>
            <a:spLocks noGrp="1"/>
          </p:cNvSpPr>
          <p:nvPr>
            <p:ph type="title"/>
          </p:nvPr>
        </p:nvSpPr>
        <p:spPr/>
        <p:txBody>
          <a:bodyPr/>
          <a:lstStyle/>
          <a:p>
            <a:r>
              <a:rPr lang="en-US" sz="2400" dirty="0"/>
              <a:t>First visible light images of exozodiacal dust</a:t>
            </a:r>
          </a:p>
        </p:txBody>
      </p:sp>
      <p:sp>
        <p:nvSpPr>
          <p:cNvPr id="13" name="Content Placeholder 12">
            <a:extLst>
              <a:ext uri="{FF2B5EF4-FFF2-40B4-BE49-F238E27FC236}">
                <a16:creationId xmlns:a16="http://schemas.microsoft.com/office/drawing/2014/main" id="{6546C93F-9D09-1549-8264-DE4DC75ECE2B}"/>
              </a:ext>
            </a:extLst>
          </p:cNvPr>
          <p:cNvSpPr>
            <a:spLocks noGrp="1"/>
          </p:cNvSpPr>
          <p:nvPr>
            <p:ph idx="1"/>
          </p:nvPr>
        </p:nvSpPr>
        <p:spPr>
          <a:xfrm>
            <a:off x="258856" y="921906"/>
            <a:ext cx="4705030" cy="3299688"/>
          </a:xfrm>
        </p:spPr>
        <p:txBody>
          <a:bodyPr>
            <a:noAutofit/>
          </a:bodyPr>
          <a:lstStyle/>
          <a:p>
            <a:pPr marL="160731" indent="-160731"/>
            <a:r>
              <a:rPr lang="en-US" sz="1600" b="1" dirty="0"/>
              <a:t>Q: </a:t>
            </a:r>
            <a:r>
              <a:rPr lang="en-US" sz="1600" dirty="0"/>
              <a:t>How bright is exozodiacal dust in </a:t>
            </a:r>
            <a:r>
              <a:rPr lang="en-US" sz="1600" i="1" dirty="0">
                <a:solidFill>
                  <a:srgbClr val="FF0000"/>
                </a:solidFill>
              </a:rPr>
              <a:t>scattered</a:t>
            </a:r>
            <a:r>
              <a:rPr lang="en-US" sz="1600" dirty="0"/>
              <a:t> light? Will it affect </a:t>
            </a:r>
            <a:r>
              <a:rPr lang="en-US" sz="1600" dirty="0" err="1"/>
              <a:t>exo</a:t>
            </a:r>
            <a:r>
              <a:rPr lang="en-US" sz="1600" dirty="0"/>
              <a:t>-Earth detection with future exo-Earth missions? </a:t>
            </a:r>
            <a:r>
              <a:rPr lang="en-US" sz="1200" dirty="0"/>
              <a:t>(Mennesson et al. 1997, 2010, 2018, 2019, Beichman et al. 1997, Defrere et al. 2010, Douglas et al. 2022)</a:t>
            </a:r>
          </a:p>
          <a:p>
            <a:pPr marL="160731" indent="-160731"/>
            <a:r>
              <a:rPr lang="en-US" sz="1600" b="1" dirty="0"/>
              <a:t>CGI can:</a:t>
            </a:r>
            <a:r>
              <a:rPr lang="en-US" sz="1600" dirty="0"/>
              <a:t> Probe low surface density disks (10-100 zodis) in habitable zone of ~75 nearby FGK stars</a:t>
            </a:r>
          </a:p>
          <a:p>
            <a:pPr marL="160731" indent="-160731"/>
            <a:r>
              <a:rPr lang="en-US" sz="1600" b="1" dirty="0"/>
              <a:t>During TDP:</a:t>
            </a:r>
            <a:r>
              <a:rPr lang="en-US" sz="1600" dirty="0"/>
              <a:t> </a:t>
            </a:r>
            <a:r>
              <a:rPr lang="en-US" sz="1600" i="1" dirty="0"/>
              <a:t>Opportunistic</a:t>
            </a:r>
            <a:r>
              <a:rPr lang="en-US" sz="1600" dirty="0"/>
              <a:t>, as part of exoplanet observations</a:t>
            </a:r>
          </a:p>
          <a:p>
            <a:pPr marL="160731" indent="-160731"/>
            <a:r>
              <a:rPr lang="en-US" sz="1600" b="1" dirty="0"/>
              <a:t>Beyond TDP</a:t>
            </a:r>
            <a:r>
              <a:rPr lang="en-US" sz="1600" dirty="0"/>
              <a:t>: Survey best 25-50? potential </a:t>
            </a:r>
            <a:r>
              <a:rPr lang="en-US" sz="1600" dirty="0" err="1"/>
              <a:t>exo</a:t>
            </a:r>
            <a:r>
              <a:rPr lang="en-US" sz="1600" dirty="0"/>
              <a:t>-Earth targets for future missions</a:t>
            </a:r>
          </a:p>
          <a:p>
            <a:endParaRPr lang="en-US" dirty="0"/>
          </a:p>
        </p:txBody>
      </p:sp>
      <p:sp>
        <p:nvSpPr>
          <p:cNvPr id="8" name="Slide Number Placeholder 7">
            <a:extLst>
              <a:ext uri="{FF2B5EF4-FFF2-40B4-BE49-F238E27FC236}">
                <a16:creationId xmlns:a16="http://schemas.microsoft.com/office/drawing/2014/main" id="{A9C5F471-5A0B-B840-8C29-3BE3B55D0507}"/>
              </a:ext>
            </a:extLst>
          </p:cNvPr>
          <p:cNvSpPr>
            <a:spLocks noGrp="1"/>
          </p:cNvSpPr>
          <p:nvPr>
            <p:ph type="sldNum" sz="quarter" idx="12"/>
          </p:nvPr>
        </p:nvSpPr>
        <p:spPr/>
        <p:txBody>
          <a:bodyPr/>
          <a:lstStyle/>
          <a:p>
            <a:fld id="{B77E7F6F-1849-3E4F-AFAB-FBA1DA17FD12}" type="slidenum">
              <a:rPr lang="en-US" smtClean="0"/>
              <a:pPr/>
              <a:t>21</a:t>
            </a:fld>
            <a:endParaRPr lang="en-US"/>
          </a:p>
        </p:txBody>
      </p:sp>
      <p:pic>
        <p:nvPicPr>
          <p:cNvPr id="3" name="Picture 2">
            <a:extLst>
              <a:ext uri="{FF2B5EF4-FFF2-40B4-BE49-F238E27FC236}">
                <a16:creationId xmlns:a16="http://schemas.microsoft.com/office/drawing/2014/main" id="{E7F870E5-21D6-3A4B-8F57-DEBB894AEB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24048" y="918939"/>
            <a:ext cx="3280227" cy="1845129"/>
          </a:xfrm>
          <a:prstGeom prst="rect">
            <a:avLst/>
          </a:prstGeom>
          <a:ln w="12700">
            <a:solidFill>
              <a:schemeClr val="bg1"/>
            </a:solidFill>
          </a:ln>
        </p:spPr>
      </p:pic>
      <p:pic>
        <p:nvPicPr>
          <p:cNvPr id="6" name="Picture 5" descr="A graph of a star&#10;&#10;Description automatically generated with medium confidence">
            <a:extLst>
              <a:ext uri="{FF2B5EF4-FFF2-40B4-BE49-F238E27FC236}">
                <a16:creationId xmlns:a16="http://schemas.microsoft.com/office/drawing/2014/main" id="{36178DA7-A113-59DC-3D9B-C50104AF9646}"/>
              </a:ext>
            </a:extLst>
          </p:cNvPr>
          <p:cNvPicPr>
            <a:picLocks noChangeAspect="1"/>
          </p:cNvPicPr>
          <p:nvPr/>
        </p:nvPicPr>
        <p:blipFill>
          <a:blip r:embed="rId3"/>
          <a:stretch>
            <a:fillRect/>
          </a:stretch>
        </p:blipFill>
        <p:spPr>
          <a:xfrm>
            <a:off x="5323029" y="2962675"/>
            <a:ext cx="3579217" cy="2105422"/>
          </a:xfrm>
          <a:prstGeom prst="rect">
            <a:avLst/>
          </a:prstGeom>
        </p:spPr>
      </p:pic>
    </p:spTree>
    <p:extLst>
      <p:ext uri="{BB962C8B-B14F-4D97-AF65-F5344CB8AC3E}">
        <p14:creationId xmlns:p14="http://schemas.microsoft.com/office/powerpoint/2010/main" val="2465420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E76D15-1F2A-104C-860A-E0AF7B92DE27}"/>
              </a:ext>
            </a:extLst>
          </p:cNvPr>
          <p:cNvSpPr>
            <a:spLocks noGrp="1"/>
          </p:cNvSpPr>
          <p:nvPr>
            <p:ph type="title"/>
          </p:nvPr>
        </p:nvSpPr>
        <p:spPr/>
        <p:txBody>
          <a:bodyPr/>
          <a:lstStyle/>
          <a:p>
            <a:r>
              <a:rPr lang="en-US" sz="2400" dirty="0"/>
              <a:t>H-alpha Imaging of Protoplanetary systems</a:t>
            </a:r>
          </a:p>
        </p:txBody>
      </p:sp>
      <p:sp>
        <p:nvSpPr>
          <p:cNvPr id="9" name="Content Placeholder 8">
            <a:extLst>
              <a:ext uri="{FF2B5EF4-FFF2-40B4-BE49-F238E27FC236}">
                <a16:creationId xmlns:a16="http://schemas.microsoft.com/office/drawing/2014/main" id="{F58078B8-7C7F-1A40-AD7B-F8A2B5A50C82}"/>
              </a:ext>
            </a:extLst>
          </p:cNvPr>
          <p:cNvSpPr>
            <a:spLocks noGrp="1"/>
          </p:cNvSpPr>
          <p:nvPr>
            <p:ph idx="1"/>
          </p:nvPr>
        </p:nvSpPr>
        <p:spPr>
          <a:xfrm>
            <a:off x="120649" y="754223"/>
            <a:ext cx="3760255" cy="4227174"/>
          </a:xfrm>
        </p:spPr>
        <p:txBody>
          <a:bodyPr>
            <a:normAutofit fontScale="62500" lnSpcReduction="20000"/>
          </a:bodyPr>
          <a:lstStyle/>
          <a:p>
            <a:r>
              <a:rPr lang="en-US" b="1" dirty="0"/>
              <a:t>Q: </a:t>
            </a:r>
            <a:r>
              <a:rPr lang="en-US" dirty="0"/>
              <a:t>What are the accretion properties of low-mass planets in formation (test model predictions)? How can we distinguish protoplanets vs. disk structures?</a:t>
            </a:r>
          </a:p>
          <a:p>
            <a:r>
              <a:rPr lang="en-US" b="1" dirty="0"/>
              <a:t>CGI Can</a:t>
            </a:r>
            <a:r>
              <a:rPr lang="en-US" dirty="0"/>
              <a:t>: Measure H-alpha at high contrast</a:t>
            </a:r>
          </a:p>
          <a:p>
            <a:pPr lvl="1"/>
            <a:r>
              <a:rPr lang="en-US" dirty="0">
                <a:solidFill>
                  <a:schemeClr val="tx2"/>
                </a:solidFill>
              </a:rPr>
              <a:t>Caveat: Roman coronagraph will not achieve optimal contrast on faint (V &gt; 6) host stars. Performance modeling TBD.</a:t>
            </a:r>
          </a:p>
          <a:p>
            <a:r>
              <a:rPr lang="en-US" b="1" dirty="0"/>
              <a:t>During TDP: </a:t>
            </a:r>
            <a:r>
              <a:rPr lang="en-US" i="1" dirty="0"/>
              <a:t>Perhaps</a:t>
            </a:r>
            <a:r>
              <a:rPr lang="en-US" dirty="0"/>
              <a:t> a test observation</a:t>
            </a:r>
          </a:p>
          <a:p>
            <a:r>
              <a:rPr lang="en-US" b="1" dirty="0"/>
              <a:t>Beyond TDP</a:t>
            </a:r>
            <a:r>
              <a:rPr lang="en-US" dirty="0"/>
              <a:t>: Observe transition disks with gaps in CGI FOV</a:t>
            </a:r>
          </a:p>
          <a:p>
            <a:endParaRPr lang="en-US" dirty="0"/>
          </a:p>
          <a:p>
            <a:endParaRPr lang="en-US" dirty="0"/>
          </a:p>
        </p:txBody>
      </p:sp>
      <p:sp>
        <p:nvSpPr>
          <p:cNvPr id="4" name="Slide Number Placeholder 3">
            <a:extLst>
              <a:ext uri="{FF2B5EF4-FFF2-40B4-BE49-F238E27FC236}">
                <a16:creationId xmlns:a16="http://schemas.microsoft.com/office/drawing/2014/main" id="{A50A5011-BFD4-774D-9547-8FA23EA3BE06}"/>
              </a:ext>
            </a:extLst>
          </p:cNvPr>
          <p:cNvSpPr>
            <a:spLocks noGrp="1"/>
          </p:cNvSpPr>
          <p:nvPr>
            <p:ph type="sldNum" sz="quarter" idx="12"/>
          </p:nvPr>
        </p:nvSpPr>
        <p:spPr>
          <a:xfrm>
            <a:off x="8341358" y="4794253"/>
            <a:ext cx="438151" cy="273844"/>
          </a:xfrm>
        </p:spPr>
        <p:txBody>
          <a:bodyPr/>
          <a:lstStyle/>
          <a:p>
            <a:fld id="{671412FD-015B-EC49-BFCB-F5CA98BAD0C5}" type="slidenum">
              <a:rPr lang="en-US" smtClean="0"/>
              <a:pPr/>
              <a:t>22</a:t>
            </a:fld>
            <a:endParaRPr lang="en-US" dirty="0"/>
          </a:p>
        </p:txBody>
      </p:sp>
      <p:grpSp>
        <p:nvGrpSpPr>
          <p:cNvPr id="11" name="Group 10">
            <a:extLst>
              <a:ext uri="{FF2B5EF4-FFF2-40B4-BE49-F238E27FC236}">
                <a16:creationId xmlns:a16="http://schemas.microsoft.com/office/drawing/2014/main" id="{DF3F6A09-8A8E-3041-8D63-D43497A4D3C2}"/>
              </a:ext>
            </a:extLst>
          </p:cNvPr>
          <p:cNvGrpSpPr/>
          <p:nvPr/>
        </p:nvGrpSpPr>
        <p:grpSpPr>
          <a:xfrm>
            <a:off x="4155050" y="1124058"/>
            <a:ext cx="1637449" cy="1633129"/>
            <a:chOff x="165415" y="2150499"/>
            <a:chExt cx="2400608" cy="2229852"/>
          </a:xfrm>
        </p:grpSpPr>
        <p:pic>
          <p:nvPicPr>
            <p:cNvPr id="6" name="Picture 5">
              <a:extLst>
                <a:ext uri="{FF2B5EF4-FFF2-40B4-BE49-F238E27FC236}">
                  <a16:creationId xmlns:a16="http://schemas.microsoft.com/office/drawing/2014/main" id="{EDB4D187-5CCC-3C44-9D97-8213083C3B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5415" y="2150499"/>
              <a:ext cx="2400608" cy="2229852"/>
            </a:xfrm>
            <a:prstGeom prst="rect">
              <a:avLst/>
            </a:prstGeom>
          </p:spPr>
        </p:pic>
        <p:sp>
          <p:nvSpPr>
            <p:cNvPr id="7" name="TextBox 6">
              <a:extLst>
                <a:ext uri="{FF2B5EF4-FFF2-40B4-BE49-F238E27FC236}">
                  <a16:creationId xmlns:a16="http://schemas.microsoft.com/office/drawing/2014/main" id="{18BD7B06-02AE-D04B-A5EE-1D3C4E8D3C8B}"/>
                </a:ext>
              </a:extLst>
            </p:cNvPr>
            <p:cNvSpPr txBox="1"/>
            <p:nvPr/>
          </p:nvSpPr>
          <p:spPr>
            <a:xfrm>
              <a:off x="1303220" y="4072574"/>
              <a:ext cx="1158310" cy="292742"/>
            </a:xfrm>
            <a:prstGeom prst="rect">
              <a:avLst/>
            </a:prstGeom>
            <a:noFill/>
          </p:spPr>
          <p:txBody>
            <a:bodyPr wrap="none" rtlCol="0">
              <a:spAutoFit/>
            </a:bodyPr>
            <a:lstStyle/>
            <a:p>
              <a:r>
                <a:rPr lang="en-US" sz="788" dirty="0">
                  <a:solidFill>
                    <a:schemeClr val="bg2"/>
                  </a:solidFill>
                </a:rPr>
                <a:t>Keppler+ 2018</a:t>
              </a:r>
            </a:p>
          </p:txBody>
        </p:sp>
      </p:grpSp>
      <p:grpSp>
        <p:nvGrpSpPr>
          <p:cNvPr id="10" name="Group 9">
            <a:extLst>
              <a:ext uri="{FF2B5EF4-FFF2-40B4-BE49-F238E27FC236}">
                <a16:creationId xmlns:a16="http://schemas.microsoft.com/office/drawing/2014/main" id="{614AFD79-855D-E24C-A2BF-8C85144EB19E}"/>
              </a:ext>
            </a:extLst>
          </p:cNvPr>
          <p:cNvGrpSpPr/>
          <p:nvPr/>
        </p:nvGrpSpPr>
        <p:grpSpPr>
          <a:xfrm>
            <a:off x="5701575" y="1449152"/>
            <a:ext cx="1112881" cy="994558"/>
            <a:chOff x="2545804" y="2150499"/>
            <a:chExt cx="2488128" cy="2223588"/>
          </a:xfrm>
        </p:grpSpPr>
        <p:pic>
          <p:nvPicPr>
            <p:cNvPr id="20" name="Picture 19">
              <a:extLst>
                <a:ext uri="{FF2B5EF4-FFF2-40B4-BE49-F238E27FC236}">
                  <a16:creationId xmlns:a16="http://schemas.microsoft.com/office/drawing/2014/main" id="{D71F7054-0CFC-2E4D-89D6-577AEA9C1FA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545804" y="2150499"/>
              <a:ext cx="2275610" cy="2211087"/>
            </a:xfrm>
            <a:prstGeom prst="rect">
              <a:avLst/>
            </a:prstGeom>
          </p:spPr>
        </p:pic>
        <p:sp>
          <p:nvSpPr>
            <p:cNvPr id="22" name="TextBox 21">
              <a:extLst>
                <a:ext uri="{FF2B5EF4-FFF2-40B4-BE49-F238E27FC236}">
                  <a16:creationId xmlns:a16="http://schemas.microsoft.com/office/drawing/2014/main" id="{8DE6DE41-D73C-014D-AE61-43C41C492407}"/>
                </a:ext>
              </a:extLst>
            </p:cNvPr>
            <p:cNvSpPr txBox="1"/>
            <p:nvPr/>
          </p:nvSpPr>
          <p:spPr>
            <a:xfrm>
              <a:off x="2758324" y="3896563"/>
              <a:ext cx="2275608" cy="477524"/>
            </a:xfrm>
            <a:prstGeom prst="rect">
              <a:avLst/>
            </a:prstGeom>
            <a:noFill/>
          </p:spPr>
          <p:txBody>
            <a:bodyPr wrap="square" rtlCol="0">
              <a:spAutoFit/>
            </a:bodyPr>
            <a:lstStyle/>
            <a:p>
              <a:r>
                <a:rPr lang="en-US" sz="788" dirty="0" err="1">
                  <a:solidFill>
                    <a:schemeClr val="bg2"/>
                  </a:solidFill>
                </a:rPr>
                <a:t>Haffert</a:t>
              </a:r>
              <a:r>
                <a:rPr lang="en-US" sz="788" dirty="0">
                  <a:solidFill>
                    <a:schemeClr val="bg2"/>
                  </a:solidFill>
                </a:rPr>
                <a:t>+ 2019</a:t>
              </a:r>
            </a:p>
          </p:txBody>
        </p:sp>
      </p:grpSp>
      <p:grpSp>
        <p:nvGrpSpPr>
          <p:cNvPr id="12" name="Group 11">
            <a:extLst>
              <a:ext uri="{FF2B5EF4-FFF2-40B4-BE49-F238E27FC236}">
                <a16:creationId xmlns:a16="http://schemas.microsoft.com/office/drawing/2014/main" id="{96948870-F85C-DD4C-8838-96E1EE5236B3}"/>
              </a:ext>
            </a:extLst>
          </p:cNvPr>
          <p:cNvGrpSpPr/>
          <p:nvPr/>
        </p:nvGrpSpPr>
        <p:grpSpPr>
          <a:xfrm>
            <a:off x="4853226" y="3043836"/>
            <a:ext cx="1751485" cy="1356737"/>
            <a:chOff x="7350742" y="2190201"/>
            <a:chExt cx="4990056" cy="3264375"/>
          </a:xfrm>
        </p:grpSpPr>
        <p:pic>
          <p:nvPicPr>
            <p:cNvPr id="24" name="Picture 23">
              <a:extLst>
                <a:ext uri="{FF2B5EF4-FFF2-40B4-BE49-F238E27FC236}">
                  <a16:creationId xmlns:a16="http://schemas.microsoft.com/office/drawing/2014/main" id="{545B2C1F-F48D-6141-89BC-961A9B8825B4}"/>
                </a:ext>
              </a:extLst>
            </p:cNvPr>
            <p:cNvPicPr>
              <a:picLocks noChangeAspect="1"/>
            </p:cNvPicPr>
            <p:nvPr/>
          </p:nvPicPr>
          <p:blipFill>
            <a:blip r:embed="rId5"/>
            <a:stretch>
              <a:fillRect/>
            </a:stretch>
          </p:blipFill>
          <p:spPr>
            <a:xfrm>
              <a:off x="7350742" y="2190201"/>
              <a:ext cx="4990056" cy="3261898"/>
            </a:xfrm>
            <a:prstGeom prst="rect">
              <a:avLst/>
            </a:prstGeom>
          </p:spPr>
        </p:pic>
        <p:sp>
          <p:nvSpPr>
            <p:cNvPr id="25" name="TextBox 24">
              <a:extLst>
                <a:ext uri="{FF2B5EF4-FFF2-40B4-BE49-F238E27FC236}">
                  <a16:creationId xmlns:a16="http://schemas.microsoft.com/office/drawing/2014/main" id="{C0E17D3A-ECDE-FE40-9EC9-4DCEE098F024}"/>
                </a:ext>
              </a:extLst>
            </p:cNvPr>
            <p:cNvSpPr txBox="1"/>
            <p:nvPr/>
          </p:nvSpPr>
          <p:spPr>
            <a:xfrm>
              <a:off x="9949004" y="4984750"/>
              <a:ext cx="2155646" cy="469826"/>
            </a:xfrm>
            <a:prstGeom prst="rect">
              <a:avLst/>
            </a:prstGeom>
            <a:noFill/>
          </p:spPr>
          <p:txBody>
            <a:bodyPr wrap="square" rtlCol="0">
              <a:spAutoFit/>
            </a:bodyPr>
            <a:lstStyle/>
            <a:p>
              <a:pPr algn="r"/>
              <a:r>
                <a:rPr lang="en-US" sz="788" dirty="0">
                  <a:solidFill>
                    <a:schemeClr val="bg2"/>
                  </a:solidFill>
                </a:rPr>
                <a:t>Currie+ 2019</a:t>
              </a:r>
            </a:p>
          </p:txBody>
        </p:sp>
      </p:grpSp>
      <p:grpSp>
        <p:nvGrpSpPr>
          <p:cNvPr id="13" name="Group 12">
            <a:extLst>
              <a:ext uri="{FF2B5EF4-FFF2-40B4-BE49-F238E27FC236}">
                <a16:creationId xmlns:a16="http://schemas.microsoft.com/office/drawing/2014/main" id="{7150B747-67B1-6441-8656-ECD771CEA378}"/>
              </a:ext>
            </a:extLst>
          </p:cNvPr>
          <p:cNvGrpSpPr/>
          <p:nvPr/>
        </p:nvGrpSpPr>
        <p:grpSpPr>
          <a:xfrm>
            <a:off x="4114874" y="3415065"/>
            <a:ext cx="1099710" cy="888562"/>
            <a:chOff x="306826" y="4506461"/>
            <a:chExt cx="1821670" cy="1471901"/>
          </a:xfrm>
        </p:grpSpPr>
        <p:pic>
          <p:nvPicPr>
            <p:cNvPr id="23" name="Picture 22">
              <a:extLst>
                <a:ext uri="{FF2B5EF4-FFF2-40B4-BE49-F238E27FC236}">
                  <a16:creationId xmlns:a16="http://schemas.microsoft.com/office/drawing/2014/main" id="{7634E657-3428-B843-891D-26CE7BC652F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06826" y="4506461"/>
              <a:ext cx="1498528" cy="1403420"/>
            </a:xfrm>
            <a:prstGeom prst="rect">
              <a:avLst/>
            </a:prstGeom>
          </p:spPr>
        </p:pic>
        <p:sp>
          <p:nvSpPr>
            <p:cNvPr id="26" name="TextBox 25">
              <a:extLst>
                <a:ext uri="{FF2B5EF4-FFF2-40B4-BE49-F238E27FC236}">
                  <a16:creationId xmlns:a16="http://schemas.microsoft.com/office/drawing/2014/main" id="{7557577E-7DFE-B24B-BEB6-A77772D73441}"/>
                </a:ext>
              </a:extLst>
            </p:cNvPr>
            <p:cNvSpPr txBox="1"/>
            <p:nvPr/>
          </p:nvSpPr>
          <p:spPr>
            <a:xfrm>
              <a:off x="373378" y="5624559"/>
              <a:ext cx="1755118" cy="353803"/>
            </a:xfrm>
            <a:prstGeom prst="rect">
              <a:avLst/>
            </a:prstGeom>
            <a:noFill/>
          </p:spPr>
          <p:txBody>
            <a:bodyPr wrap="square" rtlCol="0">
              <a:spAutoFit/>
            </a:bodyPr>
            <a:lstStyle/>
            <a:p>
              <a:r>
                <a:rPr lang="en-US" sz="788" dirty="0" err="1">
                  <a:solidFill>
                    <a:schemeClr val="bg2"/>
                  </a:solidFill>
                </a:rPr>
                <a:t>Sallum</a:t>
              </a:r>
              <a:r>
                <a:rPr lang="en-US" sz="788" dirty="0">
                  <a:solidFill>
                    <a:schemeClr val="bg2"/>
                  </a:solidFill>
                </a:rPr>
                <a:t>+ 2015</a:t>
              </a:r>
            </a:p>
          </p:txBody>
        </p:sp>
      </p:grpSp>
      <p:grpSp>
        <p:nvGrpSpPr>
          <p:cNvPr id="5" name="Group 4">
            <a:extLst>
              <a:ext uri="{FF2B5EF4-FFF2-40B4-BE49-F238E27FC236}">
                <a16:creationId xmlns:a16="http://schemas.microsoft.com/office/drawing/2014/main" id="{AD421ED1-644B-5A32-4DE8-0B55DA2DC566}"/>
              </a:ext>
            </a:extLst>
          </p:cNvPr>
          <p:cNvGrpSpPr/>
          <p:nvPr/>
        </p:nvGrpSpPr>
        <p:grpSpPr>
          <a:xfrm>
            <a:off x="6709838" y="2116183"/>
            <a:ext cx="2376658" cy="1850418"/>
            <a:chOff x="138226" y="2392471"/>
            <a:chExt cx="6658830" cy="4368038"/>
          </a:xfrm>
        </p:grpSpPr>
        <p:sp>
          <p:nvSpPr>
            <p:cNvPr id="15" name="TextBox 14">
              <a:extLst>
                <a:ext uri="{FF2B5EF4-FFF2-40B4-BE49-F238E27FC236}">
                  <a16:creationId xmlns:a16="http://schemas.microsoft.com/office/drawing/2014/main" id="{FCBBDA58-3684-0791-652A-C325A5CF0121}"/>
                </a:ext>
              </a:extLst>
            </p:cNvPr>
            <p:cNvSpPr txBox="1"/>
            <p:nvPr/>
          </p:nvSpPr>
          <p:spPr>
            <a:xfrm>
              <a:off x="3705727" y="2807368"/>
              <a:ext cx="1502544" cy="324392"/>
            </a:xfrm>
            <a:prstGeom prst="rect">
              <a:avLst/>
            </a:prstGeom>
            <a:noFill/>
          </p:spPr>
          <p:txBody>
            <a:bodyPr wrap="none" rtlCol="0">
              <a:spAutoFit/>
            </a:bodyPr>
            <a:lstStyle/>
            <a:p>
              <a:r>
                <a:rPr lang="en-US" sz="1013" dirty="0">
                  <a:solidFill>
                    <a:schemeClr val="bg1"/>
                  </a:solidFill>
                </a:rPr>
                <a:t>Mordasini+ 2017</a:t>
              </a:r>
            </a:p>
          </p:txBody>
        </p:sp>
        <p:grpSp>
          <p:nvGrpSpPr>
            <p:cNvPr id="16" name="Group 15">
              <a:extLst>
                <a:ext uri="{FF2B5EF4-FFF2-40B4-BE49-F238E27FC236}">
                  <a16:creationId xmlns:a16="http://schemas.microsoft.com/office/drawing/2014/main" id="{C49DB352-A3D0-4EC9-44C2-C8EDEEC0C9C5}"/>
                </a:ext>
              </a:extLst>
            </p:cNvPr>
            <p:cNvGrpSpPr/>
            <p:nvPr/>
          </p:nvGrpSpPr>
          <p:grpSpPr>
            <a:xfrm>
              <a:off x="138226" y="2392471"/>
              <a:ext cx="6658830" cy="4368038"/>
              <a:chOff x="250521" y="2489962"/>
              <a:chExt cx="6658830" cy="4368038"/>
            </a:xfrm>
          </p:grpSpPr>
          <p:pic>
            <p:nvPicPr>
              <p:cNvPr id="29" name="Picture 28">
                <a:extLst>
                  <a:ext uri="{FF2B5EF4-FFF2-40B4-BE49-F238E27FC236}">
                    <a16:creationId xmlns:a16="http://schemas.microsoft.com/office/drawing/2014/main" id="{323E740D-734E-FC58-CBDA-26A8E36C84E2}"/>
                  </a:ext>
                </a:extLst>
              </p:cNvPr>
              <p:cNvPicPr>
                <a:picLocks noChangeAspect="1"/>
              </p:cNvPicPr>
              <p:nvPr/>
            </p:nvPicPr>
            <p:blipFill>
              <a:blip r:embed="rId7"/>
              <a:stretch>
                <a:fillRect/>
              </a:stretch>
            </p:blipFill>
            <p:spPr>
              <a:xfrm>
                <a:off x="250521" y="2489962"/>
                <a:ext cx="5372758" cy="4368038"/>
              </a:xfrm>
              <a:prstGeom prst="rect">
                <a:avLst/>
              </a:prstGeom>
            </p:spPr>
          </p:pic>
          <p:pic>
            <p:nvPicPr>
              <p:cNvPr id="30" name="Picture 29">
                <a:extLst>
                  <a:ext uri="{FF2B5EF4-FFF2-40B4-BE49-F238E27FC236}">
                    <a16:creationId xmlns:a16="http://schemas.microsoft.com/office/drawing/2014/main" id="{077655EF-0721-B9BA-8F7F-1D17C425E4C4}"/>
                  </a:ext>
                </a:extLst>
              </p:cNvPr>
              <p:cNvPicPr>
                <a:picLocks noChangeAspect="1"/>
              </p:cNvPicPr>
              <p:nvPr/>
            </p:nvPicPr>
            <p:blipFill>
              <a:blip r:embed="rId8"/>
              <a:stretch>
                <a:fillRect/>
              </a:stretch>
            </p:blipFill>
            <p:spPr>
              <a:xfrm>
                <a:off x="5472621" y="2489962"/>
                <a:ext cx="1436730" cy="4368038"/>
              </a:xfrm>
              <a:prstGeom prst="rect">
                <a:avLst/>
              </a:prstGeom>
            </p:spPr>
          </p:pic>
        </p:grpSp>
        <p:sp>
          <p:nvSpPr>
            <p:cNvPr id="17" name="Oval 16">
              <a:extLst>
                <a:ext uri="{FF2B5EF4-FFF2-40B4-BE49-F238E27FC236}">
                  <a16:creationId xmlns:a16="http://schemas.microsoft.com/office/drawing/2014/main" id="{01870B4E-AB8E-A6AC-0A0C-6BDCF3D27439}"/>
                </a:ext>
              </a:extLst>
            </p:cNvPr>
            <p:cNvSpPr/>
            <p:nvPr/>
          </p:nvSpPr>
          <p:spPr>
            <a:xfrm>
              <a:off x="3679092" y="4137587"/>
              <a:ext cx="176464" cy="1774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0000"/>
                </a:solidFill>
              </a:endParaRPr>
            </a:p>
          </p:txBody>
        </p:sp>
        <p:sp>
          <p:nvSpPr>
            <p:cNvPr id="18" name="Oval 17">
              <a:extLst>
                <a:ext uri="{FF2B5EF4-FFF2-40B4-BE49-F238E27FC236}">
                  <a16:creationId xmlns:a16="http://schemas.microsoft.com/office/drawing/2014/main" id="{2770B47E-D577-73D5-073C-6CC615DC1DE1}"/>
                </a:ext>
              </a:extLst>
            </p:cNvPr>
            <p:cNvSpPr/>
            <p:nvPr/>
          </p:nvSpPr>
          <p:spPr>
            <a:xfrm>
              <a:off x="5093366" y="3719933"/>
              <a:ext cx="176464" cy="1774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0000"/>
                </a:solidFill>
              </a:endParaRPr>
            </a:p>
          </p:txBody>
        </p:sp>
        <p:cxnSp>
          <p:nvCxnSpPr>
            <p:cNvPr id="19" name="Straight Connector 18">
              <a:extLst>
                <a:ext uri="{FF2B5EF4-FFF2-40B4-BE49-F238E27FC236}">
                  <a16:creationId xmlns:a16="http://schemas.microsoft.com/office/drawing/2014/main" id="{E9C99A74-8529-D823-AFED-530B594979C7}"/>
                </a:ext>
              </a:extLst>
            </p:cNvPr>
            <p:cNvCxnSpPr>
              <a:cxnSpLocks/>
            </p:cNvCxnSpPr>
            <p:nvPr/>
          </p:nvCxnSpPr>
          <p:spPr>
            <a:xfrm>
              <a:off x="931574" y="4335860"/>
              <a:ext cx="4338256" cy="0"/>
            </a:xfrm>
            <a:prstGeom prst="line">
              <a:avLst/>
            </a:prstGeom>
            <a:ln w="12700">
              <a:solidFill>
                <a:schemeClr val="bg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AF2D219-8FEA-97D9-1535-4D6CF3F8CF2C}"/>
                </a:ext>
              </a:extLst>
            </p:cNvPr>
            <p:cNvSpPr txBox="1"/>
            <p:nvPr/>
          </p:nvSpPr>
          <p:spPr>
            <a:xfrm>
              <a:off x="915533" y="4308084"/>
              <a:ext cx="850994" cy="290452"/>
            </a:xfrm>
            <a:prstGeom prst="rect">
              <a:avLst/>
            </a:prstGeom>
            <a:noFill/>
          </p:spPr>
          <p:txBody>
            <a:bodyPr wrap="none" rtlCol="0">
              <a:spAutoFit/>
            </a:bodyPr>
            <a:lstStyle/>
            <a:p>
              <a:r>
                <a:rPr lang="en-US" sz="844" dirty="0">
                  <a:solidFill>
                    <a:schemeClr val="bg1"/>
                  </a:solidFill>
                </a:rPr>
                <a:t>PDS 70 b</a:t>
              </a:r>
            </a:p>
          </p:txBody>
        </p:sp>
        <p:sp>
          <p:nvSpPr>
            <p:cNvPr id="28" name="Oval 27">
              <a:extLst>
                <a:ext uri="{FF2B5EF4-FFF2-40B4-BE49-F238E27FC236}">
                  <a16:creationId xmlns:a16="http://schemas.microsoft.com/office/drawing/2014/main" id="{1AF8419E-DE21-5DD9-7165-C52D557E9262}"/>
                </a:ext>
              </a:extLst>
            </p:cNvPr>
            <p:cNvSpPr/>
            <p:nvPr/>
          </p:nvSpPr>
          <p:spPr>
            <a:xfrm>
              <a:off x="3907603" y="4258684"/>
              <a:ext cx="176464" cy="1774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0000"/>
                </a:solidFill>
              </a:endParaRPr>
            </a:p>
          </p:txBody>
        </p:sp>
      </p:grpSp>
      <p:sp>
        <p:nvSpPr>
          <p:cNvPr id="31" name="TextBox 30">
            <a:extLst>
              <a:ext uri="{FF2B5EF4-FFF2-40B4-BE49-F238E27FC236}">
                <a16:creationId xmlns:a16="http://schemas.microsoft.com/office/drawing/2014/main" id="{499286B3-4C7C-BFEE-BB0D-4391051E2C7E}"/>
              </a:ext>
            </a:extLst>
          </p:cNvPr>
          <p:cNvSpPr txBox="1"/>
          <p:nvPr/>
        </p:nvSpPr>
        <p:spPr>
          <a:xfrm>
            <a:off x="7272462" y="2216902"/>
            <a:ext cx="1387311" cy="230832"/>
          </a:xfrm>
          <a:prstGeom prst="rect">
            <a:avLst/>
          </a:prstGeom>
          <a:noFill/>
        </p:spPr>
        <p:txBody>
          <a:bodyPr wrap="square" rtlCol="0">
            <a:spAutoFit/>
          </a:bodyPr>
          <a:lstStyle/>
          <a:p>
            <a:r>
              <a:rPr lang="en-US" sz="900"/>
              <a:t>Mordasini et al. 2017</a:t>
            </a:r>
          </a:p>
        </p:txBody>
      </p:sp>
    </p:spTree>
    <p:extLst>
      <p:ext uri="{BB962C8B-B14F-4D97-AF65-F5344CB8AC3E}">
        <p14:creationId xmlns:p14="http://schemas.microsoft.com/office/powerpoint/2010/main" val="3387123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CF9529-E26F-76C9-134D-76522DCCA272}"/>
              </a:ext>
            </a:extLst>
          </p:cNvPr>
          <p:cNvSpPr>
            <a:spLocks noGrp="1"/>
          </p:cNvSpPr>
          <p:nvPr>
            <p:ph type="sldNum" idx="12"/>
          </p:nvPr>
        </p:nvSpPr>
        <p:spPr/>
        <p:txBody>
          <a:bodyPr/>
          <a:lstStyle/>
          <a:p>
            <a:fld id="{00000000-1234-1234-1234-123412341234}" type="slidenum">
              <a:rPr lang="en" smtClean="0"/>
              <a:pPr/>
              <a:t>23</a:t>
            </a:fld>
            <a:endParaRPr lang="en" dirty="0"/>
          </a:p>
        </p:txBody>
      </p:sp>
      <p:sp>
        <p:nvSpPr>
          <p:cNvPr id="3" name="Title 2">
            <a:extLst>
              <a:ext uri="{FF2B5EF4-FFF2-40B4-BE49-F238E27FC236}">
                <a16:creationId xmlns:a16="http://schemas.microsoft.com/office/drawing/2014/main" id="{367E333D-6DC3-E8C6-E605-8BFF5D19205F}"/>
              </a:ext>
            </a:extLst>
          </p:cNvPr>
          <p:cNvSpPr>
            <a:spLocks noGrp="1"/>
          </p:cNvSpPr>
          <p:nvPr>
            <p:ph type="title"/>
          </p:nvPr>
        </p:nvSpPr>
        <p:spPr/>
        <p:txBody>
          <a:bodyPr/>
          <a:lstStyle/>
          <a:p>
            <a:r>
              <a:rPr lang="en-US" dirty="0"/>
              <a:t>Engaging the community in observation planning and preparation</a:t>
            </a:r>
          </a:p>
        </p:txBody>
      </p:sp>
      <p:sp>
        <p:nvSpPr>
          <p:cNvPr id="4" name="Text Placeholder 3">
            <a:extLst>
              <a:ext uri="{FF2B5EF4-FFF2-40B4-BE49-F238E27FC236}">
                <a16:creationId xmlns:a16="http://schemas.microsoft.com/office/drawing/2014/main" id="{E8A400B4-307F-6A34-5FDB-4C6148E9D84A}"/>
              </a:ext>
            </a:extLst>
          </p:cNvPr>
          <p:cNvSpPr>
            <a:spLocks noGrp="1"/>
          </p:cNvSpPr>
          <p:nvPr>
            <p:ph type="body" sz="quarter" idx="13"/>
          </p:nvPr>
        </p:nvSpPr>
        <p:spPr>
          <a:xfrm>
            <a:off x="407194" y="889287"/>
            <a:ext cx="8308181" cy="4396812"/>
          </a:xfrm>
        </p:spPr>
        <p:txBody>
          <a:bodyPr>
            <a:normAutofit fontScale="77500" lnSpcReduction="20000"/>
          </a:bodyPr>
          <a:lstStyle/>
          <a:p>
            <a:r>
              <a:rPr lang="en-US" dirty="0"/>
              <a:t>Community Participation Program (</a:t>
            </a:r>
            <a:r>
              <a:rPr lang="en-US" b="1" dirty="0"/>
              <a:t>CPP</a:t>
            </a:r>
            <a:r>
              <a:rPr lang="en-US" dirty="0"/>
              <a:t>)</a:t>
            </a:r>
          </a:p>
          <a:p>
            <a:pPr lvl="1"/>
            <a:r>
              <a:rPr lang="en-US" dirty="0"/>
              <a:t>External researchers from US &amp; int’l partners (CNES, ESA, JAXA, MPIA)</a:t>
            </a:r>
          </a:p>
          <a:p>
            <a:pPr lvl="1"/>
            <a:r>
              <a:rPr lang="en-US" dirty="0"/>
              <a:t>Not only end users; also develop infrastructure (data pipeline, observation planning tools, </a:t>
            </a:r>
            <a:r>
              <a:rPr lang="en-US" dirty="0" err="1"/>
              <a:t>etc</a:t>
            </a:r>
            <a:r>
              <a:rPr lang="en-US" dirty="0"/>
              <a:t>)</a:t>
            </a:r>
          </a:p>
          <a:p>
            <a:pPr lvl="1"/>
            <a:r>
              <a:rPr lang="en-US" dirty="0"/>
              <a:t>Observation planning is a joint exercise between the instrument team and the CPP</a:t>
            </a:r>
          </a:p>
          <a:p>
            <a:pPr lvl="1"/>
            <a:r>
              <a:rPr lang="en-US" dirty="0"/>
              <a:t>Selected CPP proposals and PIs: </a:t>
            </a:r>
          </a:p>
          <a:p>
            <a:pPr marL="708660" lvl="2" indent="-342900">
              <a:buClr>
                <a:schemeClr val="tx2"/>
              </a:buClr>
              <a:buSzPct val="90000"/>
              <a:buFont typeface="+mj-lt"/>
              <a:buAutoNum type="arabicPeriod"/>
            </a:pPr>
            <a:r>
              <a:rPr lang="en-US">
                <a:solidFill>
                  <a:schemeClr val="bg1"/>
                </a:solidFill>
                <a:hlinkClick r:id="rId3">
                  <a:extLst>
                    <a:ext uri="{A12FA001-AC4F-418D-AE19-62706E023703}">
                      <ahyp:hlinkClr xmlns:ahyp="http://schemas.microsoft.com/office/drawing/2018/hyperlinkcolor" val="tx"/>
                    </a:ext>
                  </a:extLst>
                </a:hlinkClick>
              </a:rPr>
              <a:t>Coronagraph Instrument testing and performance evaluation in single- and binary star modes</a:t>
            </a:r>
            <a:r>
              <a:rPr lang="en-US">
                <a:solidFill>
                  <a:schemeClr val="bg1"/>
                </a:solidFill>
              </a:rPr>
              <a:t>,                </a:t>
            </a:r>
            <a:r>
              <a:rPr lang="en-US" i="1">
                <a:solidFill>
                  <a:srgbClr val="00B0F0"/>
                </a:solidFill>
              </a:rPr>
              <a:t>Rus Belikov, NASA Ames</a:t>
            </a:r>
          </a:p>
          <a:p>
            <a:pPr marL="708660" lvl="2" indent="-342900">
              <a:buClr>
                <a:schemeClr val="tx2"/>
              </a:buClr>
              <a:buSzPct val="90000"/>
              <a:buFont typeface="+mj-lt"/>
              <a:buAutoNum type="arabicPeriod"/>
            </a:pPr>
            <a:r>
              <a:rPr lang="en-US">
                <a:solidFill>
                  <a:schemeClr val="bg1"/>
                </a:solidFill>
                <a:hlinkClick r:id="rId4">
                  <a:extLst>
                    <a:ext uri="{A12FA001-AC4F-418D-AE19-62706E023703}">
                      <ahyp:hlinkClr xmlns:ahyp="http://schemas.microsoft.com/office/drawing/2018/hyperlinkcolor" val="tx"/>
                    </a:ext>
                  </a:extLst>
                </a:hlinkClick>
              </a:rPr>
              <a:t>Calibrating Roman’s Coronagraphic Imaging and Polarimetry Modes</a:t>
            </a:r>
            <a:r>
              <a:rPr lang="en-US">
                <a:solidFill>
                  <a:schemeClr val="bg1"/>
                </a:solidFill>
              </a:rPr>
              <a:t>, </a:t>
            </a:r>
            <a:r>
              <a:rPr lang="en-US" i="1">
                <a:solidFill>
                  <a:srgbClr val="00B0F0"/>
                </a:solidFill>
              </a:rPr>
              <a:t>Max Millar-Blanchaer, UCSB</a:t>
            </a:r>
          </a:p>
          <a:p>
            <a:pPr marL="708660" lvl="2" indent="-342900">
              <a:buClr>
                <a:schemeClr val="tx2"/>
              </a:buClr>
              <a:buSzPct val="90000"/>
              <a:buFont typeface="+mj-lt"/>
              <a:buAutoNum type="arabicPeriod"/>
            </a:pPr>
            <a:r>
              <a:rPr lang="en-US">
                <a:solidFill>
                  <a:schemeClr val="bg1"/>
                </a:solidFill>
                <a:hlinkClick r:id="rId5">
                  <a:extLst>
                    <a:ext uri="{A12FA001-AC4F-418D-AE19-62706E023703}">
                      <ahyp:hlinkClr xmlns:ahyp="http://schemas.microsoft.com/office/drawing/2018/hyperlinkcolor" val="tx"/>
                    </a:ext>
                  </a:extLst>
                </a:hlinkClick>
              </a:rPr>
              <a:t>Data driven investigations of the Coronagraph Instrument as a starlight suppression yardstick</a:t>
            </a:r>
            <a:r>
              <a:rPr lang="en-US">
                <a:solidFill>
                  <a:schemeClr val="bg1"/>
                </a:solidFill>
              </a:rPr>
              <a:t>,        </a:t>
            </a:r>
            <a:r>
              <a:rPr lang="en-US" i="1">
                <a:solidFill>
                  <a:srgbClr val="00B0F0"/>
                </a:solidFill>
              </a:rPr>
              <a:t>Laurent Pueyo, STScI</a:t>
            </a:r>
          </a:p>
          <a:p>
            <a:pPr marL="708660" lvl="2" indent="-342900">
              <a:buClr>
                <a:schemeClr val="tx2"/>
              </a:buClr>
              <a:buSzPct val="90000"/>
              <a:buFont typeface="+mj-lt"/>
              <a:buAutoNum type="arabicPeriod"/>
            </a:pPr>
            <a:r>
              <a:rPr lang="en-US">
                <a:solidFill>
                  <a:schemeClr val="bg1"/>
                </a:solidFill>
                <a:hlinkClick r:id="rId6">
                  <a:extLst>
                    <a:ext uri="{A12FA001-AC4F-418D-AE19-62706E023703}">
                      <ahyp:hlinkClr xmlns:ahyp="http://schemas.microsoft.com/office/drawing/2018/hyperlinkcolor" val="tx"/>
                    </a:ext>
                  </a:extLst>
                </a:hlinkClick>
              </a:rPr>
              <a:t>Roman’s Giants: Jovian Exoplanet Modeling and RCI Detectability</a:t>
            </a:r>
            <a:r>
              <a:rPr lang="en-US">
                <a:solidFill>
                  <a:schemeClr val="bg1"/>
                </a:solidFill>
              </a:rPr>
              <a:t>, </a:t>
            </a:r>
            <a:r>
              <a:rPr lang="en-US" i="1">
                <a:solidFill>
                  <a:srgbClr val="00B0F0"/>
                </a:solidFill>
              </a:rPr>
              <a:t>Tyler Robinson, Univ. of Arizona</a:t>
            </a:r>
          </a:p>
          <a:p>
            <a:pPr marL="708660" lvl="2" indent="-342900">
              <a:buClr>
                <a:schemeClr val="tx2"/>
              </a:buClr>
              <a:buSzPct val="90000"/>
              <a:buFont typeface="+mj-lt"/>
              <a:buAutoNum type="arabicPeriod"/>
            </a:pPr>
            <a:r>
              <a:rPr lang="en-US">
                <a:solidFill>
                  <a:schemeClr val="bg1"/>
                </a:solidFill>
                <a:hlinkClick r:id="rId7">
                  <a:extLst>
                    <a:ext uri="{A12FA001-AC4F-418D-AE19-62706E023703}">
                      <ahyp:hlinkClr xmlns:ahyp="http://schemas.microsoft.com/office/drawing/2018/hyperlinkcolor" val="tx"/>
                    </a:ext>
                  </a:extLst>
                </a:hlinkClick>
              </a:rPr>
              <a:t>Target Selection and Observation Modeling Tools for Coronagraph Tech Demo and Beyond</a:t>
            </a:r>
            <a:r>
              <a:rPr lang="en-US">
                <a:solidFill>
                  <a:schemeClr val="bg1"/>
                </a:solidFill>
              </a:rPr>
              <a:t>,              </a:t>
            </a:r>
            <a:r>
              <a:rPr lang="en-US" i="1">
                <a:solidFill>
                  <a:srgbClr val="00B0F0"/>
                </a:solidFill>
              </a:rPr>
              <a:t>Dmitry Savranski , Cornell Univ.</a:t>
            </a:r>
            <a:r>
              <a:rPr lang="en-US">
                <a:solidFill>
                  <a:schemeClr val="bg1"/>
                </a:solidFill>
              </a:rPr>
              <a:t> </a:t>
            </a:r>
          </a:p>
          <a:p>
            <a:pPr marL="708660" lvl="2" indent="-342900">
              <a:buClr>
                <a:schemeClr val="tx2"/>
              </a:buClr>
              <a:buSzPct val="90000"/>
              <a:buFont typeface="+mj-lt"/>
              <a:buAutoNum type="arabicPeriod"/>
            </a:pPr>
            <a:r>
              <a:rPr lang="en-US">
                <a:solidFill>
                  <a:schemeClr val="bg1"/>
                </a:solidFill>
                <a:hlinkClick r:id="rId8">
                  <a:extLst>
                    <a:ext uri="{A12FA001-AC4F-418D-AE19-62706E023703}">
                      <ahyp:hlinkClr xmlns:ahyp="http://schemas.microsoft.com/office/drawing/2018/hyperlinkcolor" val="tx"/>
                    </a:ext>
                  </a:extLst>
                </a:hlinkClick>
              </a:rPr>
              <a:t>Imaging and Characterizing Exoplanets with the Roman Coronagraph and Open-Source Tools</a:t>
            </a:r>
            <a:r>
              <a:rPr lang="en-US">
                <a:solidFill>
                  <a:schemeClr val="bg1"/>
                </a:solidFill>
              </a:rPr>
              <a:t>,             </a:t>
            </a:r>
            <a:r>
              <a:rPr lang="en-US" i="1">
                <a:solidFill>
                  <a:srgbClr val="00B0F0"/>
                </a:solidFill>
              </a:rPr>
              <a:t>Jason Wang, Northwestern Univ.</a:t>
            </a:r>
          </a:p>
          <a:p>
            <a:pPr marL="708660" lvl="2" indent="-342900">
              <a:buClr>
                <a:schemeClr val="tx2"/>
              </a:buClr>
              <a:buSzPct val="90000"/>
              <a:buFont typeface="+mj-lt"/>
              <a:buAutoNum type="arabicPeriod"/>
            </a:pPr>
            <a:r>
              <a:rPr lang="en-US">
                <a:solidFill>
                  <a:schemeClr val="bg1"/>
                </a:solidFill>
                <a:hlinkClick r:id="rId9">
                  <a:extLst>
                    <a:ext uri="{A12FA001-AC4F-418D-AE19-62706E023703}">
                      <ahyp:hlinkClr xmlns:ahyp="http://schemas.microsoft.com/office/drawing/2018/hyperlinkcolor" val="tx"/>
                    </a:ext>
                  </a:extLst>
                </a:hlinkClick>
              </a:rPr>
              <a:t>Circumstellar Dust with the Roman Coronagraph</a:t>
            </a:r>
            <a:r>
              <a:rPr lang="en-US">
                <a:solidFill>
                  <a:schemeClr val="bg1"/>
                </a:solidFill>
              </a:rPr>
              <a:t>, </a:t>
            </a:r>
            <a:r>
              <a:rPr lang="en-US" i="1">
                <a:solidFill>
                  <a:srgbClr val="00B0F0"/>
                </a:solidFill>
              </a:rPr>
              <a:t>Schuyler Wolff, Univ. of Arizona</a:t>
            </a:r>
            <a:endParaRPr lang="en-US" i="1" dirty="0">
              <a:solidFill>
                <a:srgbClr val="00B0F0"/>
              </a:solidFill>
            </a:endParaRPr>
          </a:p>
          <a:p>
            <a:pPr lvl="2"/>
            <a:endParaRPr lang="en-US" dirty="0"/>
          </a:p>
          <a:p>
            <a:pPr lvl="1"/>
            <a:endParaRPr lang="en-US" dirty="0"/>
          </a:p>
        </p:txBody>
      </p:sp>
    </p:spTree>
    <p:extLst>
      <p:ext uri="{BB962C8B-B14F-4D97-AF65-F5344CB8AC3E}">
        <p14:creationId xmlns:p14="http://schemas.microsoft.com/office/powerpoint/2010/main" val="1141400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1A86C1-44FF-C543-B132-A2F9BAA192E9}"/>
              </a:ext>
            </a:extLst>
          </p:cNvPr>
          <p:cNvSpPr>
            <a:spLocks noGrp="1"/>
          </p:cNvSpPr>
          <p:nvPr>
            <p:ph type="sldNum" idx="12"/>
          </p:nvPr>
        </p:nvSpPr>
        <p:spPr/>
        <p:txBody>
          <a:bodyPr/>
          <a:lstStyle/>
          <a:p>
            <a:pPr lvl="0"/>
            <a:fld id="{00000000-1234-1234-1234-123412341234}" type="slidenum">
              <a:rPr lang="en" smtClean="0"/>
              <a:pPr lvl="0"/>
              <a:t>24</a:t>
            </a:fld>
            <a:endParaRPr lang="en"/>
          </a:p>
        </p:txBody>
      </p:sp>
      <p:sp>
        <p:nvSpPr>
          <p:cNvPr id="2" name="Title 1">
            <a:extLst>
              <a:ext uri="{FF2B5EF4-FFF2-40B4-BE49-F238E27FC236}">
                <a16:creationId xmlns:a16="http://schemas.microsoft.com/office/drawing/2014/main" id="{26DDEA2D-9ACC-0443-8448-3E122305B093}"/>
              </a:ext>
            </a:extLst>
          </p:cNvPr>
          <p:cNvSpPr>
            <a:spLocks noGrp="1"/>
          </p:cNvSpPr>
          <p:nvPr>
            <p:ph type="title"/>
          </p:nvPr>
        </p:nvSpPr>
        <p:spPr/>
        <p:txBody>
          <a:bodyPr/>
          <a:lstStyle/>
          <a:p>
            <a:r>
              <a:rPr lang="en-US" dirty="0"/>
              <a:t>Summary</a:t>
            </a:r>
          </a:p>
        </p:txBody>
      </p:sp>
      <p:sp>
        <p:nvSpPr>
          <p:cNvPr id="4" name="Text Placeholder 3">
            <a:extLst>
              <a:ext uri="{FF2B5EF4-FFF2-40B4-BE49-F238E27FC236}">
                <a16:creationId xmlns:a16="http://schemas.microsoft.com/office/drawing/2014/main" id="{3667DB5B-0966-0D40-8C73-1FCBDC35CFA6}"/>
              </a:ext>
            </a:extLst>
          </p:cNvPr>
          <p:cNvSpPr>
            <a:spLocks noGrp="1"/>
          </p:cNvSpPr>
          <p:nvPr>
            <p:ph type="body" sz="quarter" idx="13"/>
          </p:nvPr>
        </p:nvSpPr>
        <p:spPr>
          <a:xfrm>
            <a:off x="549275" y="1019920"/>
            <a:ext cx="8097838" cy="4405520"/>
          </a:xfrm>
        </p:spPr>
        <p:txBody>
          <a:bodyPr>
            <a:normAutofit fontScale="77500" lnSpcReduction="20000"/>
          </a:bodyPr>
          <a:lstStyle/>
          <a:p>
            <a:pPr>
              <a:lnSpc>
                <a:spcPct val="120000"/>
              </a:lnSpc>
            </a:pPr>
            <a:r>
              <a:rPr lang="en-US" dirty="0"/>
              <a:t>Coronagraph matured multiple key technologies to lay the foundation for HWO </a:t>
            </a:r>
          </a:p>
          <a:p>
            <a:pPr>
              <a:lnSpc>
                <a:spcPct val="120000"/>
              </a:lnSpc>
            </a:pPr>
            <a:r>
              <a:rPr lang="en-US" dirty="0"/>
              <a:t>Coronagraph was delivered to GSFC on May 19, 2024</a:t>
            </a:r>
          </a:p>
          <a:p>
            <a:pPr>
              <a:lnSpc>
                <a:spcPct val="120000"/>
              </a:lnSpc>
            </a:pPr>
            <a:r>
              <a:rPr lang="en-US" dirty="0"/>
              <a:t>TVAC testing demonstrated performance &gt;4x beyond requirement</a:t>
            </a:r>
          </a:p>
          <a:p>
            <a:pPr>
              <a:lnSpc>
                <a:spcPct val="120000"/>
              </a:lnSpc>
            </a:pPr>
            <a:r>
              <a:rPr lang="en-US" dirty="0"/>
              <a:t>Outlook improving for </a:t>
            </a:r>
            <a:r>
              <a:rPr lang="en-US" i="1" dirty="0"/>
              <a:t>some</a:t>
            </a:r>
            <a:r>
              <a:rPr lang="en-US" dirty="0"/>
              <a:t> use of “best effort” modes on sky</a:t>
            </a:r>
          </a:p>
          <a:p>
            <a:pPr lvl="1">
              <a:lnSpc>
                <a:spcPct val="120000"/>
              </a:lnSpc>
            </a:pPr>
            <a:r>
              <a:rPr lang="en-US" dirty="0"/>
              <a:t>Some pre-delivery TVAC testing + FY24/25 budget </a:t>
            </a:r>
            <a:r>
              <a:rPr lang="en-US" dirty="0" err="1"/>
              <a:t>overguide</a:t>
            </a:r>
            <a:endParaRPr lang="en-US" dirty="0"/>
          </a:p>
          <a:p>
            <a:pPr>
              <a:lnSpc>
                <a:spcPct val="120000"/>
              </a:lnSpc>
            </a:pPr>
            <a:r>
              <a:rPr lang="en-US" dirty="0"/>
              <a:t>Community Participation Program (CPP) science team supports observation preparation, including broader community engagement</a:t>
            </a:r>
          </a:p>
          <a:p>
            <a:pPr>
              <a:lnSpc>
                <a:spcPct val="120000"/>
              </a:lnSpc>
            </a:pPr>
            <a:r>
              <a:rPr lang="en-US" dirty="0"/>
              <a:t>CPP will inform and solicit feedback from the community on target selection </a:t>
            </a:r>
          </a:p>
          <a:p>
            <a:pPr>
              <a:lnSpc>
                <a:spcPct val="120000"/>
              </a:lnSpc>
            </a:pPr>
            <a:r>
              <a:rPr lang="en-US" i="1" dirty="0"/>
              <a:t>Full observational potential will go beyond what we can imagine today and will be for you to realize </a:t>
            </a:r>
          </a:p>
        </p:txBody>
      </p:sp>
    </p:spTree>
    <p:extLst>
      <p:ext uri="{BB962C8B-B14F-4D97-AF65-F5344CB8AC3E}">
        <p14:creationId xmlns:p14="http://schemas.microsoft.com/office/powerpoint/2010/main" val="1429424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BB5B-7F57-4944-9346-A48E5616CBBA}"/>
              </a:ext>
            </a:extLst>
          </p:cNvPr>
          <p:cNvSpPr>
            <a:spLocks noGrp="1"/>
          </p:cNvSpPr>
          <p:nvPr>
            <p:ph type="title"/>
          </p:nvPr>
        </p:nvSpPr>
        <p:spPr>
          <a:xfrm>
            <a:off x="282633" y="97858"/>
            <a:ext cx="7763967" cy="686117"/>
          </a:xfrm>
        </p:spPr>
        <p:txBody>
          <a:bodyPr/>
          <a:lstStyle/>
          <a:p>
            <a:r>
              <a:rPr lang="en-US" dirty="0"/>
              <a:t>Like </a:t>
            </a:r>
            <a:r>
              <a:rPr lang="en-US"/>
              <a:t>to Know </a:t>
            </a:r>
            <a:r>
              <a:rPr lang="en-US" dirty="0"/>
              <a:t>M</a:t>
            </a:r>
            <a:r>
              <a:rPr lang="en-US"/>
              <a:t>ore </a:t>
            </a:r>
            <a:r>
              <a:rPr lang="en-US" dirty="0"/>
              <a:t>about the Roman Coronagraph?</a:t>
            </a:r>
          </a:p>
        </p:txBody>
      </p:sp>
      <p:sp>
        <p:nvSpPr>
          <p:cNvPr id="3" name="Slide Number Placeholder 2">
            <a:extLst>
              <a:ext uri="{FF2B5EF4-FFF2-40B4-BE49-F238E27FC236}">
                <a16:creationId xmlns:a16="http://schemas.microsoft.com/office/drawing/2014/main" id="{5150E59A-9DAE-FD49-ABD5-54071206160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sp>
        <p:nvSpPr>
          <p:cNvPr id="4" name="Text Placeholder 3">
            <a:extLst>
              <a:ext uri="{FF2B5EF4-FFF2-40B4-BE49-F238E27FC236}">
                <a16:creationId xmlns:a16="http://schemas.microsoft.com/office/drawing/2014/main" id="{83C8A2BD-62BC-2043-969C-FA77B7BC3129}"/>
              </a:ext>
            </a:extLst>
          </p:cNvPr>
          <p:cNvSpPr>
            <a:spLocks noGrp="1"/>
          </p:cNvSpPr>
          <p:nvPr>
            <p:ph type="body" sz="quarter" idx="13"/>
          </p:nvPr>
        </p:nvSpPr>
        <p:spPr>
          <a:xfrm>
            <a:off x="0" y="909162"/>
            <a:ext cx="9232900" cy="3474294"/>
          </a:xfrm>
        </p:spPr>
        <p:txBody>
          <a:bodyPr>
            <a:normAutofit fontScale="32500" lnSpcReduction="20000"/>
          </a:bodyPr>
          <a:lstStyle/>
          <a:p>
            <a:pPr>
              <a:lnSpc>
                <a:spcPct val="120000"/>
              </a:lnSpc>
            </a:pPr>
            <a:r>
              <a:rPr lang="en-US" sz="5600" dirty="0"/>
              <a:t>Nancy Grace Roman Space Telescope at GSFC: </a:t>
            </a:r>
            <a:r>
              <a:rPr lang="en-US" sz="5600" dirty="0">
                <a:hlinkClick r:id="rId3"/>
              </a:rPr>
              <a:t>https://roman.gsfc.nasa.gov</a:t>
            </a:r>
            <a:r>
              <a:rPr lang="en-US" sz="5600" dirty="0"/>
              <a:t> </a:t>
            </a:r>
          </a:p>
          <a:p>
            <a:pPr>
              <a:lnSpc>
                <a:spcPct val="120000"/>
              </a:lnSpc>
            </a:pPr>
            <a:r>
              <a:rPr lang="en-US" sz="5600" dirty="0"/>
              <a:t>Nancy Grace Roman Space Telescope at JPL:</a:t>
            </a:r>
          </a:p>
          <a:p>
            <a:pPr lvl="1">
              <a:lnSpc>
                <a:spcPct val="120000"/>
              </a:lnSpc>
            </a:pPr>
            <a:r>
              <a:rPr lang="en-US" sz="5600" dirty="0">
                <a:hlinkClick r:id="rId4"/>
              </a:rPr>
              <a:t>https://www.jpl.nasa.gov/missions/the-nancy-grace-roman-space-telescope</a:t>
            </a:r>
            <a:r>
              <a:rPr lang="en-US" sz="5600" dirty="0"/>
              <a:t> </a:t>
            </a:r>
          </a:p>
          <a:p>
            <a:pPr>
              <a:lnSpc>
                <a:spcPct val="120000"/>
              </a:lnSpc>
            </a:pPr>
            <a:r>
              <a:rPr lang="en-US" sz="5600" dirty="0"/>
              <a:t>Nancy Grace Roman Space Telescope at IPAC </a:t>
            </a:r>
            <a:r>
              <a:rPr lang="en-US" sz="5600" dirty="0">
                <a:hlinkClick r:id="rId5"/>
              </a:rPr>
              <a:t>https://roman.ipac.caltech.edu</a:t>
            </a:r>
            <a:r>
              <a:rPr lang="en-US" sz="5600" dirty="0"/>
              <a:t> and</a:t>
            </a:r>
            <a:r>
              <a:rPr lang="en-US" sz="6000" dirty="0">
                <a:solidFill>
                  <a:srgbClr val="0070C0"/>
                </a:solidFill>
              </a:rPr>
              <a:t> </a:t>
            </a:r>
            <a:r>
              <a:rPr lang="en-US" sz="6000" dirty="0">
                <a:solidFill>
                  <a:srgbClr val="0070C0"/>
                </a:solidFill>
                <a:hlinkClick r:id="rId6"/>
              </a:rPr>
              <a:t>https://roman.ipac.caltech.edu/sims/Coronagraph_public_images.html#CGI_OS11_report</a:t>
            </a:r>
            <a:r>
              <a:rPr lang="en-US" sz="6000" dirty="0">
                <a:solidFill>
                  <a:srgbClr val="0070C0"/>
                </a:solidFill>
              </a:rPr>
              <a:t> </a:t>
            </a:r>
            <a:r>
              <a:rPr lang="en-US" sz="5600" dirty="0"/>
              <a:t> </a:t>
            </a:r>
          </a:p>
          <a:p>
            <a:pPr>
              <a:lnSpc>
                <a:spcPct val="120000"/>
              </a:lnSpc>
            </a:pPr>
            <a:r>
              <a:rPr lang="en-US" sz="5600" dirty="0"/>
              <a:t>Nancy Grace Roman Space Telescope at </a:t>
            </a:r>
            <a:r>
              <a:rPr lang="en-US" sz="5600" dirty="0" err="1"/>
              <a:t>STScI</a:t>
            </a:r>
            <a:r>
              <a:rPr lang="en-US" sz="5600" dirty="0"/>
              <a:t>: </a:t>
            </a:r>
            <a:r>
              <a:rPr lang="en-US" sz="5600" dirty="0">
                <a:hlinkClick r:id="rId7"/>
              </a:rPr>
              <a:t>https://www.stsci.edu/roman/</a:t>
            </a:r>
            <a:r>
              <a:rPr lang="en-US" sz="5600" dirty="0"/>
              <a:t> </a:t>
            </a:r>
          </a:p>
          <a:p>
            <a:pPr>
              <a:lnSpc>
                <a:spcPct val="120000"/>
              </a:lnSpc>
            </a:pPr>
            <a:r>
              <a:rPr lang="en-US" sz="5600" dirty="0">
                <a:highlight>
                  <a:srgbClr val="FFFF00"/>
                </a:highlight>
              </a:rPr>
              <a:t>Upcoming Roman Coronagraph Test Results Info Session to be held at Caltech/IPAC                       on Aug 26-27: </a:t>
            </a:r>
            <a:r>
              <a:rPr lang="en-US" sz="5600" dirty="0">
                <a:highlight>
                  <a:srgbClr val="FFFF00"/>
                </a:highlight>
                <a:hlinkClick r:id="rId8"/>
              </a:rPr>
              <a:t>https://conference.ipac.caltech.edu/romancgi24/</a:t>
            </a:r>
            <a:r>
              <a:rPr lang="en-US" sz="5600" dirty="0">
                <a:highlight>
                  <a:srgbClr val="FFFF00"/>
                </a:highlight>
              </a:rPr>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953375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9228-0E53-601D-F11F-3AE064FE647D}"/>
              </a:ext>
            </a:extLst>
          </p:cNvPr>
          <p:cNvSpPr>
            <a:spLocks noGrp="1"/>
          </p:cNvSpPr>
          <p:nvPr>
            <p:ph type="title"/>
          </p:nvPr>
        </p:nvSpPr>
        <p:spPr/>
        <p:txBody>
          <a:bodyPr/>
          <a:lstStyle/>
          <a:p>
            <a:r>
              <a:rPr lang="en-US" dirty="0"/>
              <a:t>Back-up</a:t>
            </a:r>
          </a:p>
        </p:txBody>
      </p:sp>
      <p:sp>
        <p:nvSpPr>
          <p:cNvPr id="3" name="Slide Number Placeholder 2">
            <a:extLst>
              <a:ext uri="{FF2B5EF4-FFF2-40B4-BE49-F238E27FC236}">
                <a16:creationId xmlns:a16="http://schemas.microsoft.com/office/drawing/2014/main" id="{0217EA9B-6671-9B15-7E3A-4966B55AF17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sp>
        <p:nvSpPr>
          <p:cNvPr id="4" name="Text Placeholder 3">
            <a:extLst>
              <a:ext uri="{FF2B5EF4-FFF2-40B4-BE49-F238E27FC236}">
                <a16:creationId xmlns:a16="http://schemas.microsoft.com/office/drawing/2014/main" id="{CAA009B2-6469-D487-821C-DE4BF70AFFC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017929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B3C56A-6CEA-B0DF-CE9F-5F12A0E4252F}"/>
              </a:ext>
            </a:extLst>
          </p:cNvPr>
          <p:cNvSpPr>
            <a:spLocks noGrp="1"/>
          </p:cNvSpPr>
          <p:nvPr>
            <p:ph idx="1"/>
          </p:nvPr>
        </p:nvSpPr>
        <p:spPr>
          <a:xfrm>
            <a:off x="-94006" y="791768"/>
            <a:ext cx="4286250" cy="4000500"/>
          </a:xfrm>
        </p:spPr>
        <p:txBody>
          <a:bodyPr/>
          <a:lstStyle/>
          <a:p>
            <a:r>
              <a:rPr lang="en-US" dirty="0"/>
              <a:t>Coronagraph includes significant capability beyond what was tested during I&amp;T to verify requirements</a:t>
            </a:r>
          </a:p>
          <a:p>
            <a:pPr marL="0" indent="0">
              <a:buNone/>
            </a:pPr>
            <a:endParaRPr lang="en-US" dirty="0"/>
          </a:p>
          <a:p>
            <a:r>
              <a:rPr lang="en-US" dirty="0"/>
              <a:t>These modes can be commissioned in orbit if time and resources allow</a:t>
            </a:r>
          </a:p>
          <a:p>
            <a:endParaRPr lang="en-US" dirty="0"/>
          </a:p>
        </p:txBody>
      </p:sp>
      <p:sp>
        <p:nvSpPr>
          <p:cNvPr id="3" name="Title 2">
            <a:extLst>
              <a:ext uri="{FF2B5EF4-FFF2-40B4-BE49-F238E27FC236}">
                <a16:creationId xmlns:a16="http://schemas.microsoft.com/office/drawing/2014/main" id="{D71B2B80-0BB6-EB5A-79A0-CA5AAC1BBE11}"/>
              </a:ext>
            </a:extLst>
          </p:cNvPr>
          <p:cNvSpPr>
            <a:spLocks noGrp="1"/>
          </p:cNvSpPr>
          <p:nvPr>
            <p:ph type="title"/>
          </p:nvPr>
        </p:nvSpPr>
        <p:spPr>
          <a:xfrm>
            <a:off x="571500" y="64468"/>
            <a:ext cx="6381750" cy="513159"/>
          </a:xfrm>
        </p:spPr>
        <p:txBody>
          <a:bodyPr/>
          <a:lstStyle/>
          <a:p>
            <a:r>
              <a:rPr lang="en-US" dirty="0"/>
              <a:t>Coronagraph Mask Configurations: Tested vs. Launched</a:t>
            </a:r>
          </a:p>
        </p:txBody>
      </p:sp>
      <p:pic>
        <p:nvPicPr>
          <p:cNvPr id="4" name="Picture 3">
            <a:extLst>
              <a:ext uri="{FF2B5EF4-FFF2-40B4-BE49-F238E27FC236}">
                <a16:creationId xmlns:a16="http://schemas.microsoft.com/office/drawing/2014/main" id="{61CFC7EE-FBB2-2865-0054-9422A1BB15DF}"/>
              </a:ext>
            </a:extLst>
          </p:cNvPr>
          <p:cNvPicPr>
            <a:picLocks noChangeAspect="1"/>
          </p:cNvPicPr>
          <p:nvPr/>
        </p:nvPicPr>
        <p:blipFill>
          <a:blip r:embed="rId3"/>
          <a:stretch>
            <a:fillRect/>
          </a:stretch>
        </p:blipFill>
        <p:spPr>
          <a:xfrm>
            <a:off x="5169221" y="682459"/>
            <a:ext cx="3344634" cy="4142887"/>
          </a:xfrm>
          <a:prstGeom prst="rect">
            <a:avLst/>
          </a:prstGeom>
        </p:spPr>
      </p:pic>
      <p:sp>
        <p:nvSpPr>
          <p:cNvPr id="5" name="Left Brace 4">
            <a:extLst>
              <a:ext uri="{FF2B5EF4-FFF2-40B4-BE49-F238E27FC236}">
                <a16:creationId xmlns:a16="http://schemas.microsoft.com/office/drawing/2014/main" id="{A07E452F-B453-E8A9-6689-71289FC4A746}"/>
              </a:ext>
            </a:extLst>
          </p:cNvPr>
          <p:cNvSpPr/>
          <p:nvPr/>
        </p:nvSpPr>
        <p:spPr>
          <a:xfrm>
            <a:off x="5035598" y="1373974"/>
            <a:ext cx="62321" cy="262890"/>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6" name="TextBox 5">
            <a:extLst>
              <a:ext uri="{FF2B5EF4-FFF2-40B4-BE49-F238E27FC236}">
                <a16:creationId xmlns:a16="http://schemas.microsoft.com/office/drawing/2014/main" id="{8D2F0FAD-5A64-9216-6A5B-05E8F2939013}"/>
              </a:ext>
            </a:extLst>
          </p:cNvPr>
          <p:cNvSpPr txBox="1"/>
          <p:nvPr/>
        </p:nvSpPr>
        <p:spPr>
          <a:xfrm>
            <a:off x="4514851" y="1339196"/>
            <a:ext cx="684305" cy="323165"/>
          </a:xfrm>
          <a:prstGeom prst="rect">
            <a:avLst/>
          </a:prstGeom>
          <a:noFill/>
        </p:spPr>
        <p:txBody>
          <a:bodyPr wrap="square" rtlCol="0">
            <a:spAutoFit/>
          </a:bodyPr>
          <a:lstStyle/>
          <a:p>
            <a:r>
              <a:rPr lang="en-US" sz="750" dirty="0">
                <a:highlight>
                  <a:srgbClr val="00FF00"/>
                </a:highlight>
              </a:rPr>
              <a:t>Required HLC Mode</a:t>
            </a:r>
          </a:p>
        </p:txBody>
      </p:sp>
      <p:sp>
        <p:nvSpPr>
          <p:cNvPr id="7" name="Left Brace 6">
            <a:extLst>
              <a:ext uri="{FF2B5EF4-FFF2-40B4-BE49-F238E27FC236}">
                <a16:creationId xmlns:a16="http://schemas.microsoft.com/office/drawing/2014/main" id="{4DCAF227-54E0-030B-DE2D-C6EACA26755C}"/>
              </a:ext>
            </a:extLst>
          </p:cNvPr>
          <p:cNvSpPr/>
          <p:nvPr/>
        </p:nvSpPr>
        <p:spPr>
          <a:xfrm>
            <a:off x="5035597" y="2277993"/>
            <a:ext cx="62321" cy="2535923"/>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8" name="TextBox 7">
            <a:extLst>
              <a:ext uri="{FF2B5EF4-FFF2-40B4-BE49-F238E27FC236}">
                <a16:creationId xmlns:a16="http://schemas.microsoft.com/office/drawing/2014/main" id="{1A031654-6860-4756-5466-EB40506E48DA}"/>
              </a:ext>
            </a:extLst>
          </p:cNvPr>
          <p:cNvSpPr txBox="1"/>
          <p:nvPr/>
        </p:nvSpPr>
        <p:spPr>
          <a:xfrm rot="18758517">
            <a:off x="4555956" y="3404274"/>
            <a:ext cx="678391" cy="323165"/>
          </a:xfrm>
          <a:prstGeom prst="rect">
            <a:avLst/>
          </a:prstGeom>
          <a:noFill/>
        </p:spPr>
        <p:txBody>
          <a:bodyPr wrap="none" rtlCol="0">
            <a:spAutoFit/>
          </a:bodyPr>
          <a:lstStyle/>
          <a:p>
            <a:r>
              <a:rPr lang="en-US" sz="750" dirty="0"/>
              <a:t>Contributed</a:t>
            </a:r>
          </a:p>
          <a:p>
            <a:r>
              <a:rPr lang="en-US" sz="750" dirty="0"/>
              <a:t>modes</a:t>
            </a:r>
          </a:p>
        </p:txBody>
      </p:sp>
      <p:sp>
        <p:nvSpPr>
          <p:cNvPr id="9" name="Left Brace 8">
            <a:extLst>
              <a:ext uri="{FF2B5EF4-FFF2-40B4-BE49-F238E27FC236}">
                <a16:creationId xmlns:a16="http://schemas.microsoft.com/office/drawing/2014/main" id="{1C87512C-B87D-AD8C-4A1B-EC14AD88023F}"/>
              </a:ext>
            </a:extLst>
          </p:cNvPr>
          <p:cNvSpPr/>
          <p:nvPr/>
        </p:nvSpPr>
        <p:spPr>
          <a:xfrm>
            <a:off x="5017068" y="1707167"/>
            <a:ext cx="80851" cy="513159"/>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0" name="TextBox 9">
            <a:extLst>
              <a:ext uri="{FF2B5EF4-FFF2-40B4-BE49-F238E27FC236}">
                <a16:creationId xmlns:a16="http://schemas.microsoft.com/office/drawing/2014/main" id="{93C07249-D4A9-5427-13B7-F958064E902B}"/>
              </a:ext>
            </a:extLst>
          </p:cNvPr>
          <p:cNvSpPr txBox="1"/>
          <p:nvPr/>
        </p:nvSpPr>
        <p:spPr>
          <a:xfrm rot="18758517">
            <a:off x="4506096" y="1879641"/>
            <a:ext cx="696024" cy="207749"/>
          </a:xfrm>
          <a:prstGeom prst="rect">
            <a:avLst/>
          </a:prstGeom>
          <a:noFill/>
        </p:spPr>
        <p:txBody>
          <a:bodyPr wrap="none" rtlCol="0">
            <a:spAutoFit/>
          </a:bodyPr>
          <a:lstStyle/>
          <a:p>
            <a:r>
              <a:rPr lang="en-US" sz="750" dirty="0"/>
              <a:t>SPC modes</a:t>
            </a:r>
          </a:p>
        </p:txBody>
      </p:sp>
      <p:sp>
        <p:nvSpPr>
          <p:cNvPr id="11" name="TextBox 10">
            <a:extLst>
              <a:ext uri="{FF2B5EF4-FFF2-40B4-BE49-F238E27FC236}">
                <a16:creationId xmlns:a16="http://schemas.microsoft.com/office/drawing/2014/main" id="{80659EBC-EE14-114F-A0E1-0AF26E74C90A}"/>
              </a:ext>
            </a:extLst>
          </p:cNvPr>
          <p:cNvSpPr txBox="1"/>
          <p:nvPr/>
        </p:nvSpPr>
        <p:spPr>
          <a:xfrm>
            <a:off x="5017068" y="3176394"/>
            <a:ext cx="697272" cy="207749"/>
          </a:xfrm>
          <a:prstGeom prst="rect">
            <a:avLst/>
          </a:prstGeom>
          <a:noFill/>
        </p:spPr>
        <p:txBody>
          <a:bodyPr wrap="square" rtlCol="0">
            <a:spAutoFit/>
          </a:bodyPr>
          <a:lstStyle/>
          <a:p>
            <a:r>
              <a:rPr lang="en-US" sz="750" dirty="0">
                <a:highlight>
                  <a:srgbClr val="00FF00"/>
                </a:highlight>
              </a:rPr>
              <a:t>Tested</a:t>
            </a:r>
          </a:p>
        </p:txBody>
      </p:sp>
      <p:sp>
        <p:nvSpPr>
          <p:cNvPr id="12" name="TextBox 11">
            <a:extLst>
              <a:ext uri="{FF2B5EF4-FFF2-40B4-BE49-F238E27FC236}">
                <a16:creationId xmlns:a16="http://schemas.microsoft.com/office/drawing/2014/main" id="{270BCCE9-F8AE-ACC0-EAE8-A8B07B988C2D}"/>
              </a:ext>
            </a:extLst>
          </p:cNvPr>
          <p:cNvSpPr txBox="1"/>
          <p:nvPr/>
        </p:nvSpPr>
        <p:spPr>
          <a:xfrm>
            <a:off x="4887933" y="2792018"/>
            <a:ext cx="697272" cy="207749"/>
          </a:xfrm>
          <a:prstGeom prst="rect">
            <a:avLst/>
          </a:prstGeom>
          <a:noFill/>
        </p:spPr>
        <p:txBody>
          <a:bodyPr wrap="square" rtlCol="0">
            <a:spAutoFit/>
          </a:bodyPr>
          <a:lstStyle/>
          <a:p>
            <a:r>
              <a:rPr lang="en-US" sz="750" dirty="0">
                <a:highlight>
                  <a:srgbClr val="00FF00"/>
                </a:highlight>
              </a:rPr>
              <a:t>Calibrated</a:t>
            </a:r>
          </a:p>
        </p:txBody>
      </p:sp>
      <p:sp>
        <p:nvSpPr>
          <p:cNvPr id="13" name="TextBox 12">
            <a:extLst>
              <a:ext uri="{FF2B5EF4-FFF2-40B4-BE49-F238E27FC236}">
                <a16:creationId xmlns:a16="http://schemas.microsoft.com/office/drawing/2014/main" id="{FD204F9D-C95F-AD21-80B5-804AB61D8CA9}"/>
              </a:ext>
            </a:extLst>
          </p:cNvPr>
          <p:cNvSpPr txBox="1"/>
          <p:nvPr/>
        </p:nvSpPr>
        <p:spPr>
          <a:xfrm>
            <a:off x="4887934" y="2513054"/>
            <a:ext cx="647096" cy="207749"/>
          </a:xfrm>
          <a:prstGeom prst="rect">
            <a:avLst/>
          </a:prstGeom>
          <a:noFill/>
        </p:spPr>
        <p:txBody>
          <a:bodyPr wrap="square" rtlCol="0">
            <a:spAutoFit/>
          </a:bodyPr>
          <a:lstStyle/>
          <a:p>
            <a:r>
              <a:rPr lang="en-US" sz="750" dirty="0">
                <a:highlight>
                  <a:srgbClr val="00FF00"/>
                </a:highlight>
              </a:rPr>
              <a:t>Calibrated</a:t>
            </a:r>
          </a:p>
        </p:txBody>
      </p:sp>
      <p:sp>
        <p:nvSpPr>
          <p:cNvPr id="14" name="TextBox 13">
            <a:extLst>
              <a:ext uri="{FF2B5EF4-FFF2-40B4-BE49-F238E27FC236}">
                <a16:creationId xmlns:a16="http://schemas.microsoft.com/office/drawing/2014/main" id="{211C2C59-9D19-141E-C7AE-F2B7831F1F8F}"/>
              </a:ext>
            </a:extLst>
          </p:cNvPr>
          <p:cNvSpPr txBox="1"/>
          <p:nvPr/>
        </p:nvSpPr>
        <p:spPr>
          <a:xfrm>
            <a:off x="4887933" y="2287316"/>
            <a:ext cx="765717" cy="207749"/>
          </a:xfrm>
          <a:prstGeom prst="rect">
            <a:avLst/>
          </a:prstGeom>
          <a:noFill/>
        </p:spPr>
        <p:txBody>
          <a:bodyPr wrap="square" rtlCol="0">
            <a:spAutoFit/>
          </a:bodyPr>
          <a:lstStyle/>
          <a:p>
            <a:r>
              <a:rPr lang="en-US" sz="750" dirty="0">
                <a:highlight>
                  <a:srgbClr val="00FF00"/>
                </a:highlight>
              </a:rPr>
              <a:t>Calibrated</a:t>
            </a:r>
          </a:p>
        </p:txBody>
      </p:sp>
      <p:sp>
        <p:nvSpPr>
          <p:cNvPr id="15" name="TextBox 14">
            <a:extLst>
              <a:ext uri="{FF2B5EF4-FFF2-40B4-BE49-F238E27FC236}">
                <a16:creationId xmlns:a16="http://schemas.microsoft.com/office/drawing/2014/main" id="{63F5B2C5-A334-B12B-B33F-D6291CCAE9D3}"/>
              </a:ext>
            </a:extLst>
          </p:cNvPr>
          <p:cNvSpPr txBox="1"/>
          <p:nvPr/>
        </p:nvSpPr>
        <p:spPr>
          <a:xfrm>
            <a:off x="4955864" y="1301206"/>
            <a:ext cx="499474" cy="207749"/>
          </a:xfrm>
          <a:prstGeom prst="rect">
            <a:avLst/>
          </a:prstGeom>
          <a:noFill/>
        </p:spPr>
        <p:txBody>
          <a:bodyPr wrap="square" rtlCol="0">
            <a:spAutoFit/>
          </a:bodyPr>
          <a:lstStyle/>
          <a:p>
            <a:r>
              <a:rPr lang="en-US" sz="750" dirty="0">
                <a:highlight>
                  <a:srgbClr val="00FF00"/>
                </a:highlight>
              </a:rPr>
              <a:t>Tested</a:t>
            </a:r>
          </a:p>
        </p:txBody>
      </p:sp>
      <p:sp>
        <p:nvSpPr>
          <p:cNvPr id="16" name="TextBox 15">
            <a:extLst>
              <a:ext uri="{FF2B5EF4-FFF2-40B4-BE49-F238E27FC236}">
                <a16:creationId xmlns:a16="http://schemas.microsoft.com/office/drawing/2014/main" id="{F4924496-6D17-79EC-E131-7AB9B54F81BF}"/>
              </a:ext>
            </a:extLst>
          </p:cNvPr>
          <p:cNvSpPr txBox="1"/>
          <p:nvPr/>
        </p:nvSpPr>
        <p:spPr>
          <a:xfrm>
            <a:off x="5142005" y="4896892"/>
            <a:ext cx="3490267" cy="230832"/>
          </a:xfrm>
          <a:prstGeom prst="rect">
            <a:avLst/>
          </a:prstGeom>
          <a:noFill/>
        </p:spPr>
        <p:txBody>
          <a:bodyPr wrap="square" rtlCol="0">
            <a:spAutoFit/>
          </a:bodyPr>
          <a:lstStyle/>
          <a:p>
            <a:r>
              <a:rPr lang="en-US" sz="900" dirty="0">
                <a:solidFill>
                  <a:srgbClr val="0020C0"/>
                </a:solidFill>
                <a:highlight>
                  <a:srgbClr val="FFFFFF"/>
                </a:highlight>
                <a:latin typeface="Arial" panose="020B0604020202020204" pitchFamily="34" charset="0"/>
              </a:rPr>
              <a:t>Fig. from Riggs </a:t>
            </a:r>
            <a:r>
              <a:rPr lang="en-US" sz="900" dirty="0">
                <a:solidFill>
                  <a:srgbClr val="0020C0"/>
                </a:solidFill>
              </a:rPr>
              <a:t>et al, </a:t>
            </a:r>
            <a:r>
              <a:rPr lang="en-US" sz="900" dirty="0">
                <a:solidFill>
                  <a:srgbClr val="0020C0"/>
                </a:solidFill>
                <a:highlight>
                  <a:srgbClr val="FFFFFF"/>
                </a:highlight>
                <a:latin typeface="Arial" panose="020B0604020202020204" pitchFamily="34" charset="0"/>
              </a:rPr>
              <a:t>2021, Vol. 11823, pp. 611-633 SPIE</a:t>
            </a:r>
            <a:endParaRPr lang="en-US" sz="900" dirty="0">
              <a:solidFill>
                <a:srgbClr val="0020C0"/>
              </a:solidFill>
            </a:endParaRPr>
          </a:p>
        </p:txBody>
      </p:sp>
      <p:sp>
        <p:nvSpPr>
          <p:cNvPr id="17" name="TextBox 16">
            <a:extLst>
              <a:ext uri="{FF2B5EF4-FFF2-40B4-BE49-F238E27FC236}">
                <a16:creationId xmlns:a16="http://schemas.microsoft.com/office/drawing/2014/main" id="{42898A37-24F6-9ACA-4CE8-1C08E5BF8033}"/>
              </a:ext>
            </a:extLst>
          </p:cNvPr>
          <p:cNvSpPr txBox="1"/>
          <p:nvPr/>
        </p:nvSpPr>
        <p:spPr>
          <a:xfrm>
            <a:off x="4283643" y="1818946"/>
            <a:ext cx="684305" cy="207749"/>
          </a:xfrm>
          <a:prstGeom prst="rect">
            <a:avLst/>
          </a:prstGeom>
          <a:noFill/>
        </p:spPr>
        <p:txBody>
          <a:bodyPr wrap="square" rtlCol="0">
            <a:spAutoFit/>
          </a:bodyPr>
          <a:lstStyle/>
          <a:p>
            <a:r>
              <a:rPr lang="en-US" sz="750" dirty="0">
                <a:highlight>
                  <a:srgbClr val="00FF00"/>
                </a:highlight>
              </a:rPr>
              <a:t>Best Effort</a:t>
            </a:r>
          </a:p>
        </p:txBody>
      </p:sp>
    </p:spTree>
    <p:extLst>
      <p:ext uri="{BB962C8B-B14F-4D97-AF65-F5344CB8AC3E}">
        <p14:creationId xmlns:p14="http://schemas.microsoft.com/office/powerpoint/2010/main" val="1944732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3302DE1-B75E-D647-8198-68CD69FF2F57}"/>
              </a:ext>
            </a:extLst>
          </p:cNvPr>
          <p:cNvPicPr>
            <a:picLocks noChangeAspect="1"/>
          </p:cNvPicPr>
          <p:nvPr/>
        </p:nvPicPr>
        <p:blipFill>
          <a:blip r:embed="rId3"/>
          <a:stretch>
            <a:fillRect/>
          </a:stretch>
        </p:blipFill>
        <p:spPr>
          <a:xfrm>
            <a:off x="1687520" y="3584476"/>
            <a:ext cx="1466597" cy="953689"/>
          </a:xfrm>
          <a:prstGeom prst="rect">
            <a:avLst/>
          </a:prstGeom>
        </p:spPr>
      </p:pic>
      <p:sp>
        <p:nvSpPr>
          <p:cNvPr id="34" name="Slide Number Placeholder 33">
            <a:extLst>
              <a:ext uri="{FF2B5EF4-FFF2-40B4-BE49-F238E27FC236}">
                <a16:creationId xmlns:a16="http://schemas.microsoft.com/office/drawing/2014/main" id="{A7F0EA1F-57A9-1944-B0E5-B1D52627B7E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sp>
        <p:nvSpPr>
          <p:cNvPr id="2" name="Title 1">
            <a:extLst>
              <a:ext uri="{FF2B5EF4-FFF2-40B4-BE49-F238E27FC236}">
                <a16:creationId xmlns:a16="http://schemas.microsoft.com/office/drawing/2014/main" id="{5AD3482F-3F1D-094B-B3A3-868F3DB83613}"/>
              </a:ext>
            </a:extLst>
          </p:cNvPr>
          <p:cNvSpPr>
            <a:spLocks noGrp="1"/>
          </p:cNvSpPr>
          <p:nvPr>
            <p:ph type="title"/>
          </p:nvPr>
        </p:nvSpPr>
        <p:spPr>
          <a:xfrm>
            <a:off x="135802" y="224858"/>
            <a:ext cx="7910798" cy="686117"/>
          </a:xfrm>
        </p:spPr>
        <p:txBody>
          <a:bodyPr/>
          <a:lstStyle/>
          <a:p>
            <a:r>
              <a:rPr lang="en-US" dirty="0"/>
              <a:t>R~50 Spectroscopy w/ Slit Spectrograph (Band 3 </a:t>
            </a:r>
            <a:r>
              <a:rPr lang="en-US" dirty="0">
                <a:solidFill>
                  <a:srgbClr val="BFBFBF"/>
                </a:solidFill>
              </a:rPr>
              <a:t>or 2</a:t>
            </a:r>
            <a:r>
              <a:rPr lang="en-US" dirty="0"/>
              <a:t>)</a:t>
            </a:r>
          </a:p>
        </p:txBody>
      </p:sp>
      <p:pic>
        <p:nvPicPr>
          <p:cNvPr id="3" name="Picture 2">
            <a:extLst>
              <a:ext uri="{FF2B5EF4-FFF2-40B4-BE49-F238E27FC236}">
                <a16:creationId xmlns:a16="http://schemas.microsoft.com/office/drawing/2014/main" id="{1B427BCF-423E-A54C-8901-F3DFB0EAC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2" t="52904" r="10598" b="2322"/>
          <a:stretch/>
        </p:blipFill>
        <p:spPr>
          <a:xfrm>
            <a:off x="2414013" y="1379628"/>
            <a:ext cx="1951836" cy="2035240"/>
          </a:xfrm>
          <a:prstGeom prst="rect">
            <a:avLst/>
          </a:prstGeom>
        </p:spPr>
      </p:pic>
      <p:sp>
        <p:nvSpPr>
          <p:cNvPr id="5" name="Content Placeholder 8">
            <a:extLst>
              <a:ext uri="{FF2B5EF4-FFF2-40B4-BE49-F238E27FC236}">
                <a16:creationId xmlns:a16="http://schemas.microsoft.com/office/drawing/2014/main" id="{21E3EDD3-B7EF-814B-9B23-F58C637B0FD2}"/>
              </a:ext>
            </a:extLst>
          </p:cNvPr>
          <p:cNvSpPr txBox="1">
            <a:spLocks/>
          </p:cNvSpPr>
          <p:nvPr/>
        </p:nvSpPr>
        <p:spPr bwMode="auto">
          <a:xfrm>
            <a:off x="4310183" y="3667222"/>
            <a:ext cx="4075601" cy="10287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38" dirty="0">
                <a:solidFill>
                  <a:schemeClr val="bg1"/>
                </a:solidFill>
              </a:rPr>
              <a:t>Slit is deployed to planet position</a:t>
            </a:r>
          </a:p>
          <a:p>
            <a:r>
              <a:rPr lang="en-US" sz="1238" dirty="0">
                <a:solidFill>
                  <a:schemeClr val="bg1"/>
                </a:solidFill>
              </a:rPr>
              <a:t>Prism disperses the Shaped Pupil PSF</a:t>
            </a:r>
          </a:p>
          <a:p>
            <a:r>
              <a:rPr lang="en-US" sz="1238" dirty="0">
                <a:solidFill>
                  <a:schemeClr val="bg1"/>
                </a:solidFill>
              </a:rPr>
              <a:t>Spectrum is extracted from image after post-processing (Reference Star Subtraction)</a:t>
            </a:r>
          </a:p>
        </p:txBody>
      </p:sp>
      <p:grpSp>
        <p:nvGrpSpPr>
          <p:cNvPr id="6" name="Group 5">
            <a:extLst>
              <a:ext uri="{FF2B5EF4-FFF2-40B4-BE49-F238E27FC236}">
                <a16:creationId xmlns:a16="http://schemas.microsoft.com/office/drawing/2014/main" id="{9D53C825-AC3D-5545-8420-EC68A91F1F1F}"/>
              </a:ext>
            </a:extLst>
          </p:cNvPr>
          <p:cNvGrpSpPr>
            <a:grpSpLocks noChangeAspect="1"/>
          </p:cNvGrpSpPr>
          <p:nvPr/>
        </p:nvGrpSpPr>
        <p:grpSpPr>
          <a:xfrm>
            <a:off x="79599" y="1379628"/>
            <a:ext cx="2295940" cy="2035240"/>
            <a:chOff x="5099907" y="893036"/>
            <a:chExt cx="3278403" cy="2906146"/>
          </a:xfrm>
        </p:grpSpPr>
        <p:pic>
          <p:nvPicPr>
            <p:cNvPr id="7" name="Picture 6">
              <a:extLst>
                <a:ext uri="{FF2B5EF4-FFF2-40B4-BE49-F238E27FC236}">
                  <a16:creationId xmlns:a16="http://schemas.microsoft.com/office/drawing/2014/main" id="{72C06436-F8A0-3B40-873F-81CB71992B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701" r="66037"/>
            <a:stretch/>
          </p:blipFill>
          <p:spPr>
            <a:xfrm>
              <a:off x="5099907" y="893036"/>
              <a:ext cx="3278403" cy="2906146"/>
            </a:xfrm>
            <a:prstGeom prst="rect">
              <a:avLst/>
            </a:prstGeom>
          </p:spPr>
        </p:pic>
        <p:cxnSp>
          <p:nvCxnSpPr>
            <p:cNvPr id="8" name="Straight Connector 7">
              <a:extLst>
                <a:ext uri="{FF2B5EF4-FFF2-40B4-BE49-F238E27FC236}">
                  <a16:creationId xmlns:a16="http://schemas.microsoft.com/office/drawing/2014/main" id="{321BB5D9-BFB4-C341-BEBF-DCB7E51DEEE8}"/>
                </a:ext>
              </a:extLst>
            </p:cNvPr>
            <p:cNvCxnSpPr>
              <a:cxnSpLocks/>
            </p:cNvCxnSpPr>
            <p:nvPr/>
          </p:nvCxnSpPr>
          <p:spPr>
            <a:xfrm flipV="1">
              <a:off x="6913259" y="1401488"/>
              <a:ext cx="0" cy="2248764"/>
            </a:xfrm>
            <a:prstGeom prst="line">
              <a:avLst/>
            </a:prstGeom>
            <a:ln w="15875">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454D0F3-C8E9-8846-A6BF-58E4CCB3CD7E}"/>
                </a:ext>
              </a:extLst>
            </p:cNvPr>
            <p:cNvCxnSpPr>
              <a:cxnSpLocks/>
            </p:cNvCxnSpPr>
            <p:nvPr/>
          </p:nvCxnSpPr>
          <p:spPr>
            <a:xfrm flipV="1">
              <a:off x="7102729" y="1401488"/>
              <a:ext cx="0" cy="2248764"/>
            </a:xfrm>
            <a:prstGeom prst="line">
              <a:avLst/>
            </a:prstGeom>
            <a:ln w="15875">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751F4425-063B-1845-93FA-32E6020F2039}"/>
              </a:ext>
            </a:extLst>
          </p:cNvPr>
          <p:cNvSpPr txBox="1"/>
          <p:nvPr/>
        </p:nvSpPr>
        <p:spPr>
          <a:xfrm>
            <a:off x="1167805" y="3135029"/>
            <a:ext cx="485032" cy="253916"/>
          </a:xfrm>
          <a:prstGeom prst="rect">
            <a:avLst/>
          </a:prstGeom>
          <a:solidFill>
            <a:srgbClr val="000000"/>
          </a:solidFill>
        </p:spPr>
        <p:txBody>
          <a:bodyPr wrap="square" rtlCol="0">
            <a:spAutoFit/>
          </a:bodyPr>
          <a:lstStyle/>
          <a:p>
            <a:pPr algn="ctr"/>
            <a:r>
              <a:rPr lang="en-US" sz="1050" dirty="0">
                <a:solidFill>
                  <a:schemeClr val="accent4"/>
                </a:solidFill>
                <a:latin typeface="+mj-lt"/>
              </a:rPr>
              <a:t>Slit</a:t>
            </a:r>
          </a:p>
        </p:txBody>
      </p:sp>
      <p:cxnSp>
        <p:nvCxnSpPr>
          <p:cNvPr id="11" name="Straight Arrow Connector 10">
            <a:extLst>
              <a:ext uri="{FF2B5EF4-FFF2-40B4-BE49-F238E27FC236}">
                <a16:creationId xmlns:a16="http://schemas.microsoft.com/office/drawing/2014/main" id="{4E1FB4DA-7E14-A149-BAA5-A58F12039EC9}"/>
              </a:ext>
            </a:extLst>
          </p:cNvPr>
          <p:cNvCxnSpPr>
            <a:cxnSpLocks/>
          </p:cNvCxnSpPr>
          <p:nvPr/>
        </p:nvCxnSpPr>
        <p:spPr>
          <a:xfrm>
            <a:off x="2949523" y="2215878"/>
            <a:ext cx="1212254" cy="0"/>
          </a:xfrm>
          <a:prstGeom prst="straightConnector1">
            <a:avLst/>
          </a:prstGeom>
          <a:ln w="38100">
            <a:solidFill>
              <a:srgbClr val="FFFF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7574BDD-064D-3342-8443-6484BC66ABA1}"/>
              </a:ext>
            </a:extLst>
          </p:cNvPr>
          <p:cNvSpPr txBox="1"/>
          <p:nvPr/>
        </p:nvSpPr>
        <p:spPr>
          <a:xfrm>
            <a:off x="93917" y="1379626"/>
            <a:ext cx="2281622" cy="288203"/>
          </a:xfrm>
          <a:prstGeom prst="rect">
            <a:avLst/>
          </a:prstGeom>
          <a:solidFill>
            <a:srgbClr val="000000"/>
          </a:solidFill>
        </p:spPr>
        <p:txBody>
          <a:bodyPr wrap="square" rtlCol="0">
            <a:noAutofit/>
          </a:bodyPr>
          <a:lstStyle/>
          <a:p>
            <a:r>
              <a:rPr lang="en-US" sz="1100" dirty="0">
                <a:solidFill>
                  <a:srgbClr val="FFFFFF"/>
                </a:solidFill>
              </a:rPr>
              <a:t>47 Uma + 5×10</a:t>
            </a:r>
            <a:r>
              <a:rPr lang="en-US" sz="1100" baseline="30000" dirty="0">
                <a:solidFill>
                  <a:srgbClr val="FFFFFF"/>
                </a:solidFill>
              </a:rPr>
              <a:t>-8</a:t>
            </a:r>
            <a:r>
              <a:rPr lang="en-US" sz="1100" dirty="0">
                <a:solidFill>
                  <a:srgbClr val="FFFFFF"/>
                </a:solidFill>
              </a:rPr>
              <a:t> planet at 3.9 </a:t>
            </a:r>
            <a:r>
              <a:rPr lang="el-GR" sz="1100" dirty="0">
                <a:solidFill>
                  <a:srgbClr val="FFFFFF"/>
                </a:solidFill>
              </a:rPr>
              <a:t>λ/</a:t>
            </a:r>
            <a:r>
              <a:rPr lang="en-US" sz="1100" dirty="0">
                <a:solidFill>
                  <a:srgbClr val="FFFFFF"/>
                </a:solidFill>
              </a:rPr>
              <a:t>D </a:t>
            </a:r>
          </a:p>
        </p:txBody>
      </p:sp>
      <p:pic>
        <p:nvPicPr>
          <p:cNvPr id="13" name="Picture 12">
            <a:extLst>
              <a:ext uri="{FF2B5EF4-FFF2-40B4-BE49-F238E27FC236}">
                <a16:creationId xmlns:a16="http://schemas.microsoft.com/office/drawing/2014/main" id="{C1E146B1-8746-2F40-ADB4-9A105B1D0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1188" y="1379628"/>
            <a:ext cx="2366751" cy="2028644"/>
          </a:xfrm>
          <a:prstGeom prst="rect">
            <a:avLst/>
          </a:prstGeom>
        </p:spPr>
      </p:pic>
      <p:sp>
        <p:nvSpPr>
          <p:cNvPr id="14" name="TextBox 13">
            <a:extLst>
              <a:ext uri="{FF2B5EF4-FFF2-40B4-BE49-F238E27FC236}">
                <a16:creationId xmlns:a16="http://schemas.microsoft.com/office/drawing/2014/main" id="{5D877FCB-3EFC-CC42-8187-6100201843F6}"/>
              </a:ext>
            </a:extLst>
          </p:cNvPr>
          <p:cNvSpPr txBox="1"/>
          <p:nvPr/>
        </p:nvSpPr>
        <p:spPr>
          <a:xfrm>
            <a:off x="3055107" y="1956191"/>
            <a:ext cx="1001085" cy="253916"/>
          </a:xfrm>
          <a:prstGeom prst="rect">
            <a:avLst/>
          </a:prstGeom>
          <a:noFill/>
          <a:ln>
            <a:noFill/>
          </a:ln>
        </p:spPr>
        <p:txBody>
          <a:bodyPr wrap="square" rtlCol="0">
            <a:spAutoFit/>
          </a:bodyPr>
          <a:lstStyle/>
          <a:p>
            <a:pPr algn="ctr"/>
            <a:r>
              <a:rPr lang="en-US" sz="1050" dirty="0">
                <a:solidFill>
                  <a:srgbClr val="FFFFFF"/>
                </a:solidFill>
                <a:latin typeface="+mj-lt"/>
              </a:rPr>
              <a:t>Disperse</a:t>
            </a:r>
          </a:p>
        </p:txBody>
      </p:sp>
      <p:sp>
        <p:nvSpPr>
          <p:cNvPr id="15" name="Down Arrow 14">
            <a:extLst>
              <a:ext uri="{FF2B5EF4-FFF2-40B4-BE49-F238E27FC236}">
                <a16:creationId xmlns:a16="http://schemas.microsoft.com/office/drawing/2014/main" id="{AA3DAE90-1152-6647-99E1-D3470E40513F}"/>
              </a:ext>
            </a:extLst>
          </p:cNvPr>
          <p:cNvSpPr/>
          <p:nvPr/>
        </p:nvSpPr>
        <p:spPr>
          <a:xfrm rot="10800000">
            <a:off x="3501398" y="2666222"/>
            <a:ext cx="169127" cy="229742"/>
          </a:xfrm>
          <a:prstGeom prst="downArrow">
            <a:avLst/>
          </a:prstGeom>
          <a:solidFill>
            <a:srgbClr val="FFFFFF"/>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cxnSp>
        <p:nvCxnSpPr>
          <p:cNvPr id="16" name="Elbow Connector 15">
            <a:extLst>
              <a:ext uri="{FF2B5EF4-FFF2-40B4-BE49-F238E27FC236}">
                <a16:creationId xmlns:a16="http://schemas.microsoft.com/office/drawing/2014/main" id="{5D5F1E17-636C-9949-854D-C1A9F174254E}"/>
              </a:ext>
            </a:extLst>
          </p:cNvPr>
          <p:cNvCxnSpPr>
            <a:cxnSpLocks/>
            <a:stCxn id="10" idx="2"/>
            <a:endCxn id="22" idx="1"/>
          </p:cNvCxnSpPr>
          <p:nvPr/>
        </p:nvCxnSpPr>
        <p:spPr>
          <a:xfrm rot="16200000" flipH="1">
            <a:off x="1212732" y="3586533"/>
            <a:ext cx="672376" cy="277199"/>
          </a:xfrm>
          <a:prstGeom prst="bentConnector2">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Elbow Connector 16">
            <a:extLst>
              <a:ext uri="{FF2B5EF4-FFF2-40B4-BE49-F238E27FC236}">
                <a16:creationId xmlns:a16="http://schemas.microsoft.com/office/drawing/2014/main" id="{956D00C1-9407-D14F-AC3F-D1CCA4D4B044}"/>
              </a:ext>
            </a:extLst>
          </p:cNvPr>
          <p:cNvCxnSpPr>
            <a:cxnSpLocks/>
            <a:stCxn id="22" idx="3"/>
            <a:endCxn id="3" idx="2"/>
          </p:cNvCxnSpPr>
          <p:nvPr/>
        </p:nvCxnSpPr>
        <p:spPr>
          <a:xfrm flipV="1">
            <a:off x="3154117" y="3414868"/>
            <a:ext cx="235814" cy="646453"/>
          </a:xfrm>
          <a:prstGeom prst="bentConnector2">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8" name="Right Arrow 17">
            <a:extLst>
              <a:ext uri="{FF2B5EF4-FFF2-40B4-BE49-F238E27FC236}">
                <a16:creationId xmlns:a16="http://schemas.microsoft.com/office/drawing/2014/main" id="{F1D04716-0A5D-F141-997B-E7E4B8CFD942}"/>
              </a:ext>
            </a:extLst>
          </p:cNvPr>
          <p:cNvSpPr/>
          <p:nvPr/>
        </p:nvSpPr>
        <p:spPr>
          <a:xfrm>
            <a:off x="4188937" y="2202995"/>
            <a:ext cx="271410" cy="463227"/>
          </a:xfrm>
          <a:prstGeom prst="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1" name="TextBox 20">
            <a:extLst>
              <a:ext uri="{FF2B5EF4-FFF2-40B4-BE49-F238E27FC236}">
                <a16:creationId xmlns:a16="http://schemas.microsoft.com/office/drawing/2014/main" id="{2F20A8DA-0F11-3347-9258-2BEE33DB2023}"/>
              </a:ext>
            </a:extLst>
          </p:cNvPr>
          <p:cNvSpPr txBox="1"/>
          <p:nvPr/>
        </p:nvSpPr>
        <p:spPr>
          <a:xfrm>
            <a:off x="87052" y="1027499"/>
            <a:ext cx="6580127" cy="307777"/>
          </a:xfrm>
          <a:prstGeom prst="rect">
            <a:avLst/>
          </a:prstGeom>
          <a:noFill/>
          <a:ln>
            <a:solidFill>
              <a:schemeClr val="accent1"/>
            </a:solidFill>
          </a:ln>
        </p:spPr>
        <p:txBody>
          <a:bodyPr wrap="square" rtlCol="0">
            <a:spAutoFit/>
          </a:bodyPr>
          <a:lstStyle/>
          <a:p>
            <a:pPr algn="ctr"/>
            <a:r>
              <a:rPr lang="en-US" b="1" dirty="0">
                <a:solidFill>
                  <a:schemeClr val="accent1"/>
                </a:solidFill>
              </a:rPr>
              <a:t>Simulated Performance</a:t>
            </a:r>
          </a:p>
        </p:txBody>
      </p:sp>
      <p:sp>
        <p:nvSpPr>
          <p:cNvPr id="27" name="TextBox 26">
            <a:extLst>
              <a:ext uri="{FF2B5EF4-FFF2-40B4-BE49-F238E27FC236}">
                <a16:creationId xmlns:a16="http://schemas.microsoft.com/office/drawing/2014/main" id="{2B1CBF82-B16E-1D45-AF51-509A4DE0D4DF}"/>
              </a:ext>
            </a:extLst>
          </p:cNvPr>
          <p:cNvSpPr txBox="1"/>
          <p:nvPr/>
        </p:nvSpPr>
        <p:spPr>
          <a:xfrm>
            <a:off x="8545794" y="4768553"/>
            <a:ext cx="184731" cy="307777"/>
          </a:xfrm>
          <a:prstGeom prst="rect">
            <a:avLst/>
          </a:prstGeom>
          <a:noFill/>
        </p:spPr>
        <p:txBody>
          <a:bodyPr wrap="none" rtlCol="0">
            <a:spAutoFit/>
          </a:bodyPr>
          <a:lstStyle/>
          <a:p>
            <a:endParaRPr lang="en-US" dirty="0"/>
          </a:p>
        </p:txBody>
      </p:sp>
      <p:pic>
        <p:nvPicPr>
          <p:cNvPr id="19" name="Picture 18">
            <a:extLst>
              <a:ext uri="{FF2B5EF4-FFF2-40B4-BE49-F238E27FC236}">
                <a16:creationId xmlns:a16="http://schemas.microsoft.com/office/drawing/2014/main" id="{78C139A6-BF2F-9047-8349-FCA41975BB59}"/>
              </a:ext>
            </a:extLst>
          </p:cNvPr>
          <p:cNvPicPr>
            <a:picLocks noChangeAspect="1"/>
          </p:cNvPicPr>
          <p:nvPr/>
        </p:nvPicPr>
        <p:blipFill>
          <a:blip r:embed="rId7"/>
          <a:stretch>
            <a:fillRect/>
          </a:stretch>
        </p:blipFill>
        <p:spPr>
          <a:xfrm>
            <a:off x="6908680" y="927142"/>
            <a:ext cx="2275840" cy="1376680"/>
          </a:xfrm>
          <a:prstGeom prst="rect">
            <a:avLst/>
          </a:prstGeom>
        </p:spPr>
      </p:pic>
      <p:pic>
        <p:nvPicPr>
          <p:cNvPr id="23" name="Picture 22">
            <a:extLst>
              <a:ext uri="{FF2B5EF4-FFF2-40B4-BE49-F238E27FC236}">
                <a16:creationId xmlns:a16="http://schemas.microsoft.com/office/drawing/2014/main" id="{1652345E-3964-5D48-86EC-204E5C8FED38}"/>
              </a:ext>
            </a:extLst>
          </p:cNvPr>
          <p:cNvPicPr>
            <a:picLocks noChangeAspect="1"/>
          </p:cNvPicPr>
          <p:nvPr/>
        </p:nvPicPr>
        <p:blipFill>
          <a:blip r:embed="rId8"/>
          <a:stretch>
            <a:fillRect/>
          </a:stretch>
        </p:blipFill>
        <p:spPr>
          <a:xfrm>
            <a:off x="6917790" y="2348703"/>
            <a:ext cx="2179320" cy="1376680"/>
          </a:xfrm>
          <a:prstGeom prst="rect">
            <a:avLst/>
          </a:prstGeom>
        </p:spPr>
      </p:pic>
      <p:sp>
        <p:nvSpPr>
          <p:cNvPr id="24" name="TextBox 23">
            <a:extLst>
              <a:ext uri="{FF2B5EF4-FFF2-40B4-BE49-F238E27FC236}">
                <a16:creationId xmlns:a16="http://schemas.microsoft.com/office/drawing/2014/main" id="{AACA0C20-C3F3-C342-B4A9-2F140AAA9D8D}"/>
              </a:ext>
            </a:extLst>
          </p:cNvPr>
          <p:cNvSpPr txBox="1"/>
          <p:nvPr/>
        </p:nvSpPr>
        <p:spPr>
          <a:xfrm>
            <a:off x="1371600" y="4768553"/>
            <a:ext cx="5625779" cy="307777"/>
          </a:xfrm>
          <a:prstGeom prst="rect">
            <a:avLst/>
          </a:prstGeom>
          <a:noFill/>
        </p:spPr>
        <p:txBody>
          <a:bodyPr wrap="square" rtlCol="0">
            <a:spAutoFit/>
          </a:bodyPr>
          <a:lstStyle/>
          <a:p>
            <a:pPr algn="ctr"/>
            <a:r>
              <a:rPr lang="en-US" dirty="0"/>
              <a:t>Figures Courtesy: N. Zimmerman and T. Groff (GSFC)</a:t>
            </a:r>
          </a:p>
        </p:txBody>
      </p:sp>
    </p:spTree>
    <p:extLst>
      <p:ext uri="{BB962C8B-B14F-4D97-AF65-F5344CB8AC3E}">
        <p14:creationId xmlns:p14="http://schemas.microsoft.com/office/powerpoint/2010/main" val="41797445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5F0C-EF52-5445-B462-2A64BE231E7A}"/>
              </a:ext>
            </a:extLst>
          </p:cNvPr>
          <p:cNvSpPr>
            <a:spLocks noGrp="1"/>
          </p:cNvSpPr>
          <p:nvPr>
            <p:ph type="title"/>
          </p:nvPr>
        </p:nvSpPr>
        <p:spPr/>
        <p:txBody>
          <a:bodyPr/>
          <a:lstStyle/>
          <a:p>
            <a:r>
              <a:rPr lang="en-US" dirty="0"/>
              <a:t>Wollaston Prism Polarimetry (Band 1 or 4 imaging)</a:t>
            </a:r>
          </a:p>
        </p:txBody>
      </p:sp>
      <p:grpSp>
        <p:nvGrpSpPr>
          <p:cNvPr id="30" name="Group 29">
            <a:extLst>
              <a:ext uri="{FF2B5EF4-FFF2-40B4-BE49-F238E27FC236}">
                <a16:creationId xmlns:a16="http://schemas.microsoft.com/office/drawing/2014/main" id="{BE743341-5B30-784D-9B6B-B036402A7016}"/>
              </a:ext>
            </a:extLst>
          </p:cNvPr>
          <p:cNvGrpSpPr/>
          <p:nvPr/>
        </p:nvGrpSpPr>
        <p:grpSpPr>
          <a:xfrm>
            <a:off x="4340625" y="3833821"/>
            <a:ext cx="4684105" cy="1254358"/>
            <a:chOff x="4728905" y="5511033"/>
            <a:chExt cx="3461254" cy="1254358"/>
          </a:xfrm>
        </p:grpSpPr>
        <p:sp>
          <p:nvSpPr>
            <p:cNvPr id="16" name="TextBox 15">
              <a:extLst>
                <a:ext uri="{FF2B5EF4-FFF2-40B4-BE49-F238E27FC236}">
                  <a16:creationId xmlns:a16="http://schemas.microsoft.com/office/drawing/2014/main" id="{E18F0BBD-3F43-6548-B94B-446197B4A831}"/>
                </a:ext>
              </a:extLst>
            </p:cNvPr>
            <p:cNvSpPr txBox="1"/>
            <p:nvPr/>
          </p:nvSpPr>
          <p:spPr>
            <a:xfrm>
              <a:off x="4728905" y="5511033"/>
              <a:ext cx="3276105" cy="954107"/>
            </a:xfrm>
            <a:prstGeom prst="rect">
              <a:avLst/>
            </a:prstGeom>
            <a:noFill/>
          </p:spPr>
          <p:txBody>
            <a:bodyPr wrap="square" rtlCol="0">
              <a:spAutoFit/>
            </a:bodyPr>
            <a:lstStyle/>
            <a:p>
              <a:pPr algn="ctr"/>
              <a:r>
                <a:rPr lang="en-US" dirty="0">
                  <a:solidFill>
                    <a:schemeClr val="bg1"/>
                  </a:solidFill>
                </a:rPr>
                <a:t>Linear polarized fraction (LPF) goal:</a:t>
              </a:r>
            </a:p>
            <a:p>
              <a:pPr algn="ctr"/>
              <a:r>
                <a:rPr lang="en-US" dirty="0">
                  <a:solidFill>
                    <a:schemeClr val="bg1"/>
                  </a:solidFill>
                </a:rPr>
                <a:t>RMSE &lt; 3% </a:t>
              </a:r>
              <a:r>
                <a:rPr lang="en-US" i="1" dirty="0">
                  <a:solidFill>
                    <a:schemeClr val="bg1"/>
                  </a:solidFill>
                </a:rPr>
                <a:t>per </a:t>
              </a:r>
              <a:r>
                <a:rPr lang="en-US" i="1" dirty="0" err="1">
                  <a:solidFill>
                    <a:schemeClr val="bg1"/>
                  </a:solidFill>
                </a:rPr>
                <a:t>resel</a:t>
              </a:r>
              <a:endParaRPr lang="en-US" i="1" dirty="0">
                <a:solidFill>
                  <a:schemeClr val="bg1"/>
                </a:solidFill>
              </a:endParaRPr>
            </a:p>
            <a:p>
              <a:pPr algn="ctr"/>
              <a:r>
                <a:rPr lang="en-US" i="1" dirty="0">
                  <a:solidFill>
                    <a:schemeClr val="bg1"/>
                  </a:solidFill>
                </a:rPr>
                <a:t>Current CBE is 1.6% (limited by detector effects)</a:t>
              </a:r>
            </a:p>
          </p:txBody>
        </p:sp>
        <p:sp>
          <p:nvSpPr>
            <p:cNvPr id="18" name="TextBox 17">
              <a:extLst>
                <a:ext uri="{FF2B5EF4-FFF2-40B4-BE49-F238E27FC236}">
                  <a16:creationId xmlns:a16="http://schemas.microsoft.com/office/drawing/2014/main" id="{752836A0-9FA5-B949-A270-54ADE2197824}"/>
                </a:ext>
              </a:extLst>
            </p:cNvPr>
            <p:cNvSpPr txBox="1"/>
            <p:nvPr/>
          </p:nvSpPr>
          <p:spPr>
            <a:xfrm>
              <a:off x="4798118" y="6503781"/>
              <a:ext cx="3392041" cy="261610"/>
            </a:xfrm>
            <a:prstGeom prst="rect">
              <a:avLst/>
            </a:prstGeom>
            <a:noFill/>
          </p:spPr>
          <p:txBody>
            <a:bodyPr wrap="square" rtlCol="0">
              <a:spAutoFit/>
            </a:bodyPr>
            <a:lstStyle/>
            <a:p>
              <a:pPr algn="ctr"/>
              <a:r>
                <a:rPr lang="en-US" sz="1100" dirty="0"/>
                <a:t>LPF = sqrt {(I</a:t>
              </a:r>
              <a:r>
                <a:rPr lang="en-US" sz="1100" baseline="-25000" dirty="0"/>
                <a:t>0</a:t>
              </a:r>
              <a:r>
                <a:rPr lang="en-US" sz="1100" dirty="0"/>
                <a:t> – I</a:t>
              </a:r>
              <a:r>
                <a:rPr lang="en-US" sz="1100" baseline="-25000" dirty="0"/>
                <a:t>90</a:t>
              </a:r>
              <a:r>
                <a:rPr lang="en-US" sz="1100" dirty="0"/>
                <a:t>)</a:t>
              </a:r>
              <a:r>
                <a:rPr lang="en-US" sz="1100" baseline="30000" dirty="0"/>
                <a:t>2  </a:t>
              </a:r>
              <a:r>
                <a:rPr lang="en-US" sz="1100" dirty="0"/>
                <a:t>+ {(I</a:t>
              </a:r>
              <a:r>
                <a:rPr lang="en-US" sz="1100" baseline="-25000" dirty="0"/>
                <a:t>45</a:t>
              </a:r>
              <a:r>
                <a:rPr lang="en-US" sz="1100" dirty="0"/>
                <a:t> – I</a:t>
              </a:r>
              <a:r>
                <a:rPr lang="en-US" sz="1100" baseline="-25000" dirty="0"/>
                <a:t>135</a:t>
              </a:r>
              <a:r>
                <a:rPr lang="en-US" sz="1100" dirty="0"/>
                <a:t>)</a:t>
              </a:r>
              <a:r>
                <a:rPr lang="en-US" sz="1100" baseline="30000" dirty="0"/>
                <a:t>2</a:t>
              </a:r>
              <a:r>
                <a:rPr lang="en-US" sz="1100" dirty="0"/>
                <a:t>}  / </a:t>
              </a:r>
              <a:r>
                <a:rPr lang="en-US" sz="1100" dirty="0" err="1"/>
                <a:t>I</a:t>
              </a:r>
              <a:r>
                <a:rPr lang="en-US" sz="1100" baseline="-25000" dirty="0" err="1"/>
                <a:t>tot</a:t>
              </a:r>
              <a:r>
                <a:rPr lang="en-US" sz="1100" dirty="0"/>
                <a:t> </a:t>
              </a:r>
              <a:r>
                <a:rPr lang="en-US" sz="1100" baseline="30000" dirty="0"/>
                <a:t>  </a:t>
              </a:r>
            </a:p>
          </p:txBody>
        </p:sp>
      </p:grpSp>
      <p:grpSp>
        <p:nvGrpSpPr>
          <p:cNvPr id="29" name="Group 28">
            <a:extLst>
              <a:ext uri="{FF2B5EF4-FFF2-40B4-BE49-F238E27FC236}">
                <a16:creationId xmlns:a16="http://schemas.microsoft.com/office/drawing/2014/main" id="{63303D27-1CF2-7040-8713-8FC5C55CA8AA}"/>
              </a:ext>
            </a:extLst>
          </p:cNvPr>
          <p:cNvGrpSpPr/>
          <p:nvPr/>
        </p:nvGrpSpPr>
        <p:grpSpPr>
          <a:xfrm>
            <a:off x="440946" y="930611"/>
            <a:ext cx="3746494" cy="4026763"/>
            <a:chOff x="4662054" y="850872"/>
            <a:chExt cx="2735904" cy="2940573"/>
          </a:xfrm>
        </p:grpSpPr>
        <p:sp>
          <p:nvSpPr>
            <p:cNvPr id="6" name="TextBox 5">
              <a:extLst>
                <a:ext uri="{FF2B5EF4-FFF2-40B4-BE49-F238E27FC236}">
                  <a16:creationId xmlns:a16="http://schemas.microsoft.com/office/drawing/2014/main" id="{1ABB84F0-6DD5-2B4C-AF2A-0A075513A8D5}"/>
                </a:ext>
              </a:extLst>
            </p:cNvPr>
            <p:cNvSpPr txBox="1"/>
            <p:nvPr/>
          </p:nvSpPr>
          <p:spPr>
            <a:xfrm>
              <a:off x="4662054" y="3409360"/>
              <a:ext cx="2735904" cy="382085"/>
            </a:xfrm>
            <a:prstGeom prst="rect">
              <a:avLst/>
            </a:prstGeom>
            <a:noFill/>
          </p:spPr>
          <p:txBody>
            <a:bodyPr wrap="square" rtlCol="0">
              <a:spAutoFit/>
            </a:bodyPr>
            <a:lstStyle/>
            <a:p>
              <a:pPr algn="ctr"/>
              <a:r>
                <a:rPr lang="en-US" dirty="0">
                  <a:solidFill>
                    <a:schemeClr val="bg1"/>
                  </a:solidFill>
                </a:rPr>
                <a:t>1 pair at a time</a:t>
              </a:r>
            </a:p>
            <a:p>
              <a:pPr algn="ctr"/>
              <a:r>
                <a:rPr lang="en-US" dirty="0">
                  <a:solidFill>
                    <a:schemeClr val="bg1"/>
                  </a:solidFill>
                </a:rPr>
                <a:t>Pairs separated by 7.5” on chip</a:t>
              </a:r>
            </a:p>
          </p:txBody>
        </p:sp>
        <p:pic>
          <p:nvPicPr>
            <p:cNvPr id="8" name="Picture 7">
              <a:extLst>
                <a:ext uri="{FF2B5EF4-FFF2-40B4-BE49-F238E27FC236}">
                  <a16:creationId xmlns:a16="http://schemas.microsoft.com/office/drawing/2014/main" id="{23854742-9814-0A4A-B218-06A934526E7D}"/>
                </a:ext>
              </a:extLst>
            </p:cNvPr>
            <p:cNvPicPr>
              <a:picLocks noChangeAspect="1"/>
            </p:cNvPicPr>
            <p:nvPr/>
          </p:nvPicPr>
          <p:blipFill>
            <a:blip r:embed="rId2"/>
            <a:stretch>
              <a:fillRect/>
            </a:stretch>
          </p:blipFill>
          <p:spPr>
            <a:xfrm>
              <a:off x="6287128" y="2142091"/>
              <a:ext cx="594360" cy="572072"/>
            </a:xfrm>
            <a:prstGeom prst="rect">
              <a:avLst/>
            </a:prstGeom>
          </p:spPr>
        </p:pic>
        <p:pic>
          <p:nvPicPr>
            <p:cNvPr id="9" name="Picture 8">
              <a:extLst>
                <a:ext uri="{FF2B5EF4-FFF2-40B4-BE49-F238E27FC236}">
                  <a16:creationId xmlns:a16="http://schemas.microsoft.com/office/drawing/2014/main" id="{DC8A6401-44F0-AF40-9C37-4EB0818977E7}"/>
                </a:ext>
              </a:extLst>
            </p:cNvPr>
            <p:cNvPicPr>
              <a:picLocks noChangeAspect="1"/>
            </p:cNvPicPr>
            <p:nvPr/>
          </p:nvPicPr>
          <p:blipFill>
            <a:blip r:embed="rId2"/>
            <a:stretch>
              <a:fillRect/>
            </a:stretch>
          </p:blipFill>
          <p:spPr>
            <a:xfrm>
              <a:off x="5019260" y="1467526"/>
              <a:ext cx="594360" cy="572072"/>
            </a:xfrm>
            <a:prstGeom prst="rect">
              <a:avLst/>
            </a:prstGeom>
          </p:spPr>
        </p:pic>
        <p:pic>
          <p:nvPicPr>
            <p:cNvPr id="10" name="Picture 9">
              <a:extLst>
                <a:ext uri="{FF2B5EF4-FFF2-40B4-BE49-F238E27FC236}">
                  <a16:creationId xmlns:a16="http://schemas.microsoft.com/office/drawing/2014/main" id="{D820C6C4-664F-844A-BEE2-90FE4559AB97}"/>
                </a:ext>
              </a:extLst>
            </p:cNvPr>
            <p:cNvPicPr>
              <a:picLocks noChangeAspect="1"/>
            </p:cNvPicPr>
            <p:nvPr/>
          </p:nvPicPr>
          <p:blipFill>
            <a:blip r:embed="rId2"/>
            <a:stretch>
              <a:fillRect/>
            </a:stretch>
          </p:blipFill>
          <p:spPr>
            <a:xfrm>
              <a:off x="5657850" y="2472028"/>
              <a:ext cx="594360" cy="572072"/>
            </a:xfrm>
            <a:prstGeom prst="rect">
              <a:avLst/>
            </a:prstGeom>
          </p:spPr>
        </p:pic>
        <p:pic>
          <p:nvPicPr>
            <p:cNvPr id="11" name="Picture 10">
              <a:extLst>
                <a:ext uri="{FF2B5EF4-FFF2-40B4-BE49-F238E27FC236}">
                  <a16:creationId xmlns:a16="http://schemas.microsoft.com/office/drawing/2014/main" id="{7BC3B5F1-008C-AF43-B54B-4D8A481FF4D1}"/>
                </a:ext>
              </a:extLst>
            </p:cNvPr>
            <p:cNvPicPr>
              <a:picLocks noChangeAspect="1"/>
            </p:cNvPicPr>
            <p:nvPr/>
          </p:nvPicPr>
          <p:blipFill>
            <a:blip r:embed="rId2"/>
            <a:stretch>
              <a:fillRect/>
            </a:stretch>
          </p:blipFill>
          <p:spPr>
            <a:xfrm>
              <a:off x="5650554" y="1092468"/>
              <a:ext cx="594360" cy="572072"/>
            </a:xfrm>
            <a:prstGeom prst="rect">
              <a:avLst/>
            </a:prstGeom>
          </p:spPr>
        </p:pic>
        <p:sp>
          <p:nvSpPr>
            <p:cNvPr id="12" name="TextBox 11">
              <a:extLst>
                <a:ext uri="{FF2B5EF4-FFF2-40B4-BE49-F238E27FC236}">
                  <a16:creationId xmlns:a16="http://schemas.microsoft.com/office/drawing/2014/main" id="{03055CD7-373B-4D42-B69C-C98E396ADDDA}"/>
                </a:ext>
              </a:extLst>
            </p:cNvPr>
            <p:cNvSpPr txBox="1"/>
            <p:nvPr/>
          </p:nvSpPr>
          <p:spPr>
            <a:xfrm>
              <a:off x="5806439" y="850872"/>
              <a:ext cx="297180" cy="224756"/>
            </a:xfrm>
            <a:prstGeom prst="rect">
              <a:avLst/>
            </a:prstGeom>
            <a:noFill/>
          </p:spPr>
          <p:txBody>
            <a:bodyPr wrap="square" rtlCol="0">
              <a:spAutoFit/>
            </a:bodyPr>
            <a:lstStyle/>
            <a:p>
              <a:r>
                <a:rPr lang="en-US" dirty="0"/>
                <a:t>I</a:t>
              </a:r>
              <a:r>
                <a:rPr lang="en-US" baseline="-25000" dirty="0"/>
                <a:t>0</a:t>
              </a:r>
            </a:p>
          </p:txBody>
        </p:sp>
        <p:sp>
          <p:nvSpPr>
            <p:cNvPr id="13" name="TextBox 12">
              <a:extLst>
                <a:ext uri="{FF2B5EF4-FFF2-40B4-BE49-F238E27FC236}">
                  <a16:creationId xmlns:a16="http://schemas.microsoft.com/office/drawing/2014/main" id="{4C785DFD-4098-484F-8DD3-374000C6BC74}"/>
                </a:ext>
              </a:extLst>
            </p:cNvPr>
            <p:cNvSpPr txBox="1"/>
            <p:nvPr/>
          </p:nvSpPr>
          <p:spPr>
            <a:xfrm>
              <a:off x="5806439" y="3049627"/>
              <a:ext cx="341213" cy="224756"/>
            </a:xfrm>
            <a:prstGeom prst="rect">
              <a:avLst/>
            </a:prstGeom>
            <a:noFill/>
          </p:spPr>
          <p:txBody>
            <a:bodyPr wrap="square" rtlCol="0">
              <a:spAutoFit/>
            </a:bodyPr>
            <a:lstStyle/>
            <a:p>
              <a:r>
                <a:rPr lang="en-US" dirty="0"/>
                <a:t>I</a:t>
              </a:r>
              <a:r>
                <a:rPr lang="en-US" baseline="-25000" dirty="0"/>
                <a:t>90</a:t>
              </a:r>
            </a:p>
          </p:txBody>
        </p:sp>
        <p:sp>
          <p:nvSpPr>
            <p:cNvPr id="14" name="TextBox 13">
              <a:extLst>
                <a:ext uri="{FF2B5EF4-FFF2-40B4-BE49-F238E27FC236}">
                  <a16:creationId xmlns:a16="http://schemas.microsoft.com/office/drawing/2014/main" id="{D4B0D9AA-8E3C-7F46-8B54-243B05947018}"/>
                </a:ext>
              </a:extLst>
            </p:cNvPr>
            <p:cNvSpPr txBox="1"/>
            <p:nvPr/>
          </p:nvSpPr>
          <p:spPr>
            <a:xfrm>
              <a:off x="4762280" y="1314723"/>
              <a:ext cx="407769" cy="224756"/>
            </a:xfrm>
            <a:prstGeom prst="rect">
              <a:avLst/>
            </a:prstGeom>
            <a:noFill/>
          </p:spPr>
          <p:txBody>
            <a:bodyPr wrap="square" rtlCol="0">
              <a:spAutoFit/>
            </a:bodyPr>
            <a:lstStyle/>
            <a:p>
              <a:r>
                <a:rPr lang="en-US" dirty="0"/>
                <a:t>I</a:t>
              </a:r>
              <a:r>
                <a:rPr lang="en-US" baseline="-25000" dirty="0"/>
                <a:t>45</a:t>
              </a:r>
            </a:p>
          </p:txBody>
        </p:sp>
        <p:sp>
          <p:nvSpPr>
            <p:cNvPr id="15" name="TextBox 14">
              <a:extLst>
                <a:ext uri="{FF2B5EF4-FFF2-40B4-BE49-F238E27FC236}">
                  <a16:creationId xmlns:a16="http://schemas.microsoft.com/office/drawing/2014/main" id="{A3DFDE6D-0781-1F4D-8FD5-A77AE732A9E7}"/>
                </a:ext>
              </a:extLst>
            </p:cNvPr>
            <p:cNvSpPr txBox="1"/>
            <p:nvPr/>
          </p:nvSpPr>
          <p:spPr>
            <a:xfrm>
              <a:off x="6865464" y="2672313"/>
              <a:ext cx="369032" cy="224756"/>
            </a:xfrm>
            <a:prstGeom prst="rect">
              <a:avLst/>
            </a:prstGeom>
            <a:noFill/>
          </p:spPr>
          <p:txBody>
            <a:bodyPr wrap="square" rtlCol="0">
              <a:spAutoFit/>
            </a:bodyPr>
            <a:lstStyle/>
            <a:p>
              <a:r>
                <a:rPr lang="en-US" dirty="0"/>
                <a:t>I</a:t>
              </a:r>
              <a:r>
                <a:rPr lang="en-US" baseline="-25000" dirty="0"/>
                <a:t>135</a:t>
              </a:r>
            </a:p>
          </p:txBody>
        </p:sp>
        <p:cxnSp>
          <p:nvCxnSpPr>
            <p:cNvPr id="20" name="Straight Arrow Connector 19">
              <a:extLst>
                <a:ext uri="{FF2B5EF4-FFF2-40B4-BE49-F238E27FC236}">
                  <a16:creationId xmlns:a16="http://schemas.microsoft.com/office/drawing/2014/main" id="{C8E0DB07-0A63-7442-A7C5-663B8FDD79F9}"/>
                </a:ext>
              </a:extLst>
            </p:cNvPr>
            <p:cNvCxnSpPr>
              <a:stCxn id="11" idx="2"/>
              <a:endCxn id="10" idx="0"/>
            </p:cNvCxnSpPr>
            <p:nvPr/>
          </p:nvCxnSpPr>
          <p:spPr>
            <a:xfrm>
              <a:off x="5947734" y="1664540"/>
              <a:ext cx="7296" cy="8074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3540C4-C5C5-D343-99C2-F34811EBB71B}"/>
                </a:ext>
              </a:extLst>
            </p:cNvPr>
            <p:cNvCxnSpPr>
              <a:cxnSpLocks/>
              <a:stCxn id="9" idx="3"/>
              <a:endCxn id="8" idx="1"/>
            </p:cNvCxnSpPr>
            <p:nvPr/>
          </p:nvCxnSpPr>
          <p:spPr>
            <a:xfrm>
              <a:off x="5613620" y="1753562"/>
              <a:ext cx="673508" cy="674565"/>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1" name="Slide Number Placeholder 30">
            <a:extLst>
              <a:ext uri="{FF2B5EF4-FFF2-40B4-BE49-F238E27FC236}">
                <a16:creationId xmlns:a16="http://schemas.microsoft.com/office/drawing/2014/main" id="{B1C9C1A6-850B-A840-B2BA-3F3D0B0E8F1A}"/>
              </a:ext>
            </a:extLst>
          </p:cNvPr>
          <p:cNvSpPr>
            <a:spLocks noGrp="1"/>
          </p:cNvSpPr>
          <p:nvPr>
            <p:ph type="sldNum" idx="12"/>
          </p:nvPr>
        </p:nvSpPr>
        <p:spPr/>
        <p:txBody>
          <a:bodyPr/>
          <a:lstStyle/>
          <a:p>
            <a:fld id="{00000000-1234-1234-1234-123412341234}" type="slidenum">
              <a:rPr lang="en" smtClean="0"/>
              <a:pPr/>
              <a:t>29</a:t>
            </a:fld>
            <a:endParaRPr lang="en" dirty="0"/>
          </a:p>
        </p:txBody>
      </p:sp>
      <p:sp>
        <p:nvSpPr>
          <p:cNvPr id="3" name="TextBox 2">
            <a:extLst>
              <a:ext uri="{FF2B5EF4-FFF2-40B4-BE49-F238E27FC236}">
                <a16:creationId xmlns:a16="http://schemas.microsoft.com/office/drawing/2014/main" id="{5034C224-5C09-DB42-9FF1-A4CAB0AD2F0A}"/>
              </a:ext>
            </a:extLst>
          </p:cNvPr>
          <p:cNvSpPr txBox="1"/>
          <p:nvPr/>
        </p:nvSpPr>
        <p:spPr>
          <a:xfrm>
            <a:off x="4803376" y="2895103"/>
            <a:ext cx="3899791" cy="1046440"/>
          </a:xfrm>
          <a:prstGeom prst="rect">
            <a:avLst/>
          </a:prstGeom>
          <a:noFill/>
        </p:spPr>
        <p:txBody>
          <a:bodyPr wrap="square" rtlCol="0">
            <a:spAutoFit/>
          </a:bodyPr>
          <a:lstStyle/>
          <a:p>
            <a:r>
              <a:rPr lang="en-US" sz="1200" dirty="0"/>
              <a:t>Total intensity and polarized images of high inclination – optically thin- debris disks or rings give access to the grains scattering phase function, inform grain size, shape, mineralogy  (and breaks some degeneracies)</a:t>
            </a:r>
          </a:p>
          <a:p>
            <a:endParaRPr lang="en-US" dirty="0"/>
          </a:p>
        </p:txBody>
      </p:sp>
      <p:pic>
        <p:nvPicPr>
          <p:cNvPr id="22" name="Picture 21">
            <a:extLst>
              <a:ext uri="{FF2B5EF4-FFF2-40B4-BE49-F238E27FC236}">
                <a16:creationId xmlns:a16="http://schemas.microsoft.com/office/drawing/2014/main" id="{E972BD81-8BA4-6245-B71E-9098FF23AE10}"/>
              </a:ext>
            </a:extLst>
          </p:cNvPr>
          <p:cNvPicPr>
            <a:picLocks noChangeAspect="1"/>
          </p:cNvPicPr>
          <p:nvPr/>
        </p:nvPicPr>
        <p:blipFill>
          <a:blip r:embed="rId3"/>
          <a:stretch>
            <a:fillRect/>
          </a:stretch>
        </p:blipFill>
        <p:spPr>
          <a:xfrm>
            <a:off x="4990691" y="1210479"/>
            <a:ext cx="1400823" cy="1555459"/>
          </a:xfrm>
          <a:prstGeom prst="rect">
            <a:avLst/>
          </a:prstGeom>
        </p:spPr>
      </p:pic>
      <p:pic>
        <p:nvPicPr>
          <p:cNvPr id="23" name="Picture 22">
            <a:extLst>
              <a:ext uri="{FF2B5EF4-FFF2-40B4-BE49-F238E27FC236}">
                <a16:creationId xmlns:a16="http://schemas.microsoft.com/office/drawing/2014/main" id="{F8F4E967-5C26-CA4F-9EE9-ED4DC9EF7A55}"/>
              </a:ext>
            </a:extLst>
          </p:cNvPr>
          <p:cNvPicPr>
            <a:picLocks noChangeAspect="1"/>
          </p:cNvPicPr>
          <p:nvPr/>
        </p:nvPicPr>
        <p:blipFill>
          <a:blip r:embed="rId4"/>
          <a:stretch>
            <a:fillRect/>
          </a:stretch>
        </p:blipFill>
        <p:spPr>
          <a:xfrm>
            <a:off x="6922632" y="1161080"/>
            <a:ext cx="1266969" cy="1578519"/>
          </a:xfrm>
          <a:prstGeom prst="rect">
            <a:avLst/>
          </a:prstGeom>
        </p:spPr>
      </p:pic>
      <p:sp>
        <p:nvSpPr>
          <p:cNvPr id="24" name="TextBox 23">
            <a:extLst>
              <a:ext uri="{FF2B5EF4-FFF2-40B4-BE49-F238E27FC236}">
                <a16:creationId xmlns:a16="http://schemas.microsoft.com/office/drawing/2014/main" id="{B481EC2A-33D0-DF47-8588-C3CF6158DCA9}"/>
              </a:ext>
            </a:extLst>
          </p:cNvPr>
          <p:cNvSpPr txBox="1"/>
          <p:nvPr/>
        </p:nvSpPr>
        <p:spPr>
          <a:xfrm>
            <a:off x="5084870" y="1063220"/>
            <a:ext cx="1626920" cy="230832"/>
          </a:xfrm>
          <a:prstGeom prst="rect">
            <a:avLst/>
          </a:prstGeom>
          <a:solidFill>
            <a:schemeClr val="bg2"/>
          </a:solidFill>
        </p:spPr>
        <p:txBody>
          <a:bodyPr wrap="square" rtlCol="0">
            <a:spAutoFit/>
          </a:bodyPr>
          <a:lstStyle/>
          <a:p>
            <a:r>
              <a:rPr lang="en-US" sz="900" dirty="0">
                <a:latin typeface="Helvetica Neue" panose="02000503000000020004" pitchFamily="2" charset="0"/>
                <a:ea typeface="Helvetica Neue" panose="02000503000000020004" pitchFamily="2" charset="0"/>
                <a:cs typeface="Helvetica Neue" panose="02000503000000020004" pitchFamily="2" charset="0"/>
              </a:rPr>
              <a:t>      Total intensity</a:t>
            </a:r>
          </a:p>
        </p:txBody>
      </p:sp>
    </p:spTree>
    <p:extLst>
      <p:ext uri="{BB962C8B-B14F-4D97-AF65-F5344CB8AC3E}">
        <p14:creationId xmlns:p14="http://schemas.microsoft.com/office/powerpoint/2010/main" val="538081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879972-2B78-504C-90EA-6037727C7D05}"/>
              </a:ext>
            </a:extLst>
          </p:cNvPr>
          <p:cNvSpPr>
            <a:spLocks noGrp="1"/>
          </p:cNvSpPr>
          <p:nvPr>
            <p:ph type="sldNum" idx="12"/>
          </p:nvPr>
        </p:nvSpPr>
        <p:spPr/>
        <p:txBody>
          <a:bodyPr/>
          <a:lstStyle/>
          <a:p>
            <a:fld id="{B77E7F6F-1849-3E4F-AFAB-FBA1DA17FD12}" type="slidenum">
              <a:rPr lang="en-US"/>
              <a:pPr/>
              <a:t>3</a:t>
            </a:fld>
            <a:endParaRPr lang="en-US"/>
          </a:p>
        </p:txBody>
      </p:sp>
      <p:sp>
        <p:nvSpPr>
          <p:cNvPr id="2" name="Title 1">
            <a:extLst>
              <a:ext uri="{FF2B5EF4-FFF2-40B4-BE49-F238E27FC236}">
                <a16:creationId xmlns:a16="http://schemas.microsoft.com/office/drawing/2014/main" id="{40422920-873B-7B47-BFF3-01D3E658BDE4}"/>
              </a:ext>
            </a:extLst>
          </p:cNvPr>
          <p:cNvSpPr>
            <a:spLocks noGrp="1"/>
          </p:cNvSpPr>
          <p:nvPr>
            <p:ph type="title"/>
          </p:nvPr>
        </p:nvSpPr>
        <p:spPr/>
        <p:txBody>
          <a:bodyPr/>
          <a:lstStyle/>
          <a:p>
            <a:r>
              <a:rPr lang="en-US" dirty="0"/>
              <a:t>Roman Coronagraph is a stepping stone toward Habitable Worlds Observatory</a:t>
            </a:r>
          </a:p>
        </p:txBody>
      </p:sp>
      <p:sp>
        <p:nvSpPr>
          <p:cNvPr id="17" name="Content Placeholder 16">
            <a:extLst>
              <a:ext uri="{FF2B5EF4-FFF2-40B4-BE49-F238E27FC236}">
                <a16:creationId xmlns:a16="http://schemas.microsoft.com/office/drawing/2014/main" id="{4B6CB019-85D7-0C40-BB5B-653A4F2E7E03}"/>
              </a:ext>
            </a:extLst>
          </p:cNvPr>
          <p:cNvSpPr>
            <a:spLocks noGrp="1"/>
          </p:cNvSpPr>
          <p:nvPr>
            <p:ph type="body" sz="quarter" idx="13"/>
          </p:nvPr>
        </p:nvSpPr>
        <p:spPr>
          <a:xfrm>
            <a:off x="63187" y="1019920"/>
            <a:ext cx="4508814" cy="4123580"/>
          </a:xfrm>
        </p:spPr>
        <p:txBody>
          <a:bodyPr>
            <a:normAutofit fontScale="92500"/>
          </a:bodyPr>
          <a:lstStyle/>
          <a:p>
            <a:r>
              <a:rPr lang="en-US" dirty="0"/>
              <a:t>A </a:t>
            </a:r>
            <a:r>
              <a:rPr lang="en-US" dirty="0">
                <a:solidFill>
                  <a:srgbClr val="00B0F0"/>
                </a:solidFill>
              </a:rPr>
              <a:t>visible-light, </a:t>
            </a:r>
            <a:r>
              <a:rPr lang="en-US" dirty="0">
                <a:solidFill>
                  <a:schemeClr val="bg1"/>
                </a:solidFill>
              </a:rPr>
              <a:t>high-contrast </a:t>
            </a:r>
            <a:r>
              <a:rPr lang="en-US" dirty="0"/>
              <a:t>“</a:t>
            </a:r>
            <a:r>
              <a:rPr lang="en-US" b="1" dirty="0"/>
              <a:t>technology demonstration</a:t>
            </a:r>
            <a:r>
              <a:rPr lang="en-US" dirty="0"/>
              <a:t>” instrument for HWO</a:t>
            </a:r>
          </a:p>
          <a:p>
            <a:pPr lvl="1"/>
            <a:r>
              <a:rPr lang="en-US" dirty="0"/>
              <a:t>first space-based coronagraph with active wavefront control</a:t>
            </a:r>
          </a:p>
          <a:p>
            <a:pPr lvl="1"/>
            <a:r>
              <a:rPr lang="en-US" dirty="0"/>
              <a:t>requirement: 10</a:t>
            </a:r>
            <a:r>
              <a:rPr lang="en-US" baseline="30000" dirty="0"/>
              <a:t>-7 </a:t>
            </a:r>
            <a:r>
              <a:rPr lang="en-US" dirty="0"/>
              <a:t>flux ratio 5</a:t>
            </a:r>
            <a:r>
              <a:rPr lang="el-GR" dirty="0"/>
              <a:t>σ </a:t>
            </a:r>
            <a:r>
              <a:rPr lang="en-US" dirty="0"/>
              <a:t>detection limit in a single photometric band</a:t>
            </a:r>
          </a:p>
          <a:p>
            <a:pPr lvl="2"/>
            <a:r>
              <a:rPr lang="en-US" dirty="0"/>
              <a:t>Designed to outperform requirement</a:t>
            </a:r>
          </a:p>
          <a:p>
            <a:pPr lvl="1"/>
            <a:r>
              <a:rPr lang="en-US" dirty="0"/>
              <a:t>Predicted performance ≥4x beyond req</a:t>
            </a:r>
          </a:p>
          <a:p>
            <a:pPr lvl="2"/>
            <a:r>
              <a:rPr lang="en-US" dirty="0"/>
              <a:t>Based on end2end TVAC performance testing</a:t>
            </a:r>
          </a:p>
        </p:txBody>
      </p:sp>
      <p:pic>
        <p:nvPicPr>
          <p:cNvPr id="3" name="Picture 2">
            <a:extLst>
              <a:ext uri="{FF2B5EF4-FFF2-40B4-BE49-F238E27FC236}">
                <a16:creationId xmlns:a16="http://schemas.microsoft.com/office/drawing/2014/main" id="{151D1124-451E-CAB3-CA39-1E1ADF3E267B}"/>
              </a:ext>
            </a:extLst>
          </p:cNvPr>
          <p:cNvPicPr>
            <a:picLocks noChangeAspect="1"/>
          </p:cNvPicPr>
          <p:nvPr/>
        </p:nvPicPr>
        <p:blipFill>
          <a:blip r:embed="rId3"/>
          <a:stretch>
            <a:fillRect/>
          </a:stretch>
        </p:blipFill>
        <p:spPr>
          <a:xfrm>
            <a:off x="4611617" y="912611"/>
            <a:ext cx="4529294" cy="3891509"/>
          </a:xfrm>
          <a:prstGeom prst="rect">
            <a:avLst/>
          </a:prstGeom>
        </p:spPr>
      </p:pic>
      <p:cxnSp>
        <p:nvCxnSpPr>
          <p:cNvPr id="4" name="Straight Arrow Connector 3">
            <a:extLst>
              <a:ext uri="{FF2B5EF4-FFF2-40B4-BE49-F238E27FC236}">
                <a16:creationId xmlns:a16="http://schemas.microsoft.com/office/drawing/2014/main" id="{24243BF5-A687-5CA0-CECD-3393EE1F5743}"/>
              </a:ext>
            </a:extLst>
          </p:cNvPr>
          <p:cNvCxnSpPr/>
          <p:nvPr/>
        </p:nvCxnSpPr>
        <p:spPr>
          <a:xfrm>
            <a:off x="4692584" y="4042067"/>
            <a:ext cx="2543210" cy="931718"/>
          </a:xfrm>
          <a:prstGeom prst="straightConnector1">
            <a:avLst/>
          </a:prstGeom>
          <a:ln w="38100">
            <a:solidFill>
              <a:srgbClr val="9C003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E633A0B-5412-633F-A8AF-1DE1CED7F92B}"/>
              </a:ext>
            </a:extLst>
          </p:cNvPr>
          <p:cNvSpPr txBox="1"/>
          <p:nvPr/>
        </p:nvSpPr>
        <p:spPr>
          <a:xfrm>
            <a:off x="5332994" y="4507926"/>
            <a:ext cx="745112" cy="253916"/>
          </a:xfrm>
          <a:prstGeom prst="rect">
            <a:avLst/>
          </a:prstGeom>
          <a:noFill/>
        </p:spPr>
        <p:txBody>
          <a:bodyPr wrap="square" rtlCol="0">
            <a:spAutoFit/>
          </a:bodyPr>
          <a:lstStyle/>
          <a:p>
            <a:r>
              <a:rPr lang="en-US" sz="1050" dirty="0">
                <a:solidFill>
                  <a:srgbClr val="9C003C"/>
                </a:solidFill>
              </a:rPr>
              <a:t>~1.5m</a:t>
            </a:r>
          </a:p>
        </p:txBody>
      </p:sp>
    </p:spTree>
    <p:extLst>
      <p:ext uri="{BB962C8B-B14F-4D97-AF65-F5344CB8AC3E}">
        <p14:creationId xmlns:p14="http://schemas.microsoft.com/office/powerpoint/2010/main" val="107706692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82B022-4E57-A89E-950B-3024362C6CF4}"/>
              </a:ext>
            </a:extLst>
          </p:cNvPr>
          <p:cNvSpPr>
            <a:spLocks noGrp="1"/>
          </p:cNvSpPr>
          <p:nvPr>
            <p:ph type="sldNum" idx="12"/>
          </p:nvPr>
        </p:nvSpPr>
        <p:spPr/>
        <p:txBody>
          <a:bodyPr/>
          <a:lstStyle/>
          <a:p>
            <a:fld id="{00000000-1234-1234-1234-123412341234}" type="slidenum">
              <a:rPr lang="en" smtClean="0"/>
              <a:pPr/>
              <a:t>30</a:t>
            </a:fld>
            <a:endParaRPr lang="en" dirty="0"/>
          </a:p>
        </p:txBody>
      </p:sp>
      <p:sp>
        <p:nvSpPr>
          <p:cNvPr id="5" name="Title 4">
            <a:extLst>
              <a:ext uri="{FF2B5EF4-FFF2-40B4-BE49-F238E27FC236}">
                <a16:creationId xmlns:a16="http://schemas.microsoft.com/office/drawing/2014/main" id="{84970A08-2D6D-8F09-DD97-55382F3FB9BC}"/>
              </a:ext>
            </a:extLst>
          </p:cNvPr>
          <p:cNvSpPr>
            <a:spLocks noGrp="1"/>
          </p:cNvSpPr>
          <p:nvPr>
            <p:ph type="title"/>
          </p:nvPr>
        </p:nvSpPr>
        <p:spPr/>
        <p:txBody>
          <a:bodyPr/>
          <a:lstStyle/>
          <a:p>
            <a:r>
              <a:rPr lang="en-US" dirty="0"/>
              <a:t>Beyond-requirements activities funded by additional APD award (FY24/25)</a:t>
            </a:r>
          </a:p>
        </p:txBody>
      </p:sp>
      <p:sp>
        <p:nvSpPr>
          <p:cNvPr id="6" name="Text Placeholder 5">
            <a:extLst>
              <a:ext uri="{FF2B5EF4-FFF2-40B4-BE49-F238E27FC236}">
                <a16:creationId xmlns:a16="http://schemas.microsoft.com/office/drawing/2014/main" id="{614E5BD6-7EAB-4ABF-C43F-75D27E94496C}"/>
              </a:ext>
            </a:extLst>
          </p:cNvPr>
          <p:cNvSpPr>
            <a:spLocks noGrp="1"/>
          </p:cNvSpPr>
          <p:nvPr>
            <p:ph type="body" sz="quarter" idx="13"/>
          </p:nvPr>
        </p:nvSpPr>
        <p:spPr>
          <a:xfrm>
            <a:off x="100877" y="1019920"/>
            <a:ext cx="5592001" cy="4123580"/>
          </a:xfrm>
        </p:spPr>
        <p:txBody>
          <a:bodyPr>
            <a:normAutofit/>
          </a:bodyPr>
          <a:lstStyle/>
          <a:p>
            <a:r>
              <a:rPr lang="en-US" sz="2000" dirty="0"/>
              <a:t>Extended TVAC ~1.5 weeks</a:t>
            </a:r>
          </a:p>
          <a:p>
            <a:pPr lvl="2"/>
            <a:r>
              <a:rPr lang="en-US" sz="1600" dirty="0"/>
              <a:t>higher-performance in required mode</a:t>
            </a:r>
          </a:p>
          <a:p>
            <a:pPr lvl="2"/>
            <a:r>
              <a:rPr lang="en-US" sz="1600" dirty="0"/>
              <a:t>Dark hole in 2</a:t>
            </a:r>
            <a:r>
              <a:rPr lang="en-US" sz="1600" baseline="30000" dirty="0"/>
              <a:t>nd</a:t>
            </a:r>
            <a:r>
              <a:rPr lang="en-US" sz="1600" dirty="0"/>
              <a:t> coronagraph configuration</a:t>
            </a:r>
          </a:p>
          <a:p>
            <a:pPr lvl="2"/>
            <a:r>
              <a:rPr lang="en-US" sz="1600" dirty="0"/>
              <a:t>Spectroscopy calibration &amp; polarimetry checkout</a:t>
            </a:r>
          </a:p>
          <a:p>
            <a:r>
              <a:rPr lang="en-US" sz="2000" dirty="0"/>
              <a:t>Publication of test results and lessons learned in JATIS special issue</a:t>
            </a:r>
          </a:p>
          <a:p>
            <a:pPr lvl="1"/>
            <a:r>
              <a:rPr lang="en-US" sz="1800" dirty="0"/>
              <a:t>August 26/27 CGI info session workshop: </a:t>
            </a:r>
            <a:r>
              <a:rPr lang="en-US" sz="1800" dirty="0">
                <a:hlinkClick r:id="rId3"/>
              </a:rPr>
              <a:t>https://workshop.ipac.caltech.edu/romancgi24/</a:t>
            </a:r>
            <a:r>
              <a:rPr lang="en-US" sz="1800" dirty="0"/>
              <a:t> </a:t>
            </a:r>
          </a:p>
          <a:p>
            <a:r>
              <a:rPr lang="en-US" sz="2000" dirty="0"/>
              <a:t>JPL interactions with Community Participation Program on beyond-required observing mode preparation</a:t>
            </a:r>
          </a:p>
          <a:p>
            <a:pPr lvl="1"/>
            <a:endParaRPr lang="en-US" sz="1800" dirty="0"/>
          </a:p>
          <a:p>
            <a:endParaRPr lang="en-US" sz="2000" dirty="0"/>
          </a:p>
        </p:txBody>
      </p:sp>
      <p:pic>
        <p:nvPicPr>
          <p:cNvPr id="9" name="Picture 8" descr="Chart, bubble chart&#10;&#10;Description automatically generated">
            <a:extLst>
              <a:ext uri="{FF2B5EF4-FFF2-40B4-BE49-F238E27FC236}">
                <a16:creationId xmlns:a16="http://schemas.microsoft.com/office/drawing/2014/main" id="{E1CFDFB2-28B2-4629-72A9-38F542CEE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547" y="1492073"/>
            <a:ext cx="3228576" cy="2877231"/>
          </a:xfrm>
          <a:prstGeom prst="rect">
            <a:avLst/>
          </a:prstGeom>
        </p:spPr>
      </p:pic>
      <p:sp>
        <p:nvSpPr>
          <p:cNvPr id="10" name="TextBox 9">
            <a:extLst>
              <a:ext uri="{FF2B5EF4-FFF2-40B4-BE49-F238E27FC236}">
                <a16:creationId xmlns:a16="http://schemas.microsoft.com/office/drawing/2014/main" id="{82CD2D2A-51C5-0F97-B06B-55F333275A5E}"/>
              </a:ext>
            </a:extLst>
          </p:cNvPr>
          <p:cNvSpPr txBox="1"/>
          <p:nvPr/>
        </p:nvSpPr>
        <p:spPr>
          <a:xfrm>
            <a:off x="5977045" y="1151927"/>
            <a:ext cx="2826479" cy="300082"/>
          </a:xfrm>
          <a:prstGeom prst="rect">
            <a:avLst/>
          </a:prstGeom>
          <a:solidFill>
            <a:sysClr val="window" lastClr="FFFFFF"/>
          </a:solidFill>
          <a:ln>
            <a:solidFill>
              <a:sysClr val="windowText" lastClr="000000"/>
            </a:solidFill>
          </a:ln>
        </p:spPr>
        <p:txBody>
          <a:bodyPr wrap="none" rtlCol="0">
            <a:spAutoFit/>
          </a:bodyPr>
          <a:lstStyle/>
          <a:p>
            <a:pPr marL="0" marR="0" lvl="0" indent="0" defTabSz="68580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Wide Field-of-View (Shaped Pupil)</a:t>
            </a:r>
          </a:p>
        </p:txBody>
      </p:sp>
    </p:spTree>
    <p:extLst>
      <p:ext uri="{BB962C8B-B14F-4D97-AF65-F5344CB8AC3E}">
        <p14:creationId xmlns:p14="http://schemas.microsoft.com/office/powerpoint/2010/main" val="3267502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8C2133-0A4F-5EDB-3BC9-FA77A686C925}"/>
              </a:ext>
            </a:extLst>
          </p:cNvPr>
          <p:cNvGrpSpPr/>
          <p:nvPr/>
        </p:nvGrpSpPr>
        <p:grpSpPr>
          <a:xfrm>
            <a:off x="3292835" y="2929161"/>
            <a:ext cx="4455270" cy="1927630"/>
            <a:chOff x="4126832" y="3905547"/>
            <a:chExt cx="5940360" cy="2570173"/>
          </a:xfrm>
        </p:grpSpPr>
        <p:pic>
          <p:nvPicPr>
            <p:cNvPr id="9" name="Picture 2" descr="image002">
              <a:extLst>
                <a:ext uri="{FF2B5EF4-FFF2-40B4-BE49-F238E27FC236}">
                  <a16:creationId xmlns:a16="http://schemas.microsoft.com/office/drawing/2014/main" id="{7A75E1CE-E7DF-7DCE-AD01-FF847731C1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8" r="25270"/>
            <a:stretch/>
          </p:blipFill>
          <p:spPr bwMode="auto">
            <a:xfrm>
              <a:off x="4126832" y="4038349"/>
              <a:ext cx="5940360" cy="24373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CF833759-FFDA-44CE-6F3C-5802E2D69B48}"/>
                </a:ext>
              </a:extLst>
            </p:cNvPr>
            <p:cNvCxnSpPr>
              <a:cxnSpLocks/>
            </p:cNvCxnSpPr>
            <p:nvPr/>
          </p:nvCxnSpPr>
          <p:spPr>
            <a:xfrm flipH="1">
              <a:off x="9434147" y="3905547"/>
              <a:ext cx="633045" cy="868676"/>
            </a:xfrm>
            <a:prstGeom prst="straightConnector1">
              <a:avLst/>
            </a:prstGeom>
            <a:ln>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grpSp>
      <p:sp>
        <p:nvSpPr>
          <p:cNvPr id="2" name="Content Placeholder 1">
            <a:extLst>
              <a:ext uri="{FF2B5EF4-FFF2-40B4-BE49-F238E27FC236}">
                <a16:creationId xmlns:a16="http://schemas.microsoft.com/office/drawing/2014/main" id="{FA7C3725-4BC5-44BC-943E-C011A39692C6}"/>
              </a:ext>
            </a:extLst>
          </p:cNvPr>
          <p:cNvSpPr>
            <a:spLocks noGrp="1"/>
          </p:cNvSpPr>
          <p:nvPr>
            <p:ph idx="1"/>
          </p:nvPr>
        </p:nvSpPr>
        <p:spPr>
          <a:xfrm>
            <a:off x="57150" y="664984"/>
            <a:ext cx="5715000" cy="4078466"/>
          </a:xfrm>
        </p:spPr>
        <p:txBody>
          <a:bodyPr>
            <a:normAutofit/>
          </a:bodyPr>
          <a:lstStyle/>
          <a:p>
            <a:r>
              <a:rPr lang="en-US" sz="1200" dirty="0"/>
              <a:t>Flux Ratio Noise (FRN) is the top performance metric that verifies the  threshold performance requirement (TTR5): </a:t>
            </a:r>
            <a:r>
              <a:rPr lang="en-US" sz="1200" i="1" dirty="0"/>
              <a:t>make SNR=5 measurement of 10</a:t>
            </a:r>
            <a:r>
              <a:rPr lang="en-US" sz="1200" i="1" baseline="30000" dirty="0"/>
              <a:t>−7</a:t>
            </a:r>
            <a:r>
              <a:rPr lang="en-US" sz="1200" i="1" dirty="0"/>
              <a:t> flux ratio planet around V=5 target star, in 10 </a:t>
            </a:r>
            <a:r>
              <a:rPr lang="en-US" sz="1200" i="1" dirty="0" err="1"/>
              <a:t>hrs</a:t>
            </a:r>
            <a:r>
              <a:rPr lang="en-US" sz="1200" i="1" dirty="0"/>
              <a:t>:</a:t>
            </a:r>
          </a:p>
          <a:p>
            <a:pPr lvl="1"/>
            <a:r>
              <a:rPr lang="en-US" b="1" dirty="0"/>
              <a:t>Requirement: Coronagraph flux ratio noise FRN &lt; 2×10</a:t>
            </a:r>
            <a:r>
              <a:rPr lang="en-US" b="1" baseline="30000" dirty="0"/>
              <a:t>−8</a:t>
            </a:r>
            <a:endParaRPr lang="en-US" b="1" dirty="0"/>
          </a:p>
          <a:p>
            <a:endParaRPr lang="en-US" sz="1200" dirty="0"/>
          </a:p>
          <a:p>
            <a:r>
              <a:rPr lang="en-US" sz="1200" dirty="0"/>
              <a:t>With </a:t>
            </a:r>
            <a:r>
              <a:rPr lang="en-US" sz="1200" b="1" dirty="0"/>
              <a:t>measured</a:t>
            </a:r>
            <a:r>
              <a:rPr lang="en-US" sz="1200" dirty="0"/>
              <a:t> raw contrast, camera noise, tip/tilt rejection, core throughput + stability analysis predictions passed through the FRN budget:</a:t>
            </a:r>
          </a:p>
          <a:p>
            <a:pPr marL="0" indent="0">
              <a:buNone/>
            </a:pPr>
            <a:r>
              <a:rPr lang="en-US" sz="1200" b="1" dirty="0"/>
              <a:t>      Flux Ratio Noise = 4.85×10</a:t>
            </a:r>
            <a:r>
              <a:rPr lang="en-US" sz="1200" b="1" baseline="30000" dirty="0"/>
              <a:t>−9</a:t>
            </a:r>
            <a:r>
              <a:rPr lang="en-US" sz="1200" b="1" dirty="0"/>
              <a:t> =&gt; margin of 75.8% vs. requirement </a:t>
            </a:r>
          </a:p>
          <a:p>
            <a:pPr lvl="1"/>
            <a:r>
              <a:rPr lang="en-US" sz="1050" dirty="0"/>
              <a:t>All model-derived parameters include MUFs</a:t>
            </a:r>
          </a:p>
          <a:p>
            <a:pPr lvl="1"/>
            <a:r>
              <a:rPr lang="en-US" sz="1050" dirty="0"/>
              <a:t>Observatory interface jitter and drift CBEs &lt;&lt; requirements </a:t>
            </a:r>
          </a:p>
          <a:p>
            <a:pPr lvl="1"/>
            <a:r>
              <a:rPr lang="en-US" sz="1050" dirty="0"/>
              <a:t>Will continue to work with RST to update “mission-level” CBEs</a:t>
            </a:r>
          </a:p>
        </p:txBody>
      </p:sp>
      <p:sp>
        <p:nvSpPr>
          <p:cNvPr id="3" name="Title 2">
            <a:extLst>
              <a:ext uri="{FF2B5EF4-FFF2-40B4-BE49-F238E27FC236}">
                <a16:creationId xmlns:a16="http://schemas.microsoft.com/office/drawing/2014/main" id="{9496F8BF-8E8D-446C-9267-E6535D372101}"/>
              </a:ext>
            </a:extLst>
          </p:cNvPr>
          <p:cNvSpPr>
            <a:spLocks noGrp="1"/>
          </p:cNvSpPr>
          <p:nvPr>
            <p:ph type="title"/>
          </p:nvPr>
        </p:nvSpPr>
        <p:spPr>
          <a:xfrm>
            <a:off x="857250" y="49316"/>
            <a:ext cx="5940511" cy="495471"/>
          </a:xfrm>
        </p:spPr>
        <p:txBody>
          <a:bodyPr/>
          <a:lstStyle/>
          <a:p>
            <a:r>
              <a:rPr lang="en-US" dirty="0"/>
              <a:t>Top-level Performance against Requirement</a:t>
            </a:r>
          </a:p>
        </p:txBody>
      </p:sp>
      <p:sp>
        <p:nvSpPr>
          <p:cNvPr id="17" name="TextBox 16">
            <a:extLst>
              <a:ext uri="{FF2B5EF4-FFF2-40B4-BE49-F238E27FC236}">
                <a16:creationId xmlns:a16="http://schemas.microsoft.com/office/drawing/2014/main" id="{CC696F08-12F5-4A76-A591-A9B825617356}"/>
              </a:ext>
            </a:extLst>
          </p:cNvPr>
          <p:cNvSpPr txBox="1"/>
          <p:nvPr/>
        </p:nvSpPr>
        <p:spPr>
          <a:xfrm>
            <a:off x="4141905" y="4373550"/>
            <a:ext cx="2757129" cy="415498"/>
          </a:xfrm>
          <a:prstGeom prst="rect">
            <a:avLst/>
          </a:prstGeom>
          <a:noFill/>
        </p:spPr>
        <p:txBody>
          <a:bodyPr wrap="square" rtlCol="0">
            <a:spAutoFit/>
          </a:bodyPr>
          <a:lstStyle/>
          <a:p>
            <a:pPr algn="ctr"/>
            <a:r>
              <a:rPr lang="en-US" sz="1050" b="1" dirty="0">
                <a:solidFill>
                  <a:srgbClr val="FFFF00"/>
                </a:solidFill>
              </a:rPr>
              <a:t>Modeling results illustrating </a:t>
            </a:r>
          </a:p>
          <a:p>
            <a:pPr algn="ctr"/>
            <a:r>
              <a:rPr lang="en-US" sz="1050" b="1" dirty="0">
                <a:solidFill>
                  <a:srgbClr val="FFFF00"/>
                </a:solidFill>
              </a:rPr>
              <a:t>Reference Differential Imaging (RDI)</a:t>
            </a:r>
          </a:p>
        </p:txBody>
      </p:sp>
      <p:sp>
        <p:nvSpPr>
          <p:cNvPr id="7" name="TextBox 6">
            <a:extLst>
              <a:ext uri="{FF2B5EF4-FFF2-40B4-BE49-F238E27FC236}">
                <a16:creationId xmlns:a16="http://schemas.microsoft.com/office/drawing/2014/main" id="{7FA145B9-284E-CA8B-26B3-993887B02EDA}"/>
              </a:ext>
            </a:extLst>
          </p:cNvPr>
          <p:cNvSpPr txBox="1"/>
          <p:nvPr/>
        </p:nvSpPr>
        <p:spPr>
          <a:xfrm>
            <a:off x="7716430" y="2621683"/>
            <a:ext cx="1427570" cy="646331"/>
          </a:xfrm>
          <a:prstGeom prst="rect">
            <a:avLst/>
          </a:prstGeom>
          <a:noFill/>
        </p:spPr>
        <p:txBody>
          <a:bodyPr wrap="square" rtlCol="0">
            <a:spAutoFit/>
          </a:bodyPr>
          <a:lstStyle/>
          <a:p>
            <a:r>
              <a:rPr lang="en-US" sz="1200" dirty="0"/>
              <a:t>Flux ratio noise is evaluated after differencing</a:t>
            </a:r>
          </a:p>
        </p:txBody>
      </p:sp>
      <p:sp>
        <p:nvSpPr>
          <p:cNvPr id="11" name="TextBox 10">
            <a:extLst>
              <a:ext uri="{FF2B5EF4-FFF2-40B4-BE49-F238E27FC236}">
                <a16:creationId xmlns:a16="http://schemas.microsoft.com/office/drawing/2014/main" id="{037A5B60-EEB2-3EDC-537E-4B95D177E935}"/>
              </a:ext>
            </a:extLst>
          </p:cNvPr>
          <p:cNvSpPr txBox="1"/>
          <p:nvPr/>
        </p:nvSpPr>
        <p:spPr>
          <a:xfrm>
            <a:off x="7866011" y="3477477"/>
            <a:ext cx="826970" cy="461665"/>
          </a:xfrm>
          <a:prstGeom prst="rect">
            <a:avLst/>
          </a:prstGeom>
          <a:noFill/>
        </p:spPr>
        <p:txBody>
          <a:bodyPr wrap="square" rtlCol="0">
            <a:spAutoFit/>
          </a:bodyPr>
          <a:lstStyle/>
          <a:p>
            <a:r>
              <a:rPr lang="en-US" sz="1200" dirty="0"/>
              <a:t>Injected </a:t>
            </a:r>
          </a:p>
          <a:p>
            <a:r>
              <a:rPr lang="en-US" sz="1200" dirty="0"/>
              <a:t>planets</a:t>
            </a:r>
          </a:p>
        </p:txBody>
      </p:sp>
      <p:cxnSp>
        <p:nvCxnSpPr>
          <p:cNvPr id="13" name="Straight Arrow Connector 12">
            <a:extLst>
              <a:ext uri="{FF2B5EF4-FFF2-40B4-BE49-F238E27FC236}">
                <a16:creationId xmlns:a16="http://schemas.microsoft.com/office/drawing/2014/main" id="{19B55A5D-6EDD-B0B1-AE44-21722B9D5DA1}"/>
              </a:ext>
            </a:extLst>
          </p:cNvPr>
          <p:cNvCxnSpPr>
            <a:cxnSpLocks/>
          </p:cNvCxnSpPr>
          <p:nvPr/>
        </p:nvCxnSpPr>
        <p:spPr>
          <a:xfrm flipH="1">
            <a:off x="7359441" y="3761369"/>
            <a:ext cx="542708" cy="328425"/>
          </a:xfrm>
          <a:prstGeom prst="straightConnector1">
            <a:avLst/>
          </a:prstGeom>
          <a:ln>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850736D-0B22-FBAA-9AE6-A86CF7F6FFD6}"/>
              </a:ext>
            </a:extLst>
          </p:cNvPr>
          <p:cNvCxnSpPr>
            <a:cxnSpLocks/>
          </p:cNvCxnSpPr>
          <p:nvPr/>
        </p:nvCxnSpPr>
        <p:spPr>
          <a:xfrm flipH="1">
            <a:off x="6925965" y="3707851"/>
            <a:ext cx="976184" cy="2235"/>
          </a:xfrm>
          <a:prstGeom prst="straightConnector1">
            <a:avLst/>
          </a:prstGeom>
          <a:ln>
            <a:tailEnd type="triangle"/>
          </a:ln>
          <a:effectLst>
            <a:glow rad="508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89A4DAC-BFC9-E5B6-EDD6-AE9D81DB186C}"/>
              </a:ext>
            </a:extLst>
          </p:cNvPr>
          <p:cNvSpPr txBox="1"/>
          <p:nvPr/>
        </p:nvSpPr>
        <p:spPr>
          <a:xfrm>
            <a:off x="144520" y="4139559"/>
            <a:ext cx="2900721" cy="646331"/>
          </a:xfrm>
          <a:prstGeom prst="rect">
            <a:avLst/>
          </a:prstGeom>
          <a:noFill/>
        </p:spPr>
        <p:txBody>
          <a:bodyPr wrap="square" rtlCol="0">
            <a:spAutoFit/>
          </a:bodyPr>
          <a:lstStyle/>
          <a:p>
            <a:pPr marL="214313" indent="-214313">
              <a:buFont typeface="Arial" panose="020B0604020202020204" pitchFamily="34" charset="0"/>
              <a:buChar char="•"/>
            </a:pPr>
            <a:r>
              <a:rPr lang="en-US" sz="900" dirty="0">
                <a:solidFill>
                  <a:srgbClr val="0020C0"/>
                </a:solidFill>
              </a:rPr>
              <a:t>More on error budgets in Nemati et al., JATIS, 2023, </a:t>
            </a:r>
            <a:r>
              <a:rPr lang="en-US" sz="900" i="1" dirty="0">
                <a:solidFill>
                  <a:srgbClr val="0020C0"/>
                </a:solidFill>
                <a:latin typeface="Arial" panose="020B0604020202020204" pitchFamily="34" charset="0"/>
              </a:rPr>
              <a:t>9</a:t>
            </a:r>
            <a:r>
              <a:rPr lang="en-US" sz="900" dirty="0">
                <a:solidFill>
                  <a:srgbClr val="0020C0"/>
                </a:solidFill>
                <a:highlight>
                  <a:srgbClr val="FFFFFF"/>
                </a:highlight>
                <a:latin typeface="Arial" panose="020B0604020202020204" pitchFamily="34" charset="0"/>
              </a:rPr>
              <a:t>(3), p.034007.</a:t>
            </a:r>
            <a:endParaRPr lang="en-US" sz="900" dirty="0">
              <a:solidFill>
                <a:srgbClr val="0020C0"/>
              </a:solidFill>
            </a:endParaRPr>
          </a:p>
          <a:p>
            <a:pPr marL="214313" indent="-214313">
              <a:buFont typeface="Arial" panose="020B0604020202020204" pitchFamily="34" charset="0"/>
              <a:buChar char="•"/>
            </a:pPr>
            <a:r>
              <a:rPr lang="en-US" sz="900" dirty="0">
                <a:solidFill>
                  <a:srgbClr val="0020C0"/>
                </a:solidFill>
              </a:rPr>
              <a:t>More on modeling in </a:t>
            </a:r>
            <a:r>
              <a:rPr lang="en-US" sz="900" dirty="0" err="1">
                <a:solidFill>
                  <a:srgbClr val="0020C0"/>
                </a:solidFill>
              </a:rPr>
              <a:t>Krist</a:t>
            </a:r>
            <a:r>
              <a:rPr lang="en-US" sz="900" dirty="0">
                <a:solidFill>
                  <a:srgbClr val="0020C0"/>
                </a:solidFill>
              </a:rPr>
              <a:t> et al., JATIS, 2023 </a:t>
            </a:r>
            <a:r>
              <a:rPr lang="en-US" sz="900" i="1" dirty="0">
                <a:solidFill>
                  <a:srgbClr val="0020C0"/>
                </a:solidFill>
                <a:latin typeface="Arial" panose="020B0604020202020204" pitchFamily="34" charset="0"/>
              </a:rPr>
              <a:t>9</a:t>
            </a:r>
            <a:r>
              <a:rPr lang="en-US" sz="900" dirty="0">
                <a:solidFill>
                  <a:srgbClr val="0020C0"/>
                </a:solidFill>
                <a:highlight>
                  <a:srgbClr val="FFFFFF"/>
                </a:highlight>
                <a:latin typeface="Arial" panose="020B0604020202020204" pitchFamily="34" charset="0"/>
              </a:rPr>
              <a:t>(4), p.045002.</a:t>
            </a:r>
            <a:endParaRPr lang="en-US" sz="900" dirty="0">
              <a:solidFill>
                <a:srgbClr val="0020C0"/>
              </a:solidFill>
            </a:endParaRPr>
          </a:p>
        </p:txBody>
      </p:sp>
      <p:pic>
        <p:nvPicPr>
          <p:cNvPr id="5" name="Picture 4">
            <a:extLst>
              <a:ext uri="{FF2B5EF4-FFF2-40B4-BE49-F238E27FC236}">
                <a16:creationId xmlns:a16="http://schemas.microsoft.com/office/drawing/2014/main" id="{884F911D-A32E-FA80-1A27-439BB37E5C74}"/>
              </a:ext>
            </a:extLst>
          </p:cNvPr>
          <p:cNvPicPr>
            <a:picLocks noChangeAspect="1"/>
          </p:cNvPicPr>
          <p:nvPr/>
        </p:nvPicPr>
        <p:blipFill rotWithShape="1">
          <a:blip r:embed="rId3"/>
          <a:srcRect t="7359"/>
          <a:stretch/>
        </p:blipFill>
        <p:spPr>
          <a:xfrm>
            <a:off x="5684458" y="747090"/>
            <a:ext cx="3452069" cy="1747409"/>
          </a:xfrm>
          <a:prstGeom prst="rect">
            <a:avLst/>
          </a:prstGeom>
        </p:spPr>
      </p:pic>
      <p:sp>
        <p:nvSpPr>
          <p:cNvPr id="6" name="TextBox 5">
            <a:extLst>
              <a:ext uri="{FF2B5EF4-FFF2-40B4-BE49-F238E27FC236}">
                <a16:creationId xmlns:a16="http://schemas.microsoft.com/office/drawing/2014/main" id="{400266C3-328A-A295-1386-E3F48528E2D5}"/>
              </a:ext>
            </a:extLst>
          </p:cNvPr>
          <p:cNvSpPr txBox="1"/>
          <p:nvPr/>
        </p:nvSpPr>
        <p:spPr>
          <a:xfrm>
            <a:off x="1371600" y="4829027"/>
            <a:ext cx="6158008" cy="285773"/>
          </a:xfrm>
          <a:prstGeom prst="rect">
            <a:avLst/>
          </a:prstGeom>
          <a:solidFill>
            <a:srgbClr val="00B050"/>
          </a:solidFill>
        </p:spPr>
        <p:txBody>
          <a:bodyPr wrap="none" tIns="20574" bIns="20574" rtlCol="0">
            <a:noAutofit/>
          </a:bodyPr>
          <a:lstStyle/>
          <a:p>
            <a:pPr algn="ctr"/>
            <a:r>
              <a:rPr lang="en-US" sz="1050" dirty="0">
                <a:solidFill>
                  <a:schemeClr val="bg1"/>
                </a:solidFill>
              </a:rPr>
              <a:t>&gt;75% margin against the top level performance (Flux Ratio Noise) requirement</a:t>
            </a:r>
          </a:p>
        </p:txBody>
      </p:sp>
    </p:spTree>
    <p:extLst>
      <p:ext uri="{BB962C8B-B14F-4D97-AF65-F5344CB8AC3E}">
        <p14:creationId xmlns:p14="http://schemas.microsoft.com/office/powerpoint/2010/main" val="2912225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2316-8025-C449-A956-DB9D7567CDAD}"/>
              </a:ext>
            </a:extLst>
          </p:cNvPr>
          <p:cNvSpPr>
            <a:spLocks noGrp="1"/>
          </p:cNvSpPr>
          <p:nvPr>
            <p:ph type="title"/>
          </p:nvPr>
        </p:nvSpPr>
        <p:spPr>
          <a:xfrm>
            <a:off x="492450" y="110558"/>
            <a:ext cx="7497000" cy="686117"/>
          </a:xfrm>
        </p:spPr>
        <p:txBody>
          <a:bodyPr/>
          <a:lstStyle/>
          <a:p>
            <a:pPr algn="ctr"/>
            <a:r>
              <a:rPr lang="en-US" dirty="0"/>
              <a:t>Comparison Summary</a:t>
            </a:r>
          </a:p>
        </p:txBody>
      </p:sp>
      <p:sp>
        <p:nvSpPr>
          <p:cNvPr id="3" name="Slide Number Placeholder 2">
            <a:extLst>
              <a:ext uri="{FF2B5EF4-FFF2-40B4-BE49-F238E27FC236}">
                <a16:creationId xmlns:a16="http://schemas.microsoft.com/office/drawing/2014/main" id="{B4E3A9CE-6610-AF4C-94E3-B0548B03247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32</a:t>
            </a:fld>
            <a:endParaRPr lang="en"/>
          </a:p>
        </p:txBody>
      </p:sp>
      <p:pic>
        <p:nvPicPr>
          <p:cNvPr id="5" name="Picture 4">
            <a:extLst>
              <a:ext uri="{FF2B5EF4-FFF2-40B4-BE49-F238E27FC236}">
                <a16:creationId xmlns:a16="http://schemas.microsoft.com/office/drawing/2014/main" id="{8A937D31-D373-EA4C-806F-48610EA8F4EC}"/>
              </a:ext>
            </a:extLst>
          </p:cNvPr>
          <p:cNvPicPr>
            <a:picLocks noChangeAspect="1"/>
          </p:cNvPicPr>
          <p:nvPr/>
        </p:nvPicPr>
        <p:blipFill>
          <a:blip r:embed="rId3"/>
          <a:stretch>
            <a:fillRect/>
          </a:stretch>
        </p:blipFill>
        <p:spPr>
          <a:xfrm>
            <a:off x="-6651" y="883227"/>
            <a:ext cx="4839883" cy="4260273"/>
          </a:xfrm>
          <a:prstGeom prst="rect">
            <a:avLst/>
          </a:prstGeom>
        </p:spPr>
      </p:pic>
      <p:sp>
        <p:nvSpPr>
          <p:cNvPr id="9" name="Text Placeholder 2">
            <a:extLst>
              <a:ext uri="{FF2B5EF4-FFF2-40B4-BE49-F238E27FC236}">
                <a16:creationId xmlns:a16="http://schemas.microsoft.com/office/drawing/2014/main" id="{600A58E5-8505-9E4F-9BBE-C23CE55F5E66}"/>
              </a:ext>
            </a:extLst>
          </p:cNvPr>
          <p:cNvSpPr txBox="1">
            <a:spLocks/>
          </p:cNvSpPr>
          <p:nvPr/>
        </p:nvSpPr>
        <p:spPr>
          <a:xfrm>
            <a:off x="4953418" y="939764"/>
            <a:ext cx="4190582" cy="506704"/>
          </a:xfrm>
          <a:prstGeom prst="rect">
            <a:avLst/>
          </a:prstGeom>
        </p:spPr>
        <p:txBody>
          <a:bodyPr/>
          <a:lstStyle>
            <a:lvl1pPr marL="342900" indent="-342900" algn="l" rtl="0" eaLnBrk="1" fontAlgn="base" hangingPunct="1">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i="1" dirty="0">
                <a:solidFill>
                  <a:srgbClr val="000000"/>
                </a:solidFill>
              </a:rPr>
              <a:t>Point source-to-star Flux Ratio detectable by Roman coronagraph far from </a:t>
            </a:r>
            <a:r>
              <a:rPr lang="en-US" sz="1600" i="1" dirty="0" err="1">
                <a:solidFill>
                  <a:srgbClr val="000000"/>
                </a:solidFill>
              </a:rPr>
              <a:t>HabEx</a:t>
            </a:r>
            <a:r>
              <a:rPr lang="en-US" sz="1600" i="1" dirty="0">
                <a:solidFill>
                  <a:srgbClr val="000000"/>
                </a:solidFill>
              </a:rPr>
              <a:t>/LUVOIR</a:t>
            </a:r>
            <a:endParaRPr lang="en-US" sz="1600" i="1" dirty="0"/>
          </a:p>
        </p:txBody>
      </p:sp>
      <p:sp>
        <p:nvSpPr>
          <p:cNvPr id="10" name="Text Placeholder 2">
            <a:extLst>
              <a:ext uri="{FF2B5EF4-FFF2-40B4-BE49-F238E27FC236}">
                <a16:creationId xmlns:a16="http://schemas.microsoft.com/office/drawing/2014/main" id="{73CB9C2F-B1AF-A74C-AD59-CDEAC49DCFC2}"/>
              </a:ext>
            </a:extLst>
          </p:cNvPr>
          <p:cNvSpPr txBox="1">
            <a:spLocks/>
          </p:cNvSpPr>
          <p:nvPr/>
        </p:nvSpPr>
        <p:spPr>
          <a:xfrm>
            <a:off x="4953418" y="1904238"/>
            <a:ext cx="3971126" cy="506704"/>
          </a:xfrm>
          <a:prstGeom prst="rect">
            <a:avLst/>
          </a:prstGeom>
        </p:spPr>
        <p:txBody>
          <a:bodyPr/>
          <a:lstStyle>
            <a:lvl1pPr marL="342900" indent="-342900" algn="l" rtl="0" eaLnBrk="1" fontAlgn="base" hangingPunct="1">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i="1" dirty="0">
                <a:solidFill>
                  <a:srgbClr val="000000"/>
                </a:solidFill>
              </a:rPr>
              <a:t>…but Roman Coronagraph components and subsystems performance are highly comparable!</a:t>
            </a:r>
          </a:p>
        </p:txBody>
      </p:sp>
      <p:pic>
        <p:nvPicPr>
          <p:cNvPr id="7" name="Picture 6">
            <a:extLst>
              <a:ext uri="{FF2B5EF4-FFF2-40B4-BE49-F238E27FC236}">
                <a16:creationId xmlns:a16="http://schemas.microsoft.com/office/drawing/2014/main" id="{3993E03C-7118-2573-5860-AFE07A34BA57}"/>
              </a:ext>
            </a:extLst>
          </p:cNvPr>
          <p:cNvPicPr>
            <a:picLocks noChangeAspect="1"/>
          </p:cNvPicPr>
          <p:nvPr/>
        </p:nvPicPr>
        <p:blipFill>
          <a:blip r:embed="rId4"/>
          <a:stretch>
            <a:fillRect/>
          </a:stretch>
        </p:blipFill>
        <p:spPr>
          <a:xfrm>
            <a:off x="5055509" y="2823999"/>
            <a:ext cx="1610841" cy="1610841"/>
          </a:xfrm>
          <a:prstGeom prst="rect">
            <a:avLst/>
          </a:prstGeom>
        </p:spPr>
      </p:pic>
      <p:sp>
        <p:nvSpPr>
          <p:cNvPr id="8" name="TextBox 7">
            <a:extLst>
              <a:ext uri="{FF2B5EF4-FFF2-40B4-BE49-F238E27FC236}">
                <a16:creationId xmlns:a16="http://schemas.microsoft.com/office/drawing/2014/main" id="{569A0C5A-490B-5241-E9B8-F5FB8A026C6C}"/>
              </a:ext>
            </a:extLst>
          </p:cNvPr>
          <p:cNvSpPr txBox="1"/>
          <p:nvPr/>
        </p:nvSpPr>
        <p:spPr>
          <a:xfrm>
            <a:off x="6577053" y="3159673"/>
            <a:ext cx="2649244" cy="738664"/>
          </a:xfrm>
          <a:prstGeom prst="rect">
            <a:avLst/>
          </a:prstGeom>
          <a:noFill/>
        </p:spPr>
        <p:txBody>
          <a:bodyPr wrap="square" rtlCol="0">
            <a:spAutoFit/>
          </a:bodyPr>
          <a:lstStyle/>
          <a:p>
            <a:pPr algn="ctr"/>
            <a:r>
              <a:rPr lang="en-US" b="1" i="1" dirty="0"/>
              <a:t>“A pupil that only a mother could find beautiful”</a:t>
            </a:r>
          </a:p>
          <a:p>
            <a:pPr algn="ctr"/>
            <a:r>
              <a:rPr lang="en-US" dirty="0"/>
              <a:t>David </a:t>
            </a:r>
            <a:r>
              <a:rPr lang="en-US" dirty="0" err="1"/>
              <a:t>Spergel</a:t>
            </a:r>
            <a:r>
              <a:rPr lang="en-US" dirty="0"/>
              <a:t>, circa 2015</a:t>
            </a:r>
          </a:p>
        </p:txBody>
      </p:sp>
    </p:spTree>
    <p:extLst>
      <p:ext uri="{BB962C8B-B14F-4D97-AF65-F5344CB8AC3E}">
        <p14:creationId xmlns:p14="http://schemas.microsoft.com/office/powerpoint/2010/main" val="26719154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DFACE-C32F-309A-A1F8-910012F1536B}"/>
              </a:ext>
            </a:extLst>
          </p:cNvPr>
          <p:cNvSpPr>
            <a:spLocks noGrp="1"/>
          </p:cNvSpPr>
          <p:nvPr>
            <p:ph type="title"/>
          </p:nvPr>
        </p:nvSpPr>
        <p:spPr>
          <a:xfrm>
            <a:off x="1143000" y="76161"/>
            <a:ext cx="6317536" cy="424762"/>
          </a:xfrm>
        </p:spPr>
        <p:txBody>
          <a:bodyPr/>
          <a:lstStyle/>
          <a:p>
            <a:r>
              <a:rPr lang="en-US" dirty="0"/>
              <a:t>Narrow Field-of-View (Hybrid </a:t>
            </a:r>
            <a:r>
              <a:rPr lang="en-US" dirty="0" err="1"/>
              <a:t>Lyot</a:t>
            </a:r>
            <a:r>
              <a:rPr lang="en-US" dirty="0"/>
              <a:t>) </a:t>
            </a:r>
            <a:br>
              <a:rPr lang="en-US" dirty="0"/>
            </a:br>
            <a:r>
              <a:rPr lang="en-US" dirty="0"/>
              <a:t>Dark Hole Convergence</a:t>
            </a:r>
          </a:p>
        </p:txBody>
      </p:sp>
      <p:pic>
        <p:nvPicPr>
          <p:cNvPr id="4" name="IDs_187_250_BBcontrast_inclBumps.mp4">
            <a:hlinkClick r:id="" action="ppaction://media"/>
            <a:extLst>
              <a:ext uri="{FF2B5EF4-FFF2-40B4-BE49-F238E27FC236}">
                <a16:creationId xmlns:a16="http://schemas.microsoft.com/office/drawing/2014/main" id="{6FD369A5-867C-A881-07FA-CD1E9C7EF9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84868" y="678335"/>
            <a:ext cx="4006922" cy="4006922"/>
          </a:xfrm>
          <a:prstGeom prst="rect">
            <a:avLst/>
          </a:prstGeom>
        </p:spPr>
      </p:pic>
      <p:pic>
        <p:nvPicPr>
          <p:cNvPr id="12" name="Picture 11" descr="Chart, histogram&#10;&#10;Description automatically generated">
            <a:extLst>
              <a:ext uri="{FF2B5EF4-FFF2-40B4-BE49-F238E27FC236}">
                <a16:creationId xmlns:a16="http://schemas.microsoft.com/office/drawing/2014/main" id="{043A703C-0591-8BAD-539E-7DBC1DAED5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696" y="791294"/>
            <a:ext cx="4427305" cy="3309938"/>
          </a:xfrm>
          <a:prstGeom prst="rect">
            <a:avLst/>
          </a:prstGeom>
        </p:spPr>
      </p:pic>
      <p:sp>
        <p:nvSpPr>
          <p:cNvPr id="13" name="TextBox 12">
            <a:extLst>
              <a:ext uri="{FF2B5EF4-FFF2-40B4-BE49-F238E27FC236}">
                <a16:creationId xmlns:a16="http://schemas.microsoft.com/office/drawing/2014/main" id="{B83D2481-C3DF-B939-26BE-3A8ABA5F358F}"/>
              </a:ext>
            </a:extLst>
          </p:cNvPr>
          <p:cNvSpPr txBox="1"/>
          <p:nvPr/>
        </p:nvSpPr>
        <p:spPr>
          <a:xfrm>
            <a:off x="417139" y="4603985"/>
            <a:ext cx="8206068" cy="285773"/>
          </a:xfrm>
          <a:prstGeom prst="rect">
            <a:avLst/>
          </a:prstGeom>
          <a:solidFill>
            <a:srgbClr val="00B050"/>
          </a:solidFill>
        </p:spPr>
        <p:txBody>
          <a:bodyPr wrap="none" tIns="20574" bIns="20574" rtlCol="0">
            <a:noAutofit/>
          </a:bodyPr>
          <a:lstStyle/>
          <a:p>
            <a:pPr algn="ctr"/>
            <a:r>
              <a:rPr lang="en-US" sz="1050" dirty="0">
                <a:solidFill>
                  <a:schemeClr val="bg1"/>
                </a:solidFill>
              </a:rPr>
              <a:t>Number of iterations and time to dig the dark hole consistent with modeling and IOC/Tech Demo plans</a:t>
            </a:r>
          </a:p>
        </p:txBody>
      </p:sp>
      <p:sp>
        <p:nvSpPr>
          <p:cNvPr id="3" name="TextBox 2">
            <a:extLst>
              <a:ext uri="{FF2B5EF4-FFF2-40B4-BE49-F238E27FC236}">
                <a16:creationId xmlns:a16="http://schemas.microsoft.com/office/drawing/2014/main" id="{DB2818C9-78C0-0EE5-3EF9-63908D73A9AD}"/>
              </a:ext>
            </a:extLst>
          </p:cNvPr>
          <p:cNvSpPr txBox="1"/>
          <p:nvPr/>
        </p:nvSpPr>
        <p:spPr>
          <a:xfrm>
            <a:off x="271906" y="4105634"/>
            <a:ext cx="4253087" cy="253916"/>
          </a:xfrm>
          <a:prstGeom prst="rect">
            <a:avLst/>
          </a:prstGeom>
          <a:noFill/>
        </p:spPr>
        <p:txBody>
          <a:bodyPr wrap="none" rtlCol="0">
            <a:spAutoFit/>
          </a:bodyPr>
          <a:lstStyle/>
          <a:p>
            <a:r>
              <a:rPr lang="en-US" sz="1050" dirty="0"/>
              <a:t>“Beta bumps” represent purposeful changes in control regularization</a:t>
            </a:r>
          </a:p>
        </p:txBody>
      </p:sp>
    </p:spTree>
    <p:extLst>
      <p:ext uri="{BB962C8B-B14F-4D97-AF65-F5344CB8AC3E}">
        <p14:creationId xmlns:p14="http://schemas.microsoft.com/office/powerpoint/2010/main" val="29460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Ds_255_295_BBcontrast_WFOV_inclBumps.mp4">
            <a:hlinkClick r:id="" action="ppaction://media"/>
            <a:extLst>
              <a:ext uri="{FF2B5EF4-FFF2-40B4-BE49-F238E27FC236}">
                <a16:creationId xmlns:a16="http://schemas.microsoft.com/office/drawing/2014/main" id="{A27CE316-D10A-19C8-1045-FE1E830473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19549" y="669024"/>
            <a:ext cx="3964541" cy="3964541"/>
          </a:xfrm>
          <a:prstGeom prst="rect">
            <a:avLst/>
          </a:prstGeom>
        </p:spPr>
      </p:pic>
      <p:pic>
        <p:nvPicPr>
          <p:cNvPr id="6" name="Picture 5" descr="Chart, histogram&#10;&#10;Description automatically generated">
            <a:extLst>
              <a:ext uri="{FF2B5EF4-FFF2-40B4-BE49-F238E27FC236}">
                <a16:creationId xmlns:a16="http://schemas.microsoft.com/office/drawing/2014/main" id="{0783F0D7-854D-9112-EDA4-50CEA5FFC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581" y="915260"/>
            <a:ext cx="4017169" cy="3197339"/>
          </a:xfrm>
          <a:prstGeom prst="rect">
            <a:avLst/>
          </a:prstGeom>
        </p:spPr>
      </p:pic>
      <p:sp>
        <p:nvSpPr>
          <p:cNvPr id="7" name="TextBox 6">
            <a:extLst>
              <a:ext uri="{FF2B5EF4-FFF2-40B4-BE49-F238E27FC236}">
                <a16:creationId xmlns:a16="http://schemas.microsoft.com/office/drawing/2014/main" id="{F7978B0A-3F80-4511-0DC1-B54A7B6DC002}"/>
              </a:ext>
            </a:extLst>
          </p:cNvPr>
          <p:cNvSpPr txBox="1"/>
          <p:nvPr/>
        </p:nvSpPr>
        <p:spPr>
          <a:xfrm>
            <a:off x="344581" y="4625253"/>
            <a:ext cx="8454839" cy="285773"/>
          </a:xfrm>
          <a:prstGeom prst="rect">
            <a:avLst/>
          </a:prstGeom>
          <a:solidFill>
            <a:srgbClr val="00B050"/>
          </a:solidFill>
        </p:spPr>
        <p:txBody>
          <a:bodyPr wrap="none" tIns="20574" bIns="20574" rtlCol="0">
            <a:noAutofit/>
          </a:bodyPr>
          <a:lstStyle/>
          <a:p>
            <a:pPr algn="ctr"/>
            <a:r>
              <a:rPr lang="en-US" sz="1050" dirty="0">
                <a:solidFill>
                  <a:schemeClr val="bg1"/>
                </a:solidFill>
              </a:rPr>
              <a:t>Number of iterations and time to dig the dark hole consistent with modeling and IOC/Tech Demo plans</a:t>
            </a:r>
          </a:p>
        </p:txBody>
      </p:sp>
      <p:sp>
        <p:nvSpPr>
          <p:cNvPr id="12" name="Title 1">
            <a:extLst>
              <a:ext uri="{FF2B5EF4-FFF2-40B4-BE49-F238E27FC236}">
                <a16:creationId xmlns:a16="http://schemas.microsoft.com/office/drawing/2014/main" id="{9598CB01-E354-2D48-B5AE-B86D6F08EB90}"/>
              </a:ext>
            </a:extLst>
          </p:cNvPr>
          <p:cNvSpPr>
            <a:spLocks noGrp="1"/>
          </p:cNvSpPr>
          <p:nvPr>
            <p:ph type="title"/>
          </p:nvPr>
        </p:nvSpPr>
        <p:spPr>
          <a:xfrm>
            <a:off x="1200150" y="115298"/>
            <a:ext cx="6529912" cy="384246"/>
          </a:xfrm>
        </p:spPr>
        <p:txBody>
          <a:bodyPr/>
          <a:lstStyle/>
          <a:p>
            <a:r>
              <a:rPr lang="en-US" dirty="0"/>
              <a:t>Wide Field-of-View (Shaped Pupil) </a:t>
            </a:r>
            <a:br>
              <a:rPr lang="en-US" dirty="0"/>
            </a:br>
            <a:r>
              <a:rPr lang="en-US" dirty="0"/>
              <a:t>Dark Hole Convergence</a:t>
            </a:r>
          </a:p>
        </p:txBody>
      </p:sp>
      <p:sp>
        <p:nvSpPr>
          <p:cNvPr id="2" name="TextBox 1">
            <a:extLst>
              <a:ext uri="{FF2B5EF4-FFF2-40B4-BE49-F238E27FC236}">
                <a16:creationId xmlns:a16="http://schemas.microsoft.com/office/drawing/2014/main" id="{CB3FEA45-44F0-1DC7-7996-556B9835DEEE}"/>
              </a:ext>
            </a:extLst>
          </p:cNvPr>
          <p:cNvSpPr txBox="1"/>
          <p:nvPr/>
        </p:nvSpPr>
        <p:spPr>
          <a:xfrm>
            <a:off x="433635" y="4148183"/>
            <a:ext cx="4253087" cy="253916"/>
          </a:xfrm>
          <a:prstGeom prst="rect">
            <a:avLst/>
          </a:prstGeom>
          <a:noFill/>
        </p:spPr>
        <p:txBody>
          <a:bodyPr wrap="none" rtlCol="0">
            <a:spAutoFit/>
          </a:bodyPr>
          <a:lstStyle/>
          <a:p>
            <a:r>
              <a:rPr lang="en-US" sz="1050" dirty="0"/>
              <a:t>“Beta bumps” represent purposeful changes in control regularization</a:t>
            </a:r>
          </a:p>
        </p:txBody>
      </p:sp>
    </p:spTree>
    <p:extLst>
      <p:ext uri="{BB962C8B-B14F-4D97-AF65-F5344CB8AC3E}">
        <p14:creationId xmlns:p14="http://schemas.microsoft.com/office/powerpoint/2010/main" val="424340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879972-2B78-504C-90EA-6037727C7D05}"/>
              </a:ext>
            </a:extLst>
          </p:cNvPr>
          <p:cNvSpPr>
            <a:spLocks noGrp="1"/>
          </p:cNvSpPr>
          <p:nvPr>
            <p:ph type="sldNum" idx="12"/>
          </p:nvPr>
        </p:nvSpPr>
        <p:spPr/>
        <p:txBody>
          <a:bodyPr/>
          <a:lstStyle/>
          <a:p>
            <a:fld id="{B77E7F6F-1849-3E4F-AFAB-FBA1DA17FD12}" type="slidenum">
              <a:rPr lang="en-US"/>
              <a:pPr/>
              <a:t>35</a:t>
            </a:fld>
            <a:endParaRPr lang="en-US"/>
          </a:p>
        </p:txBody>
      </p:sp>
      <p:sp>
        <p:nvSpPr>
          <p:cNvPr id="2" name="Title 1">
            <a:extLst>
              <a:ext uri="{FF2B5EF4-FFF2-40B4-BE49-F238E27FC236}">
                <a16:creationId xmlns:a16="http://schemas.microsoft.com/office/drawing/2014/main" id="{40422920-873B-7B47-BFF3-01D3E658BDE4}"/>
              </a:ext>
            </a:extLst>
          </p:cNvPr>
          <p:cNvSpPr>
            <a:spLocks noGrp="1"/>
          </p:cNvSpPr>
          <p:nvPr>
            <p:ph type="title"/>
          </p:nvPr>
        </p:nvSpPr>
        <p:spPr/>
        <p:txBody>
          <a:bodyPr/>
          <a:lstStyle/>
          <a:p>
            <a:r>
              <a:rPr lang="en-US" dirty="0"/>
              <a:t>Roman Coronagraph is a stepping stone toward Habitable Worlds Observatory</a:t>
            </a:r>
          </a:p>
        </p:txBody>
      </p:sp>
      <p:sp>
        <p:nvSpPr>
          <p:cNvPr id="17" name="Content Placeholder 16">
            <a:extLst>
              <a:ext uri="{FF2B5EF4-FFF2-40B4-BE49-F238E27FC236}">
                <a16:creationId xmlns:a16="http://schemas.microsoft.com/office/drawing/2014/main" id="{4B6CB019-85D7-0C40-BB5B-653A4F2E7E03}"/>
              </a:ext>
            </a:extLst>
          </p:cNvPr>
          <p:cNvSpPr>
            <a:spLocks noGrp="1"/>
          </p:cNvSpPr>
          <p:nvPr>
            <p:ph type="body" sz="quarter" idx="13"/>
          </p:nvPr>
        </p:nvSpPr>
        <p:spPr>
          <a:xfrm>
            <a:off x="63187" y="1019920"/>
            <a:ext cx="4508814" cy="4123580"/>
          </a:xfrm>
        </p:spPr>
        <p:txBody>
          <a:bodyPr>
            <a:normAutofit fontScale="92500" lnSpcReduction="10000"/>
          </a:bodyPr>
          <a:lstStyle/>
          <a:p>
            <a:r>
              <a:rPr lang="en-US" dirty="0"/>
              <a:t>A </a:t>
            </a:r>
            <a:r>
              <a:rPr lang="en-US" dirty="0">
                <a:solidFill>
                  <a:srgbClr val="00B0F0"/>
                </a:solidFill>
              </a:rPr>
              <a:t>visible-light, </a:t>
            </a:r>
            <a:r>
              <a:rPr lang="en-US" dirty="0">
                <a:solidFill>
                  <a:schemeClr val="bg1"/>
                </a:solidFill>
              </a:rPr>
              <a:t>high-contrast </a:t>
            </a:r>
            <a:r>
              <a:rPr lang="en-US" dirty="0"/>
              <a:t>“</a:t>
            </a:r>
            <a:r>
              <a:rPr lang="en-US" b="1" dirty="0"/>
              <a:t>technology demonstration</a:t>
            </a:r>
            <a:r>
              <a:rPr lang="en-US" dirty="0"/>
              <a:t>” instrument for HWO</a:t>
            </a:r>
          </a:p>
          <a:p>
            <a:pPr lvl="1"/>
            <a:r>
              <a:rPr lang="en-US" dirty="0"/>
              <a:t>first space-based coronagraph with active wavefront control</a:t>
            </a:r>
          </a:p>
          <a:p>
            <a:pPr lvl="1"/>
            <a:r>
              <a:rPr lang="en-US" dirty="0"/>
              <a:t>requirement: 10</a:t>
            </a:r>
            <a:r>
              <a:rPr lang="en-US" baseline="30000" dirty="0"/>
              <a:t>-7 </a:t>
            </a:r>
            <a:r>
              <a:rPr lang="en-US" dirty="0"/>
              <a:t>flux ratio 5</a:t>
            </a:r>
            <a:r>
              <a:rPr lang="el-GR" dirty="0"/>
              <a:t>σ </a:t>
            </a:r>
            <a:r>
              <a:rPr lang="en-US" dirty="0"/>
              <a:t>detection limit in a single photometric band</a:t>
            </a:r>
          </a:p>
          <a:p>
            <a:pPr lvl="2"/>
            <a:r>
              <a:rPr lang="en-US" dirty="0"/>
              <a:t>Designed to outperform requirement</a:t>
            </a:r>
          </a:p>
          <a:p>
            <a:pPr lvl="1"/>
            <a:r>
              <a:rPr lang="en-US" dirty="0"/>
              <a:t>Predicted performance ≥4x beyond req</a:t>
            </a:r>
          </a:p>
          <a:p>
            <a:pPr lvl="2"/>
            <a:r>
              <a:rPr lang="en-US" dirty="0"/>
              <a:t>Based on end2end performance testing</a:t>
            </a:r>
          </a:p>
          <a:p>
            <a:r>
              <a:rPr lang="en-US" b="1" dirty="0"/>
              <a:t>Delivered</a:t>
            </a:r>
            <a:r>
              <a:rPr lang="en-US" dirty="0"/>
              <a:t> to GSFC on May 19, 2024</a:t>
            </a:r>
          </a:p>
        </p:txBody>
      </p:sp>
      <p:pic>
        <p:nvPicPr>
          <p:cNvPr id="7" name="Picture 6" descr="A picture containing graphical user interface&#10;&#10;Description automatically generated">
            <a:extLst>
              <a:ext uri="{FF2B5EF4-FFF2-40B4-BE49-F238E27FC236}">
                <a16:creationId xmlns:a16="http://schemas.microsoft.com/office/drawing/2014/main" id="{2E5A9944-9EFF-1C25-5C22-A79AF3665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413" y="1019920"/>
            <a:ext cx="4343400" cy="3848100"/>
          </a:xfrm>
          <a:prstGeom prst="rect">
            <a:avLst/>
          </a:prstGeom>
        </p:spPr>
      </p:pic>
      <p:sp>
        <p:nvSpPr>
          <p:cNvPr id="9" name="TextBox 8">
            <a:extLst>
              <a:ext uri="{FF2B5EF4-FFF2-40B4-BE49-F238E27FC236}">
                <a16:creationId xmlns:a16="http://schemas.microsoft.com/office/drawing/2014/main" id="{32BCFA09-562F-2A5A-7F43-62E23C002D5A}"/>
              </a:ext>
            </a:extLst>
          </p:cNvPr>
          <p:cNvSpPr txBox="1"/>
          <p:nvPr/>
        </p:nvSpPr>
        <p:spPr>
          <a:xfrm>
            <a:off x="4997916" y="3993686"/>
            <a:ext cx="3441026" cy="600164"/>
          </a:xfrm>
          <a:prstGeom prst="rect">
            <a:avLst/>
          </a:prstGeom>
          <a:noFill/>
        </p:spPr>
        <p:txBody>
          <a:bodyPr wrap="square">
            <a:spAutoFit/>
          </a:bodyPr>
          <a:lstStyle/>
          <a:p>
            <a:r>
              <a:rPr lang="en-US" sz="1100" b="1" kern="1200" dirty="0">
                <a:solidFill>
                  <a:schemeClr val="tx1"/>
                </a:solidFill>
                <a:latin typeface="Calibri"/>
                <a:ea typeface="+mn-ea"/>
                <a:cs typeface="+mn-cs"/>
              </a:rPr>
              <a:t>Credit: </a:t>
            </a:r>
            <a:r>
              <a:rPr lang="en-US" sz="1100" kern="1200" dirty="0">
                <a:solidFill>
                  <a:schemeClr val="tx1"/>
                </a:solidFill>
                <a:latin typeface="Calibri"/>
                <a:ea typeface="+mn-ea"/>
                <a:cs typeface="+mn-cs"/>
              </a:rPr>
              <a:t>Eric Cady, </a:t>
            </a:r>
            <a:r>
              <a:rPr lang="en-US" sz="1100" kern="1200" dirty="0" err="1">
                <a:solidFill>
                  <a:schemeClr val="tx1"/>
                </a:solidFill>
                <a:latin typeface="Calibri"/>
                <a:ea typeface="+mn-ea"/>
                <a:cs typeface="+mn-cs"/>
              </a:rPr>
              <a:t>Byoung</a:t>
            </a:r>
            <a:r>
              <a:rPr lang="en-US" sz="1100" kern="1200" dirty="0">
                <a:solidFill>
                  <a:schemeClr val="tx1"/>
                </a:solidFill>
                <a:latin typeface="Calibri"/>
                <a:ea typeface="+mn-ea"/>
                <a:cs typeface="+mn-cs"/>
              </a:rPr>
              <a:t>-Joon Seo, A. J. Riggs, Brian Kern, David Marx, Fang Shi, </a:t>
            </a:r>
            <a:r>
              <a:rPr lang="en-US" sz="1100" kern="1200" dirty="0" err="1">
                <a:solidFill>
                  <a:schemeClr val="tx1"/>
                </a:solidFill>
                <a:latin typeface="Calibri"/>
                <a:ea typeface="+mn-ea"/>
                <a:cs typeface="+mn-cs"/>
              </a:rPr>
              <a:t>Hanying</a:t>
            </a:r>
            <a:r>
              <a:rPr lang="en-US" sz="1100" kern="1200" dirty="0">
                <a:solidFill>
                  <a:schemeClr val="tx1"/>
                </a:solidFill>
                <a:latin typeface="Calibri"/>
                <a:ea typeface="+mn-ea"/>
                <a:cs typeface="+mn-cs"/>
              </a:rPr>
              <a:t> Zhou, John </a:t>
            </a:r>
            <a:r>
              <a:rPr lang="en-US" sz="1100" kern="1200" dirty="0" err="1">
                <a:solidFill>
                  <a:schemeClr val="tx1"/>
                </a:solidFill>
                <a:latin typeface="Calibri"/>
                <a:ea typeface="+mn-ea"/>
                <a:cs typeface="+mn-cs"/>
              </a:rPr>
              <a:t>Krist</a:t>
            </a:r>
            <a:r>
              <a:rPr lang="en-US" sz="1100" kern="1200" dirty="0">
                <a:solidFill>
                  <a:schemeClr val="tx1"/>
                </a:solidFill>
                <a:latin typeface="Calibri"/>
                <a:ea typeface="+mn-ea"/>
                <a:cs typeface="+mn-cs"/>
              </a:rPr>
              <a:t>, </a:t>
            </a:r>
            <a:r>
              <a:rPr lang="en-US" sz="1100" kern="1200" dirty="0" err="1">
                <a:solidFill>
                  <a:schemeClr val="tx1"/>
                </a:solidFill>
                <a:latin typeface="Calibri"/>
                <a:ea typeface="+mn-ea"/>
                <a:cs typeface="+mn-cs"/>
              </a:rPr>
              <a:t>Garreth</a:t>
            </a:r>
            <a:r>
              <a:rPr lang="en-US" sz="1100" kern="1200" dirty="0">
                <a:solidFill>
                  <a:schemeClr val="tx1"/>
                </a:solidFill>
                <a:latin typeface="Calibri"/>
                <a:ea typeface="+mn-ea"/>
                <a:cs typeface="+mn-cs"/>
              </a:rPr>
              <a:t> Ruane </a:t>
            </a:r>
          </a:p>
        </p:txBody>
      </p:sp>
    </p:spTree>
    <p:extLst>
      <p:ext uri="{BB962C8B-B14F-4D97-AF65-F5344CB8AC3E}">
        <p14:creationId xmlns:p14="http://schemas.microsoft.com/office/powerpoint/2010/main" val="963842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2" name="Google Shape;132;p22"/>
          <p:cNvSpPr txBox="1">
            <a:spLocks noGrp="1"/>
          </p:cNvSpPr>
          <p:nvPr>
            <p:ph type="title"/>
          </p:nvPr>
        </p:nvSpPr>
        <p:spPr/>
        <p:txBody>
          <a:bodyPr>
            <a:normAutofit/>
          </a:bodyPr>
          <a:lstStyle/>
          <a:p>
            <a:r>
              <a:rPr lang="en-US" dirty="0"/>
              <a:t>Beyond TDP: Na and K in </a:t>
            </a:r>
            <a:br>
              <a:rPr lang="en-US" dirty="0"/>
            </a:br>
            <a:r>
              <a:rPr lang="en-US" dirty="0"/>
              <a:t>self-luminous planets</a:t>
            </a:r>
          </a:p>
        </p:txBody>
      </p:sp>
      <p:sp>
        <p:nvSpPr>
          <p:cNvPr id="131" name="Google Shape;131;p22"/>
          <p:cNvSpPr txBox="1">
            <a:spLocks noGrp="1"/>
          </p:cNvSpPr>
          <p:nvPr>
            <p:ph idx="1"/>
          </p:nvPr>
        </p:nvSpPr>
        <p:spPr/>
        <p:txBody>
          <a:bodyPr>
            <a:normAutofit fontScale="85000" lnSpcReduction="10000"/>
          </a:bodyPr>
          <a:lstStyle/>
          <a:p>
            <a:r>
              <a:rPr lang="en-US" dirty="0"/>
              <a:t>D</a:t>
            </a:r>
            <a:r>
              <a:rPr lang="en-US" dirty="0" err="1"/>
              <a:t>etect</a:t>
            </a:r>
            <a:r>
              <a:rPr lang="en-US" dirty="0"/>
              <a:t> Na and K</a:t>
            </a:r>
          </a:p>
          <a:p>
            <a:r>
              <a:rPr lang="en-US" dirty="0"/>
              <a:t>combine with NIR to help constrain:</a:t>
            </a:r>
          </a:p>
          <a:p>
            <a:pPr lvl="1"/>
            <a:r>
              <a:rPr lang="en-US" dirty="0"/>
              <a:t>the species, spatial extent, and particles sizes of condensates</a:t>
            </a:r>
          </a:p>
          <a:p>
            <a:pPr lvl="1"/>
            <a:r>
              <a:rPr lang="en-US" dirty="0"/>
              <a:t>the planet’s effective temperature, surface gravity, and radius</a:t>
            </a:r>
          </a:p>
          <a:p>
            <a:pPr lvl="1"/>
            <a:r>
              <a:rPr lang="en-US" dirty="0"/>
              <a:t>the atmospheric metallicity</a:t>
            </a:r>
          </a:p>
        </p:txBody>
      </p:sp>
      <p:sp>
        <p:nvSpPr>
          <p:cNvPr id="3" name="Slide Number Placeholder 2">
            <a:extLst>
              <a:ext uri="{FF2B5EF4-FFF2-40B4-BE49-F238E27FC236}">
                <a16:creationId xmlns:a16="http://schemas.microsoft.com/office/drawing/2014/main" id="{2A60FEC0-B2BA-7443-8B11-26D80A984087}"/>
              </a:ext>
            </a:extLst>
          </p:cNvPr>
          <p:cNvSpPr>
            <a:spLocks noGrp="1"/>
          </p:cNvSpPr>
          <p:nvPr>
            <p:ph type="sldNum" sz="quarter" idx="12"/>
          </p:nvPr>
        </p:nvSpPr>
        <p:spPr/>
        <p:txBody>
          <a:bodyPr/>
          <a:lstStyle/>
          <a:p>
            <a:fld id="{B77E7F6F-1849-3E4F-AFAB-FBA1DA17FD12}" type="slidenum">
              <a:rPr lang="en-US" smtClean="0"/>
              <a:t>36</a:t>
            </a:fld>
            <a:endParaRPr lang="en-US"/>
          </a:p>
        </p:txBody>
      </p:sp>
      <p:grpSp>
        <p:nvGrpSpPr>
          <p:cNvPr id="133" name="Google Shape;133;p22"/>
          <p:cNvGrpSpPr/>
          <p:nvPr/>
        </p:nvGrpSpPr>
        <p:grpSpPr>
          <a:xfrm>
            <a:off x="4571998" y="1363841"/>
            <a:ext cx="3251177" cy="2885444"/>
            <a:chOff x="4097800" y="961204"/>
            <a:chExt cx="4809100" cy="3847258"/>
          </a:xfrm>
        </p:grpSpPr>
        <p:pic>
          <p:nvPicPr>
            <p:cNvPr id="134" name="Google Shape;134;p22"/>
            <p:cNvPicPr preferRelativeResize="0"/>
            <p:nvPr/>
          </p:nvPicPr>
          <p:blipFill>
            <a:blip r:embed="rId3">
              <a:alphaModFix/>
            </a:blip>
            <a:stretch>
              <a:fillRect/>
            </a:stretch>
          </p:blipFill>
          <p:spPr>
            <a:xfrm>
              <a:off x="4097800" y="961204"/>
              <a:ext cx="4809100" cy="3847258"/>
            </a:xfrm>
            <a:prstGeom prst="rect">
              <a:avLst/>
            </a:prstGeom>
            <a:noFill/>
            <a:ln>
              <a:noFill/>
            </a:ln>
          </p:spPr>
        </p:pic>
        <p:sp>
          <p:nvSpPr>
            <p:cNvPr id="135" name="Google Shape;135;p22"/>
            <p:cNvSpPr txBox="1"/>
            <p:nvPr/>
          </p:nvSpPr>
          <p:spPr>
            <a:xfrm>
              <a:off x="7394543" y="1926758"/>
              <a:ext cx="271800" cy="300000"/>
            </a:xfrm>
            <a:prstGeom prst="rect">
              <a:avLst/>
            </a:prstGeom>
            <a:noFill/>
            <a:ln>
              <a:noFill/>
            </a:ln>
          </p:spPr>
          <p:txBody>
            <a:bodyPr spcFirstLastPara="1" wrap="square" lIns="68569" tIns="68569" rIns="68569" bIns="68569" anchor="t" anchorCtr="0">
              <a:noAutofit/>
            </a:bodyPr>
            <a:lstStyle/>
            <a:p>
              <a:r>
                <a:rPr lang="en" sz="975">
                  <a:latin typeface="Merriweather"/>
                  <a:ea typeface="Merriweather"/>
                  <a:cs typeface="Merriweather"/>
                  <a:sym typeface="Merriweather"/>
                </a:rPr>
                <a:t>K</a:t>
              </a:r>
              <a:endParaRPr sz="975">
                <a:latin typeface="Merriweather"/>
                <a:ea typeface="Merriweather"/>
                <a:cs typeface="Merriweather"/>
                <a:sym typeface="Merriweather"/>
              </a:endParaRPr>
            </a:p>
          </p:txBody>
        </p:sp>
        <p:sp>
          <p:nvSpPr>
            <p:cNvPr id="136" name="Google Shape;136;p22"/>
            <p:cNvSpPr txBox="1"/>
            <p:nvPr/>
          </p:nvSpPr>
          <p:spPr>
            <a:xfrm>
              <a:off x="5801076" y="2712263"/>
              <a:ext cx="576300" cy="250200"/>
            </a:xfrm>
            <a:prstGeom prst="rect">
              <a:avLst/>
            </a:prstGeom>
            <a:noFill/>
            <a:ln>
              <a:noFill/>
            </a:ln>
          </p:spPr>
          <p:txBody>
            <a:bodyPr spcFirstLastPara="1" wrap="square" lIns="68569" tIns="68569" rIns="68569" bIns="68569" anchor="t" anchorCtr="0">
              <a:noAutofit/>
            </a:bodyPr>
            <a:lstStyle/>
            <a:p>
              <a:r>
                <a:rPr lang="en" sz="975">
                  <a:latin typeface="Merriweather"/>
                  <a:ea typeface="Merriweather"/>
                  <a:cs typeface="Merriweather"/>
                  <a:sym typeface="Merriweather"/>
                </a:rPr>
                <a:t>Na</a:t>
              </a:r>
              <a:endParaRPr sz="975">
                <a:latin typeface="Merriweather"/>
                <a:ea typeface="Merriweather"/>
                <a:cs typeface="Merriweather"/>
                <a:sym typeface="Merriweather"/>
              </a:endParaRPr>
            </a:p>
          </p:txBody>
        </p:sp>
        <p:sp>
          <p:nvSpPr>
            <p:cNvPr id="137" name="Google Shape;137;p22"/>
            <p:cNvSpPr txBox="1"/>
            <p:nvPr/>
          </p:nvSpPr>
          <p:spPr>
            <a:xfrm>
              <a:off x="7567875" y="1331025"/>
              <a:ext cx="576300" cy="342300"/>
            </a:xfrm>
            <a:prstGeom prst="rect">
              <a:avLst/>
            </a:prstGeom>
            <a:solidFill>
              <a:srgbClr val="FFFFFF"/>
            </a:solidFill>
            <a:ln>
              <a:noFill/>
            </a:ln>
          </p:spPr>
          <p:txBody>
            <a:bodyPr spcFirstLastPara="1" wrap="square" lIns="68569" tIns="68569" rIns="68569" bIns="68569" anchor="t" anchorCtr="0">
              <a:noAutofit/>
            </a:bodyPr>
            <a:lstStyle/>
            <a:p>
              <a:endParaRPr sz="1050">
                <a:latin typeface="Source Sans Pro"/>
                <a:ea typeface="Source Sans Pro"/>
                <a:cs typeface="Source Sans Pro"/>
                <a:sym typeface="Source Sans Pro"/>
              </a:endParaRPr>
            </a:p>
          </p:txBody>
        </p:sp>
        <p:sp>
          <p:nvSpPr>
            <p:cNvPr id="138" name="Google Shape;138;p22"/>
            <p:cNvSpPr txBox="1"/>
            <p:nvPr/>
          </p:nvSpPr>
          <p:spPr>
            <a:xfrm>
              <a:off x="6760050" y="2666225"/>
              <a:ext cx="576300" cy="342300"/>
            </a:xfrm>
            <a:prstGeom prst="rect">
              <a:avLst/>
            </a:prstGeom>
            <a:solidFill>
              <a:srgbClr val="FFFFFF"/>
            </a:solidFill>
            <a:ln>
              <a:noFill/>
            </a:ln>
          </p:spPr>
          <p:txBody>
            <a:bodyPr spcFirstLastPara="1" wrap="square" lIns="68569" tIns="68569" rIns="68569" bIns="68569" anchor="t" anchorCtr="0">
              <a:noAutofit/>
            </a:bodyPr>
            <a:lstStyle/>
            <a:p>
              <a:endParaRPr sz="1050">
                <a:latin typeface="Source Sans Pro"/>
                <a:ea typeface="Source Sans Pro"/>
                <a:cs typeface="Source Sans Pro"/>
                <a:sym typeface="Source Sans Pro"/>
              </a:endParaRPr>
            </a:p>
          </p:txBody>
        </p:sp>
        <p:sp>
          <p:nvSpPr>
            <p:cNvPr id="139" name="Google Shape;139;p22"/>
            <p:cNvSpPr txBox="1"/>
            <p:nvPr/>
          </p:nvSpPr>
          <p:spPr>
            <a:xfrm>
              <a:off x="6446550" y="3128500"/>
              <a:ext cx="722100" cy="342300"/>
            </a:xfrm>
            <a:prstGeom prst="rect">
              <a:avLst/>
            </a:prstGeom>
            <a:solidFill>
              <a:srgbClr val="FFFFFF"/>
            </a:solidFill>
            <a:ln>
              <a:noFill/>
            </a:ln>
          </p:spPr>
          <p:txBody>
            <a:bodyPr spcFirstLastPara="1" wrap="square" lIns="68569" tIns="68569" rIns="68569" bIns="68569" anchor="t" anchorCtr="0">
              <a:noAutofit/>
            </a:bodyPr>
            <a:lstStyle/>
            <a:p>
              <a:endParaRPr sz="1050">
                <a:latin typeface="Source Sans Pro"/>
                <a:ea typeface="Source Sans Pro"/>
                <a:cs typeface="Source Sans Pro"/>
                <a:sym typeface="Source Sans Pro"/>
              </a:endParaRPr>
            </a:p>
          </p:txBody>
        </p:sp>
        <p:sp>
          <p:nvSpPr>
            <p:cNvPr id="140" name="Google Shape;140;p22"/>
            <p:cNvSpPr txBox="1"/>
            <p:nvPr/>
          </p:nvSpPr>
          <p:spPr>
            <a:xfrm>
              <a:off x="5068275" y="3537575"/>
              <a:ext cx="674100" cy="342300"/>
            </a:xfrm>
            <a:prstGeom prst="rect">
              <a:avLst/>
            </a:prstGeom>
            <a:solidFill>
              <a:srgbClr val="FFFFFF"/>
            </a:solidFill>
            <a:ln>
              <a:noFill/>
            </a:ln>
          </p:spPr>
          <p:txBody>
            <a:bodyPr spcFirstLastPara="1" wrap="square" lIns="68569" tIns="68569" rIns="68569" bIns="68569" anchor="t" anchorCtr="0">
              <a:noAutofit/>
            </a:bodyPr>
            <a:lstStyle/>
            <a:p>
              <a:endParaRPr sz="1050">
                <a:latin typeface="Source Sans Pro"/>
                <a:ea typeface="Source Sans Pro"/>
                <a:cs typeface="Source Sans Pro"/>
                <a:sym typeface="Source Sans Pro"/>
              </a:endParaRPr>
            </a:p>
          </p:txBody>
        </p:sp>
        <p:sp>
          <p:nvSpPr>
            <p:cNvPr id="141" name="Google Shape;141;p22"/>
            <p:cNvSpPr txBox="1"/>
            <p:nvPr/>
          </p:nvSpPr>
          <p:spPr>
            <a:xfrm>
              <a:off x="7292175" y="2842700"/>
              <a:ext cx="190200" cy="171000"/>
            </a:xfrm>
            <a:prstGeom prst="rect">
              <a:avLst/>
            </a:prstGeom>
            <a:solidFill>
              <a:srgbClr val="FFFFFF"/>
            </a:solidFill>
            <a:ln>
              <a:noFill/>
            </a:ln>
          </p:spPr>
          <p:txBody>
            <a:bodyPr spcFirstLastPara="1" wrap="square" lIns="68569" tIns="68569" rIns="68569" bIns="68569" anchor="t" anchorCtr="0">
              <a:noAutofit/>
            </a:bodyPr>
            <a:lstStyle/>
            <a:p>
              <a:endParaRPr sz="1050">
                <a:latin typeface="Source Sans Pro"/>
                <a:ea typeface="Source Sans Pro"/>
                <a:cs typeface="Source Sans Pro"/>
                <a:sym typeface="Source Sans Pro"/>
              </a:endParaRPr>
            </a:p>
          </p:txBody>
        </p:sp>
      </p:grpSp>
      <p:sp>
        <p:nvSpPr>
          <p:cNvPr id="13" name="TextBox 12">
            <a:extLst>
              <a:ext uri="{FF2B5EF4-FFF2-40B4-BE49-F238E27FC236}">
                <a16:creationId xmlns:a16="http://schemas.microsoft.com/office/drawing/2014/main" id="{4C20D063-E23A-4343-8859-93CDD1D19CB5}"/>
              </a:ext>
            </a:extLst>
          </p:cNvPr>
          <p:cNvSpPr txBox="1"/>
          <p:nvPr/>
        </p:nvSpPr>
        <p:spPr>
          <a:xfrm>
            <a:off x="7041567" y="706906"/>
            <a:ext cx="944489" cy="248209"/>
          </a:xfrm>
          <a:prstGeom prst="rect">
            <a:avLst/>
          </a:prstGeom>
          <a:noFill/>
        </p:spPr>
        <p:txBody>
          <a:bodyPr wrap="none" rtlCol="0">
            <a:spAutoFit/>
          </a:bodyPr>
          <a:lstStyle/>
          <a:p>
            <a:r>
              <a:rPr lang="en-US" sz="1013" dirty="0">
                <a:solidFill>
                  <a:schemeClr val="bg1"/>
                </a:solidFill>
              </a:rPr>
              <a:t>Brianna Lacy</a:t>
            </a:r>
          </a:p>
        </p:txBody>
      </p:sp>
    </p:spTree>
    <p:extLst>
      <p:ext uri="{BB962C8B-B14F-4D97-AF65-F5344CB8AC3E}">
        <p14:creationId xmlns:p14="http://schemas.microsoft.com/office/powerpoint/2010/main" val="1760859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C20585-8225-EF4F-9708-973C519C4C4C}"/>
              </a:ext>
            </a:extLst>
          </p:cNvPr>
          <p:cNvSpPr>
            <a:spLocks noGrp="1"/>
          </p:cNvSpPr>
          <p:nvPr>
            <p:ph type="sldNum" sz="quarter" idx="12"/>
          </p:nvPr>
        </p:nvSpPr>
        <p:spPr/>
        <p:txBody>
          <a:bodyPr/>
          <a:lstStyle/>
          <a:p>
            <a:fld id="{00000000-1234-1234-1234-123412341234}" type="slidenum">
              <a:rPr lang="en" smtClean="0"/>
              <a:pPr/>
              <a:t>37</a:t>
            </a:fld>
            <a:endParaRPr lang="en"/>
          </a:p>
        </p:txBody>
      </p:sp>
      <p:sp>
        <p:nvSpPr>
          <p:cNvPr id="161" name="Google Shape;161;p25"/>
          <p:cNvSpPr txBox="1">
            <a:spLocks noGrp="1"/>
          </p:cNvSpPr>
          <p:nvPr>
            <p:ph type="title"/>
          </p:nvPr>
        </p:nvSpPr>
        <p:spPr>
          <a:xfrm>
            <a:off x="1233488" y="162103"/>
            <a:ext cx="5702298" cy="994172"/>
          </a:xfrm>
          <a:prstGeom prst="rect">
            <a:avLst/>
          </a:prstGeom>
        </p:spPr>
        <p:txBody>
          <a:bodyPr spcFirstLastPara="1" vert="horz" wrap="square" lIns="68569" tIns="68569" rIns="68569" bIns="68569" rtlCol="0" anchor="t" anchorCtr="0">
            <a:noAutofit/>
          </a:bodyPr>
          <a:lstStyle/>
          <a:p>
            <a:r>
              <a:rPr lang="en" dirty="0"/>
              <a:t>Self-luminous planet flux ratio in CGI </a:t>
            </a:r>
            <a:r>
              <a:rPr lang="en" dirty="0" err="1"/>
              <a:t>bandpasses</a:t>
            </a:r>
            <a:endParaRPr dirty="0"/>
          </a:p>
        </p:txBody>
      </p:sp>
      <p:graphicFrame>
        <p:nvGraphicFramePr>
          <p:cNvPr id="162" name="Google Shape;162;p25"/>
          <p:cNvGraphicFramePr/>
          <p:nvPr>
            <p:extLst>
              <p:ext uri="{D42A27DB-BD31-4B8C-83A1-F6EECF244321}">
                <p14:modId xmlns:p14="http://schemas.microsoft.com/office/powerpoint/2010/main" val="850686548"/>
              </p:ext>
            </p:extLst>
          </p:nvPr>
        </p:nvGraphicFramePr>
        <p:xfrm>
          <a:off x="787401" y="1185169"/>
          <a:ext cx="4264600" cy="3135475"/>
        </p:xfrm>
        <a:graphic>
          <a:graphicData uri="http://schemas.openxmlformats.org/drawingml/2006/table">
            <a:tbl>
              <a:tblPr>
                <a:noFill/>
              </a:tblPr>
              <a:tblGrid>
                <a:gridCol w="852920">
                  <a:extLst>
                    <a:ext uri="{9D8B030D-6E8A-4147-A177-3AD203B41FA5}">
                      <a16:colId xmlns:a16="http://schemas.microsoft.com/office/drawing/2014/main" val="20000"/>
                    </a:ext>
                  </a:extLst>
                </a:gridCol>
                <a:gridCol w="852920">
                  <a:extLst>
                    <a:ext uri="{9D8B030D-6E8A-4147-A177-3AD203B41FA5}">
                      <a16:colId xmlns:a16="http://schemas.microsoft.com/office/drawing/2014/main" val="20001"/>
                    </a:ext>
                  </a:extLst>
                </a:gridCol>
                <a:gridCol w="852920">
                  <a:extLst>
                    <a:ext uri="{9D8B030D-6E8A-4147-A177-3AD203B41FA5}">
                      <a16:colId xmlns:a16="http://schemas.microsoft.com/office/drawing/2014/main" val="20002"/>
                    </a:ext>
                  </a:extLst>
                </a:gridCol>
                <a:gridCol w="852920">
                  <a:extLst>
                    <a:ext uri="{9D8B030D-6E8A-4147-A177-3AD203B41FA5}">
                      <a16:colId xmlns:a16="http://schemas.microsoft.com/office/drawing/2014/main" val="20003"/>
                    </a:ext>
                  </a:extLst>
                </a:gridCol>
                <a:gridCol w="852920">
                  <a:extLst>
                    <a:ext uri="{9D8B030D-6E8A-4147-A177-3AD203B41FA5}">
                      <a16:colId xmlns:a16="http://schemas.microsoft.com/office/drawing/2014/main" val="20004"/>
                    </a:ext>
                  </a:extLst>
                </a:gridCol>
              </a:tblGrid>
              <a:tr h="297158">
                <a:tc>
                  <a:txBody>
                    <a:bodyPr/>
                    <a:lstStyle/>
                    <a:p>
                      <a:pPr marL="0" lvl="0" indent="0" algn="l" rtl="0">
                        <a:spcBef>
                          <a:spcPts val="0"/>
                        </a:spcBef>
                        <a:spcAft>
                          <a:spcPts val="0"/>
                        </a:spcAft>
                        <a:buNone/>
                      </a:pPr>
                      <a:r>
                        <a:rPr lang="en" sz="1100">
                          <a:solidFill>
                            <a:schemeClr val="bg1"/>
                          </a:solidFill>
                        </a:rPr>
                        <a:t>Object</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dirty="0">
                          <a:solidFill>
                            <a:schemeClr val="bg1"/>
                          </a:solidFill>
                        </a:rPr>
                        <a:t>Band 1</a:t>
                      </a:r>
                      <a:endParaRPr sz="1100" dirty="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Band 2</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Band 3</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Band 4</a:t>
                      </a:r>
                      <a:endParaRPr sz="1100">
                        <a:solidFill>
                          <a:schemeClr val="bg1"/>
                        </a:solidFill>
                      </a:endParaRPr>
                    </a:p>
                  </a:txBody>
                  <a:tcPr marL="68569" marR="68569" marT="68569" marB="68569"/>
                </a:tc>
                <a:extLst>
                  <a:ext uri="{0D108BD9-81ED-4DB2-BD59-A6C34878D82A}">
                    <a16:rowId xmlns:a16="http://schemas.microsoft.com/office/drawing/2014/main" val="10000"/>
                  </a:ext>
                </a:extLst>
              </a:tr>
              <a:tr h="297158">
                <a:tc>
                  <a:txBody>
                    <a:bodyPr/>
                    <a:lstStyle/>
                    <a:p>
                      <a:pPr marL="0" lvl="0" indent="0" algn="l" rtl="0">
                        <a:spcBef>
                          <a:spcPts val="0"/>
                        </a:spcBef>
                        <a:spcAft>
                          <a:spcPts val="0"/>
                        </a:spcAft>
                        <a:buNone/>
                      </a:pPr>
                      <a:r>
                        <a:rPr lang="en" sz="1100">
                          <a:solidFill>
                            <a:schemeClr val="bg1"/>
                          </a:solidFill>
                        </a:rPr>
                        <a:t>51 Eri b</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3.7E-11</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1.6E-09</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2.5E-09</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4.6E-08</a:t>
                      </a:r>
                      <a:endParaRPr sz="1100">
                        <a:solidFill>
                          <a:schemeClr val="bg1"/>
                        </a:solidFill>
                      </a:endParaRPr>
                    </a:p>
                  </a:txBody>
                  <a:tcPr marL="68569" marR="68569" marT="68569" marB="68569"/>
                </a:tc>
                <a:extLst>
                  <a:ext uri="{0D108BD9-81ED-4DB2-BD59-A6C34878D82A}">
                    <a16:rowId xmlns:a16="http://schemas.microsoft.com/office/drawing/2014/main" val="10001"/>
                  </a:ext>
                </a:extLst>
              </a:tr>
              <a:tr h="469937">
                <a:tc>
                  <a:txBody>
                    <a:bodyPr/>
                    <a:lstStyle/>
                    <a:p>
                      <a:pPr marL="0" lvl="0" indent="0" algn="l" rtl="0">
                        <a:spcBef>
                          <a:spcPts val="0"/>
                        </a:spcBef>
                        <a:spcAft>
                          <a:spcPts val="0"/>
                        </a:spcAft>
                        <a:buNone/>
                      </a:pPr>
                      <a:r>
                        <a:rPr lang="en" sz="1100">
                          <a:solidFill>
                            <a:schemeClr val="bg1"/>
                          </a:solidFill>
                        </a:rPr>
                        <a:t>*Beta Pic b</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dirty="0">
                          <a:solidFill>
                            <a:schemeClr val="bg1"/>
                          </a:solidFill>
                        </a:rPr>
                        <a:t>1.1E-07</a:t>
                      </a:r>
                      <a:endParaRPr sz="1100" dirty="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2.9E-06</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4.7E-06</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2.5E-05</a:t>
                      </a:r>
                      <a:endParaRPr sz="1100">
                        <a:solidFill>
                          <a:schemeClr val="bg1"/>
                        </a:solidFill>
                      </a:endParaRPr>
                    </a:p>
                  </a:txBody>
                  <a:tcPr marL="68569" marR="68569" marT="68569" marB="68569"/>
                </a:tc>
                <a:extLst>
                  <a:ext uri="{0D108BD9-81ED-4DB2-BD59-A6C34878D82A}">
                    <a16:rowId xmlns:a16="http://schemas.microsoft.com/office/drawing/2014/main" val="10002"/>
                  </a:ext>
                </a:extLst>
              </a:tr>
              <a:tr h="469937">
                <a:tc>
                  <a:txBody>
                    <a:bodyPr/>
                    <a:lstStyle/>
                    <a:p>
                      <a:pPr marL="0" lvl="0" indent="0" algn="l" rtl="0">
                        <a:spcBef>
                          <a:spcPts val="0"/>
                        </a:spcBef>
                        <a:spcAft>
                          <a:spcPts val="0"/>
                        </a:spcAft>
                        <a:buNone/>
                      </a:pPr>
                      <a:r>
                        <a:rPr lang="en" sz="1100">
                          <a:solidFill>
                            <a:schemeClr val="bg1"/>
                          </a:solidFill>
                        </a:rPr>
                        <a:t>HR 8799 d</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5E-10</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4.4E-08</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6.4E-08</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6.3E-07</a:t>
                      </a:r>
                      <a:endParaRPr sz="1100">
                        <a:solidFill>
                          <a:schemeClr val="bg1"/>
                        </a:solidFill>
                      </a:endParaRPr>
                    </a:p>
                  </a:txBody>
                  <a:tcPr marL="68569" marR="68569" marT="68569" marB="68569"/>
                </a:tc>
                <a:extLst>
                  <a:ext uri="{0D108BD9-81ED-4DB2-BD59-A6C34878D82A}">
                    <a16:rowId xmlns:a16="http://schemas.microsoft.com/office/drawing/2014/main" val="10003"/>
                  </a:ext>
                </a:extLst>
              </a:tr>
              <a:tr h="646171">
                <a:tc>
                  <a:txBody>
                    <a:bodyPr/>
                    <a:lstStyle/>
                    <a:p>
                      <a:pPr marL="0" lvl="0" indent="0" algn="l" rtl="0">
                        <a:spcBef>
                          <a:spcPts val="0"/>
                        </a:spcBef>
                        <a:spcAft>
                          <a:spcPts val="0"/>
                        </a:spcAft>
                        <a:buNone/>
                      </a:pPr>
                      <a:r>
                        <a:rPr lang="en" sz="1100">
                          <a:solidFill>
                            <a:schemeClr val="bg1"/>
                          </a:solidFill>
                        </a:rPr>
                        <a:t>HR 8799 e (cloudy)</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6.8E-10 </a:t>
                      </a:r>
                      <a:endParaRPr sz="1100">
                        <a:solidFill>
                          <a:schemeClr val="bg1"/>
                        </a:solidFill>
                      </a:endParaRPr>
                    </a:p>
                    <a:p>
                      <a:pPr marL="0" lvl="0" indent="0" algn="l" rtl="0">
                        <a:spcBef>
                          <a:spcPts val="0"/>
                        </a:spcBef>
                        <a:spcAft>
                          <a:spcPts val="0"/>
                        </a:spcAft>
                        <a:buNone/>
                      </a:pPr>
                      <a:r>
                        <a:rPr lang="en" sz="1100">
                          <a:solidFill>
                            <a:schemeClr val="bg1"/>
                          </a:solidFill>
                        </a:rPr>
                        <a:t>(2.7E-09)</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5.6E-08</a:t>
                      </a:r>
                      <a:endParaRPr sz="1100">
                        <a:solidFill>
                          <a:schemeClr val="bg1"/>
                        </a:solidFill>
                      </a:endParaRPr>
                    </a:p>
                    <a:p>
                      <a:pPr marL="0" lvl="0" indent="0" algn="l" rtl="0">
                        <a:spcBef>
                          <a:spcPts val="0"/>
                        </a:spcBef>
                        <a:spcAft>
                          <a:spcPts val="0"/>
                        </a:spcAft>
                        <a:buNone/>
                      </a:pPr>
                      <a:r>
                        <a:rPr lang="en" sz="1100">
                          <a:solidFill>
                            <a:schemeClr val="bg1"/>
                          </a:solidFill>
                        </a:rPr>
                        <a:t>(1.6E-07)</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8.1E-08</a:t>
                      </a:r>
                      <a:endParaRPr sz="1100">
                        <a:solidFill>
                          <a:schemeClr val="bg1"/>
                        </a:solidFill>
                      </a:endParaRPr>
                    </a:p>
                    <a:p>
                      <a:pPr marL="0" lvl="0" indent="0" algn="l" rtl="0">
                        <a:spcBef>
                          <a:spcPts val="0"/>
                        </a:spcBef>
                        <a:spcAft>
                          <a:spcPts val="0"/>
                        </a:spcAft>
                        <a:buNone/>
                      </a:pPr>
                      <a:r>
                        <a:rPr lang="en" sz="1100">
                          <a:solidFill>
                            <a:schemeClr val="bg1"/>
                          </a:solidFill>
                        </a:rPr>
                        <a:t>(2.1E-07)</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7.9E-07</a:t>
                      </a:r>
                      <a:endParaRPr sz="1100">
                        <a:solidFill>
                          <a:schemeClr val="bg1"/>
                        </a:solidFill>
                      </a:endParaRPr>
                    </a:p>
                    <a:p>
                      <a:pPr marL="0" lvl="0" indent="0" algn="l" rtl="0">
                        <a:spcBef>
                          <a:spcPts val="0"/>
                        </a:spcBef>
                        <a:spcAft>
                          <a:spcPts val="0"/>
                        </a:spcAft>
                        <a:buNone/>
                      </a:pPr>
                      <a:r>
                        <a:rPr lang="en" sz="1100">
                          <a:solidFill>
                            <a:schemeClr val="bg1"/>
                          </a:solidFill>
                        </a:rPr>
                        <a:t>(1.4E-06)</a:t>
                      </a:r>
                      <a:endParaRPr sz="1100">
                        <a:solidFill>
                          <a:schemeClr val="bg1"/>
                        </a:solidFill>
                      </a:endParaRPr>
                    </a:p>
                  </a:txBody>
                  <a:tcPr marL="68569" marR="68569" marT="68569" marB="68569"/>
                </a:tc>
                <a:extLst>
                  <a:ext uri="{0D108BD9-81ED-4DB2-BD59-A6C34878D82A}">
                    <a16:rowId xmlns:a16="http://schemas.microsoft.com/office/drawing/2014/main" val="10004"/>
                  </a:ext>
                </a:extLst>
              </a:tr>
              <a:tr h="469937">
                <a:tc>
                  <a:txBody>
                    <a:bodyPr/>
                    <a:lstStyle/>
                    <a:p>
                      <a:pPr marL="0" lvl="0" indent="0" algn="l" rtl="0">
                        <a:spcBef>
                          <a:spcPts val="0"/>
                        </a:spcBef>
                        <a:spcAft>
                          <a:spcPts val="0"/>
                        </a:spcAft>
                        <a:buNone/>
                      </a:pPr>
                      <a:r>
                        <a:rPr lang="en" sz="1100">
                          <a:solidFill>
                            <a:schemeClr val="bg1"/>
                          </a:solidFill>
                        </a:rPr>
                        <a:t>HD 206893</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7.9E-9</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4.4E-07</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6.1E-07</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4.7E-06</a:t>
                      </a:r>
                      <a:endParaRPr sz="1100">
                        <a:solidFill>
                          <a:schemeClr val="bg1"/>
                        </a:solidFill>
                      </a:endParaRPr>
                    </a:p>
                  </a:txBody>
                  <a:tcPr marL="68569" marR="68569" marT="68569" marB="68569"/>
                </a:tc>
                <a:extLst>
                  <a:ext uri="{0D108BD9-81ED-4DB2-BD59-A6C34878D82A}">
                    <a16:rowId xmlns:a16="http://schemas.microsoft.com/office/drawing/2014/main" val="10005"/>
                  </a:ext>
                </a:extLst>
              </a:tr>
              <a:tr h="469937">
                <a:tc>
                  <a:txBody>
                    <a:bodyPr/>
                    <a:lstStyle/>
                    <a:p>
                      <a:pPr marL="0" lvl="0" indent="0" algn="l" rtl="0">
                        <a:spcBef>
                          <a:spcPts val="0"/>
                        </a:spcBef>
                        <a:spcAft>
                          <a:spcPts val="0"/>
                        </a:spcAft>
                        <a:buNone/>
                      </a:pPr>
                      <a:r>
                        <a:rPr lang="en" sz="1100">
                          <a:solidFill>
                            <a:schemeClr val="bg1"/>
                          </a:solidFill>
                        </a:rPr>
                        <a:t>HD 984 b</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dirty="0">
                          <a:solidFill>
                            <a:schemeClr val="bg1"/>
                          </a:solidFill>
                        </a:rPr>
                        <a:t>2.7E-05</a:t>
                      </a:r>
                      <a:endParaRPr sz="1100" dirty="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1.4E-04</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a:solidFill>
                            <a:schemeClr val="bg1"/>
                          </a:solidFill>
                        </a:rPr>
                        <a:t>2.6E-04</a:t>
                      </a:r>
                      <a:endParaRPr sz="1100">
                        <a:solidFill>
                          <a:schemeClr val="bg1"/>
                        </a:solidFill>
                      </a:endParaRPr>
                    </a:p>
                  </a:txBody>
                  <a:tcPr marL="68569" marR="68569" marT="68569" marB="68569"/>
                </a:tc>
                <a:tc>
                  <a:txBody>
                    <a:bodyPr/>
                    <a:lstStyle/>
                    <a:p>
                      <a:pPr marL="0" lvl="0" indent="0" algn="l" rtl="0">
                        <a:spcBef>
                          <a:spcPts val="0"/>
                        </a:spcBef>
                        <a:spcAft>
                          <a:spcPts val="0"/>
                        </a:spcAft>
                        <a:buNone/>
                      </a:pPr>
                      <a:r>
                        <a:rPr lang="en" sz="1100" dirty="0">
                          <a:solidFill>
                            <a:schemeClr val="bg1"/>
                          </a:solidFill>
                        </a:rPr>
                        <a:t>6.1E-04</a:t>
                      </a:r>
                      <a:endParaRPr sz="1100" dirty="0">
                        <a:solidFill>
                          <a:schemeClr val="bg1"/>
                        </a:solidFill>
                      </a:endParaRPr>
                    </a:p>
                  </a:txBody>
                  <a:tcPr marL="68569" marR="68569" marT="68569" marB="68569"/>
                </a:tc>
                <a:extLst>
                  <a:ext uri="{0D108BD9-81ED-4DB2-BD59-A6C34878D82A}">
                    <a16:rowId xmlns:a16="http://schemas.microsoft.com/office/drawing/2014/main" val="10006"/>
                  </a:ext>
                </a:extLst>
              </a:tr>
            </a:tbl>
          </a:graphicData>
        </a:graphic>
      </p:graphicFrame>
      <p:pic>
        <p:nvPicPr>
          <p:cNvPr id="163" name="Google Shape;163;p25"/>
          <p:cNvPicPr preferRelativeResize="0"/>
          <p:nvPr/>
        </p:nvPicPr>
        <p:blipFill>
          <a:blip r:embed="rId3">
            <a:alphaModFix/>
          </a:blip>
          <a:stretch>
            <a:fillRect/>
          </a:stretch>
        </p:blipFill>
        <p:spPr>
          <a:xfrm>
            <a:off x="5274151" y="1307701"/>
            <a:ext cx="2633719" cy="1986149"/>
          </a:xfrm>
          <a:prstGeom prst="rect">
            <a:avLst/>
          </a:prstGeom>
          <a:noFill/>
          <a:ln>
            <a:noFill/>
          </a:ln>
        </p:spPr>
      </p:pic>
      <p:sp>
        <p:nvSpPr>
          <p:cNvPr id="5" name="TextBox 4">
            <a:extLst>
              <a:ext uri="{FF2B5EF4-FFF2-40B4-BE49-F238E27FC236}">
                <a16:creationId xmlns:a16="http://schemas.microsoft.com/office/drawing/2014/main" id="{003484A3-CFD3-554E-8635-559ECE1BAB44}"/>
              </a:ext>
            </a:extLst>
          </p:cNvPr>
          <p:cNvSpPr txBox="1"/>
          <p:nvPr/>
        </p:nvSpPr>
        <p:spPr>
          <a:xfrm>
            <a:off x="6867161" y="706906"/>
            <a:ext cx="981358" cy="248209"/>
          </a:xfrm>
          <a:prstGeom prst="rect">
            <a:avLst/>
          </a:prstGeom>
          <a:noFill/>
        </p:spPr>
        <p:txBody>
          <a:bodyPr wrap="none" rtlCol="0">
            <a:spAutoFit/>
          </a:bodyPr>
          <a:lstStyle/>
          <a:p>
            <a:pPr algn="r"/>
            <a:r>
              <a:rPr lang="en-US" sz="1013" dirty="0">
                <a:solidFill>
                  <a:schemeClr val="bg1"/>
                </a:solidFill>
              </a:rPr>
              <a:t>Brianna Lacy </a:t>
            </a:r>
          </a:p>
        </p:txBody>
      </p:sp>
    </p:spTree>
    <p:extLst>
      <p:ext uri="{BB962C8B-B14F-4D97-AF65-F5344CB8AC3E}">
        <p14:creationId xmlns:p14="http://schemas.microsoft.com/office/powerpoint/2010/main" val="3589774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3D79D-A7EC-8AB7-5602-D00721A42822}"/>
              </a:ext>
            </a:extLst>
          </p:cNvPr>
          <p:cNvSpPr>
            <a:spLocks noGrp="1"/>
          </p:cNvSpPr>
          <p:nvPr>
            <p:ph type="title"/>
          </p:nvPr>
        </p:nvSpPr>
        <p:spPr>
          <a:xfrm>
            <a:off x="628650" y="13692"/>
            <a:ext cx="7886700" cy="707603"/>
          </a:xfrm>
        </p:spPr>
        <p:txBody>
          <a:bodyPr/>
          <a:lstStyle/>
          <a:p>
            <a:pPr algn="ctr"/>
            <a:r>
              <a:rPr lang="en-US" b="1" dirty="0">
                <a:solidFill>
                  <a:srgbClr val="0070C0"/>
                </a:solidFill>
              </a:rPr>
              <a:t>Relevance of CGI to HWO: a Roman coronagraph exozodi survey</a:t>
            </a:r>
          </a:p>
        </p:txBody>
      </p:sp>
      <p:sp>
        <p:nvSpPr>
          <p:cNvPr id="4" name="Slide Number Placeholder 3">
            <a:extLst>
              <a:ext uri="{FF2B5EF4-FFF2-40B4-BE49-F238E27FC236}">
                <a16:creationId xmlns:a16="http://schemas.microsoft.com/office/drawing/2014/main" id="{3B8CFECD-4246-A25B-F9D6-79B6551756C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71C1AD-E219-E942-B4F9-FCCF113AD134}" type="slidenum">
              <a:rPr lang="en-US" smtClean="0"/>
              <a:pPr/>
              <a:t>38</a:t>
            </a:fld>
            <a:endParaRPr lang="en-US"/>
          </a:p>
        </p:txBody>
      </p:sp>
      <p:sp>
        <p:nvSpPr>
          <p:cNvPr id="6" name="Content Placeholder 5">
            <a:extLst>
              <a:ext uri="{FF2B5EF4-FFF2-40B4-BE49-F238E27FC236}">
                <a16:creationId xmlns:a16="http://schemas.microsoft.com/office/drawing/2014/main" id="{019F74D1-3771-C3EB-CF39-CB736B66CC7F}"/>
              </a:ext>
            </a:extLst>
          </p:cNvPr>
          <p:cNvSpPr>
            <a:spLocks noGrp="1"/>
          </p:cNvSpPr>
          <p:nvPr>
            <p:ph idx="1"/>
          </p:nvPr>
        </p:nvSpPr>
        <p:spPr>
          <a:xfrm>
            <a:off x="114448" y="836123"/>
            <a:ext cx="5475356" cy="3827264"/>
          </a:xfrm>
        </p:spPr>
        <p:txBody>
          <a:bodyPr>
            <a:noAutofit/>
          </a:bodyPr>
          <a:lstStyle/>
          <a:p>
            <a:r>
              <a:rPr lang="en-US" sz="1200" dirty="0"/>
              <a:t>LBTI measures is a total mid-infrared (~11 um) excess integrated over a few </a:t>
            </a:r>
            <a:r>
              <a:rPr lang="en-US" sz="1200"/>
              <a:t>100 mas</a:t>
            </a:r>
            <a:endParaRPr lang="en-US" sz="1200" dirty="0"/>
          </a:p>
          <a:p>
            <a:r>
              <a:rPr lang="en-US" sz="1200" u="sng" dirty="0"/>
              <a:t>A solar </a:t>
            </a:r>
            <a:r>
              <a:rPr lang="en-US" sz="1200" u="sng" dirty="0" err="1"/>
              <a:t>zodi</a:t>
            </a:r>
            <a:r>
              <a:rPr lang="en-US" sz="1200" u="sng" dirty="0"/>
              <a:t> like model is assumed </a:t>
            </a:r>
            <a:r>
              <a:rPr lang="en-US" sz="1200" dirty="0"/>
              <a:t>to convert excess to exozodi brightness, scaling up from “1 </a:t>
            </a:r>
            <a:r>
              <a:rPr lang="en-US" sz="1200" dirty="0" err="1"/>
              <a:t>zodi</a:t>
            </a:r>
            <a:r>
              <a:rPr lang="en-US" sz="1200" dirty="0"/>
              <a:t>” density at 1 AU (or EEID)</a:t>
            </a:r>
          </a:p>
          <a:p>
            <a:r>
              <a:rPr lang="en-US" sz="1200" dirty="0"/>
              <a:t>Converting to exozodi level at visible wavelengths also depends on exozodi dust model (albedo, grain size and spatial distributions)</a:t>
            </a:r>
          </a:p>
          <a:p>
            <a:r>
              <a:rPr lang="en-US" sz="1200" dirty="0"/>
              <a:t>There is evidence, from joint MIR and NIR interferometric measurements that some stars have exozodi dust very different from solar </a:t>
            </a:r>
            <a:r>
              <a:rPr lang="en-US" sz="1200" dirty="0">
                <a:solidFill>
                  <a:srgbClr val="0070C0"/>
                </a:solidFill>
              </a:rPr>
              <a:t>(hot dust phenomenon, </a:t>
            </a:r>
            <a:r>
              <a:rPr lang="en-US" sz="1200" dirty="0" err="1">
                <a:solidFill>
                  <a:srgbClr val="0070C0"/>
                </a:solidFill>
              </a:rPr>
              <a:t>Absil</a:t>
            </a:r>
            <a:r>
              <a:rPr lang="en-US" sz="1200" dirty="0">
                <a:solidFill>
                  <a:srgbClr val="0070C0"/>
                </a:solidFill>
              </a:rPr>
              <a:t> et al. 2006 &amp; 2009, </a:t>
            </a:r>
            <a:r>
              <a:rPr lang="en-US" sz="1200" dirty="0" err="1">
                <a:solidFill>
                  <a:srgbClr val="0070C0"/>
                </a:solidFill>
              </a:rPr>
              <a:t>Ertel</a:t>
            </a:r>
            <a:r>
              <a:rPr lang="en-US" sz="1200" dirty="0">
                <a:solidFill>
                  <a:srgbClr val="0070C0"/>
                </a:solidFill>
              </a:rPr>
              <a:t> et al. 2014, </a:t>
            </a:r>
            <a:r>
              <a:rPr lang="en-US" sz="1200" dirty="0" err="1">
                <a:solidFill>
                  <a:srgbClr val="0070C0"/>
                </a:solidFill>
              </a:rPr>
              <a:t>Mennesson</a:t>
            </a:r>
            <a:r>
              <a:rPr lang="en-US" sz="1200" dirty="0">
                <a:solidFill>
                  <a:srgbClr val="0070C0"/>
                </a:solidFill>
              </a:rPr>
              <a:t> et al. 2011)</a:t>
            </a:r>
          </a:p>
          <a:p>
            <a:r>
              <a:rPr lang="en-US" sz="1200" dirty="0"/>
              <a:t>Yield simulations assume smooth exozodi signals and only a shot noise impact </a:t>
            </a:r>
          </a:p>
          <a:p>
            <a:pPr lvl="1">
              <a:buFont typeface="Wingdings" pitchFamily="2" charset="2"/>
              <a:buChar char="§"/>
            </a:pPr>
            <a:r>
              <a:rPr lang="en-US" sz="1200" dirty="0"/>
              <a:t>Need to include the effect of any bright resonant dust clumps that may mimic planets and hamper their detection </a:t>
            </a:r>
          </a:p>
          <a:p>
            <a:r>
              <a:rPr lang="en-US" sz="1200" dirty="0"/>
              <a:t>Roman Coronagraph could conduct a visible coronagraphic survey of HZ exozodi dust around 70 HWO targets down to 10-100 </a:t>
            </a:r>
            <a:r>
              <a:rPr lang="en-US" sz="1200" dirty="0" err="1"/>
              <a:t>zodis</a:t>
            </a:r>
            <a:r>
              <a:rPr lang="en-US" sz="1200" dirty="0"/>
              <a:t> sensitivity (5</a:t>
            </a:r>
            <a:r>
              <a:rPr lang="en-US" sz="1200" dirty="0">
                <a:latin typeface="Symbol" pitchFamily="2" charset="2"/>
              </a:rPr>
              <a:t>s</a:t>
            </a:r>
            <a:r>
              <a:rPr lang="en-US" sz="1200" dirty="0"/>
              <a:t>), depending on in-flight performance</a:t>
            </a:r>
          </a:p>
          <a:p>
            <a:pPr marL="0" indent="0">
              <a:buNone/>
            </a:pPr>
            <a:endParaRPr lang="en-US" sz="1650" dirty="0"/>
          </a:p>
        </p:txBody>
      </p:sp>
      <p:pic>
        <p:nvPicPr>
          <p:cNvPr id="7" name="Picture 6">
            <a:extLst>
              <a:ext uri="{FF2B5EF4-FFF2-40B4-BE49-F238E27FC236}">
                <a16:creationId xmlns:a16="http://schemas.microsoft.com/office/drawing/2014/main" id="{579491FE-136E-6E76-BDAA-572B98ECB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928" y="1461957"/>
            <a:ext cx="3254837" cy="1357963"/>
          </a:xfrm>
          <a:prstGeom prst="rect">
            <a:avLst/>
          </a:prstGeom>
        </p:spPr>
      </p:pic>
      <p:pic>
        <p:nvPicPr>
          <p:cNvPr id="8" name="Picture 7">
            <a:extLst>
              <a:ext uri="{FF2B5EF4-FFF2-40B4-BE49-F238E27FC236}">
                <a16:creationId xmlns:a16="http://schemas.microsoft.com/office/drawing/2014/main" id="{33DB5C61-F049-2EF7-B04A-19EEBC1E4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5387" y="3325194"/>
            <a:ext cx="3254837" cy="1340227"/>
          </a:xfrm>
          <a:prstGeom prst="rect">
            <a:avLst/>
          </a:prstGeom>
        </p:spPr>
      </p:pic>
      <p:sp>
        <p:nvSpPr>
          <p:cNvPr id="9" name="TextBox 13">
            <a:extLst>
              <a:ext uri="{FF2B5EF4-FFF2-40B4-BE49-F238E27FC236}">
                <a16:creationId xmlns:a16="http://schemas.microsoft.com/office/drawing/2014/main" id="{346C10BF-3FFC-C440-3657-EA0EFFF274A0}"/>
              </a:ext>
            </a:extLst>
          </p:cNvPr>
          <p:cNvSpPr txBox="1">
            <a:spLocks noChangeArrowheads="1"/>
          </p:cNvSpPr>
          <p:nvPr/>
        </p:nvSpPr>
        <p:spPr bwMode="auto">
          <a:xfrm>
            <a:off x="5987496" y="721295"/>
            <a:ext cx="269367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r>
              <a:rPr lang="en-US" altLang="x-none" sz="1050" i="1" dirty="0">
                <a:solidFill>
                  <a:srgbClr val="0070C0"/>
                </a:solidFill>
              </a:rPr>
              <a:t>Simulations of V-band coronagraphic observations of a Sun/Earth twin at 10 pc  with a 4m telescope (</a:t>
            </a:r>
            <a:r>
              <a:rPr lang="en-US" altLang="x-none" sz="1050" i="1" dirty="0" err="1">
                <a:solidFill>
                  <a:srgbClr val="0070C0"/>
                </a:solidFill>
              </a:rPr>
              <a:t>Defrere</a:t>
            </a:r>
            <a:r>
              <a:rPr lang="en-US" altLang="x-none" sz="1050" i="1" dirty="0">
                <a:solidFill>
                  <a:srgbClr val="0070C0"/>
                </a:solidFill>
              </a:rPr>
              <a:t> et al. 2012)</a:t>
            </a:r>
            <a:endParaRPr lang="en-US" altLang="x-none" sz="1050" dirty="0">
              <a:solidFill>
                <a:srgbClr val="0070C0"/>
              </a:solidFill>
            </a:endParaRPr>
          </a:p>
        </p:txBody>
      </p:sp>
      <p:sp>
        <p:nvSpPr>
          <p:cNvPr id="10" name="TextBox 9">
            <a:extLst>
              <a:ext uri="{FF2B5EF4-FFF2-40B4-BE49-F238E27FC236}">
                <a16:creationId xmlns:a16="http://schemas.microsoft.com/office/drawing/2014/main" id="{0FFF24DC-46AB-92F9-305C-F44D4E1FFFED}"/>
              </a:ext>
            </a:extLst>
          </p:cNvPr>
          <p:cNvSpPr txBox="1"/>
          <p:nvPr/>
        </p:nvSpPr>
        <p:spPr>
          <a:xfrm>
            <a:off x="6457950" y="2789213"/>
            <a:ext cx="2057400" cy="415498"/>
          </a:xfrm>
          <a:prstGeom prst="rect">
            <a:avLst/>
          </a:prstGeom>
          <a:noFill/>
        </p:spPr>
        <p:txBody>
          <a:bodyPr wrap="square" lIns="0" rIns="0" rtlCol="0">
            <a:spAutoFit/>
          </a:bodyPr>
          <a:lstStyle/>
          <a:p>
            <a:pPr algn="r"/>
            <a:r>
              <a:rPr lang="en-US" sz="1050" i="1" dirty="0">
                <a:solidFill>
                  <a:srgbClr val="1B5193"/>
                </a:solidFill>
              </a:rPr>
              <a:t>1 “</a:t>
            </a:r>
            <a:r>
              <a:rPr lang="en-US" sz="1050" i="1" dirty="0" err="1">
                <a:solidFill>
                  <a:srgbClr val="1B5193"/>
                </a:solidFill>
              </a:rPr>
              <a:t>zodi</a:t>
            </a:r>
            <a:r>
              <a:rPr lang="en-US" sz="1050" i="1" dirty="0">
                <a:solidFill>
                  <a:srgbClr val="1B5193"/>
                </a:solidFill>
              </a:rPr>
              <a:t>” case: </a:t>
            </a:r>
            <a:r>
              <a:rPr lang="en-US" sz="1050" i="1" dirty="0" err="1">
                <a:solidFill>
                  <a:srgbClr val="1B5193"/>
                </a:solidFill>
              </a:rPr>
              <a:t>exo</a:t>
            </a:r>
            <a:r>
              <a:rPr lang="en-US" sz="1050" i="1" dirty="0">
                <a:solidFill>
                  <a:srgbClr val="1B5193"/>
                </a:solidFill>
              </a:rPr>
              <a:t>-Earth is retrieved</a:t>
            </a:r>
          </a:p>
        </p:txBody>
      </p:sp>
      <p:sp>
        <p:nvSpPr>
          <p:cNvPr id="11" name="TextBox 10">
            <a:extLst>
              <a:ext uri="{FF2B5EF4-FFF2-40B4-BE49-F238E27FC236}">
                <a16:creationId xmlns:a16="http://schemas.microsoft.com/office/drawing/2014/main" id="{9EE22089-1DD8-06A5-58F3-35795D59303B}"/>
              </a:ext>
            </a:extLst>
          </p:cNvPr>
          <p:cNvSpPr txBox="1"/>
          <p:nvPr/>
        </p:nvSpPr>
        <p:spPr>
          <a:xfrm>
            <a:off x="5833084" y="4663387"/>
            <a:ext cx="3254837" cy="415498"/>
          </a:xfrm>
          <a:prstGeom prst="rect">
            <a:avLst/>
          </a:prstGeom>
          <a:noFill/>
        </p:spPr>
        <p:txBody>
          <a:bodyPr wrap="square" lIns="0" rIns="0" rtlCol="0">
            <a:spAutoFit/>
          </a:bodyPr>
          <a:lstStyle/>
          <a:p>
            <a:pPr algn="ctr"/>
            <a:r>
              <a:rPr lang="en-US" sz="1050" i="1" dirty="0">
                <a:solidFill>
                  <a:srgbClr val="1B5193"/>
                </a:solidFill>
              </a:rPr>
              <a:t>20 “</a:t>
            </a:r>
            <a:r>
              <a:rPr lang="en-US" sz="1050" i="1" dirty="0" err="1">
                <a:solidFill>
                  <a:srgbClr val="1B5193"/>
                </a:solidFill>
              </a:rPr>
              <a:t>zodis</a:t>
            </a:r>
            <a:r>
              <a:rPr lang="en-US" sz="1050" i="1" dirty="0">
                <a:solidFill>
                  <a:srgbClr val="1B5193"/>
                </a:solidFill>
              </a:rPr>
              <a:t>” case : bright dust clump is retrieved </a:t>
            </a:r>
          </a:p>
          <a:p>
            <a:pPr algn="ctr"/>
            <a:r>
              <a:rPr lang="en-US" sz="1050" i="1" dirty="0">
                <a:solidFill>
                  <a:srgbClr val="1B5193"/>
                </a:solidFill>
              </a:rPr>
              <a:t>instead of planet </a:t>
            </a:r>
          </a:p>
        </p:txBody>
      </p:sp>
      <p:sp>
        <p:nvSpPr>
          <p:cNvPr id="12" name="Rectangle 11">
            <a:extLst>
              <a:ext uri="{FF2B5EF4-FFF2-40B4-BE49-F238E27FC236}">
                <a16:creationId xmlns:a16="http://schemas.microsoft.com/office/drawing/2014/main" id="{588D9FFF-58E9-D099-1533-5F5089C3D325}"/>
              </a:ext>
            </a:extLst>
          </p:cNvPr>
          <p:cNvSpPr/>
          <p:nvPr/>
        </p:nvSpPr>
        <p:spPr>
          <a:xfrm>
            <a:off x="5700016" y="1381836"/>
            <a:ext cx="3280985" cy="171961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Rectangle 12">
            <a:extLst>
              <a:ext uri="{FF2B5EF4-FFF2-40B4-BE49-F238E27FC236}">
                <a16:creationId xmlns:a16="http://schemas.microsoft.com/office/drawing/2014/main" id="{BC60A0B8-354A-E8C0-F3D7-1154026095A2}"/>
              </a:ext>
            </a:extLst>
          </p:cNvPr>
          <p:cNvSpPr/>
          <p:nvPr/>
        </p:nvSpPr>
        <p:spPr>
          <a:xfrm>
            <a:off x="5705692" y="3213532"/>
            <a:ext cx="3280985" cy="184226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custDataLst>
      <p:tags r:id="rId1"/>
    </p:custDataLst>
    <p:extLst>
      <p:ext uri="{BB962C8B-B14F-4D97-AF65-F5344CB8AC3E}">
        <p14:creationId xmlns:p14="http://schemas.microsoft.com/office/powerpoint/2010/main" val="383174029"/>
      </p:ext>
    </p:extLst>
  </p:cSld>
  <p:clrMapOvr>
    <a:masterClrMapping/>
  </p:clrMapOvr>
  <mc:AlternateContent xmlns:mc="http://schemas.openxmlformats.org/markup-compatibility/2006" xmlns:p14="http://schemas.microsoft.com/office/powerpoint/2010/main">
    <mc:Choice Requires="p14">
      <p:transition spd="slow" p14:dur="2000" advTm="143109"/>
    </mc:Choice>
    <mc:Fallback xmlns="">
      <p:transition spd="slow" advTm="1431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0A5011-BFD4-774D-9547-8FA23EA3BE06}"/>
              </a:ext>
            </a:extLst>
          </p:cNvPr>
          <p:cNvSpPr>
            <a:spLocks noGrp="1"/>
          </p:cNvSpPr>
          <p:nvPr>
            <p:ph type="sldNum" sz="quarter" idx="12"/>
          </p:nvPr>
        </p:nvSpPr>
        <p:spPr/>
        <p:txBody>
          <a:bodyPr/>
          <a:lstStyle/>
          <a:p>
            <a:fld id="{671412FD-015B-EC49-BFCB-F5CA98BAD0C5}" type="slidenum">
              <a:rPr lang="en-US" smtClean="0"/>
              <a:pPr/>
              <a:t>39</a:t>
            </a:fld>
            <a:endParaRPr lang="en-US"/>
          </a:p>
        </p:txBody>
      </p:sp>
      <p:sp>
        <p:nvSpPr>
          <p:cNvPr id="2" name="Title 1">
            <a:extLst>
              <a:ext uri="{FF2B5EF4-FFF2-40B4-BE49-F238E27FC236}">
                <a16:creationId xmlns:a16="http://schemas.microsoft.com/office/drawing/2014/main" id="{0FEC91C4-5C30-F942-89DF-0AD40754D597}"/>
              </a:ext>
            </a:extLst>
          </p:cNvPr>
          <p:cNvSpPr>
            <a:spLocks noGrp="1"/>
          </p:cNvSpPr>
          <p:nvPr>
            <p:ph type="title"/>
          </p:nvPr>
        </p:nvSpPr>
        <p:spPr>
          <a:xfrm>
            <a:off x="1233488" y="162103"/>
            <a:ext cx="5702298" cy="994172"/>
          </a:xfrm>
        </p:spPr>
        <p:txBody>
          <a:bodyPr/>
          <a:lstStyle/>
          <a:p>
            <a:r>
              <a:rPr lang="en-US" dirty="0"/>
              <a:t>H-alpha Imaging of Protoplanets</a:t>
            </a:r>
          </a:p>
        </p:txBody>
      </p:sp>
      <p:sp>
        <p:nvSpPr>
          <p:cNvPr id="20" name="TextBox 19">
            <a:extLst>
              <a:ext uri="{FF2B5EF4-FFF2-40B4-BE49-F238E27FC236}">
                <a16:creationId xmlns:a16="http://schemas.microsoft.com/office/drawing/2014/main" id="{25BBAB96-E2DC-2E49-9DAC-9127482C4286}"/>
              </a:ext>
            </a:extLst>
          </p:cNvPr>
          <p:cNvSpPr txBox="1"/>
          <p:nvPr/>
        </p:nvSpPr>
        <p:spPr>
          <a:xfrm>
            <a:off x="4457784" y="2078769"/>
            <a:ext cx="1149674" cy="248209"/>
          </a:xfrm>
          <a:prstGeom prst="rect">
            <a:avLst/>
          </a:prstGeom>
          <a:noFill/>
        </p:spPr>
        <p:txBody>
          <a:bodyPr wrap="none" rtlCol="0">
            <a:spAutoFit/>
          </a:bodyPr>
          <a:lstStyle/>
          <a:p>
            <a:r>
              <a:rPr lang="en-US" sz="1013" dirty="0">
                <a:solidFill>
                  <a:schemeClr val="bg1"/>
                </a:solidFill>
              </a:rPr>
              <a:t>Mordasini+ 2017</a:t>
            </a:r>
          </a:p>
        </p:txBody>
      </p:sp>
      <p:grpSp>
        <p:nvGrpSpPr>
          <p:cNvPr id="3" name="Group 2">
            <a:extLst>
              <a:ext uri="{FF2B5EF4-FFF2-40B4-BE49-F238E27FC236}">
                <a16:creationId xmlns:a16="http://schemas.microsoft.com/office/drawing/2014/main" id="{E8B973E4-BC04-0645-BBF7-BC284C5985B8}"/>
              </a:ext>
            </a:extLst>
          </p:cNvPr>
          <p:cNvGrpSpPr/>
          <p:nvPr/>
        </p:nvGrpSpPr>
        <p:grpSpPr>
          <a:xfrm>
            <a:off x="2219969" y="1375963"/>
            <a:ext cx="5095016" cy="3342212"/>
            <a:chOff x="2560326" y="2209909"/>
            <a:chExt cx="6658830" cy="4368038"/>
          </a:xfrm>
        </p:grpSpPr>
        <p:grpSp>
          <p:nvGrpSpPr>
            <p:cNvPr id="19" name="Group 18">
              <a:extLst>
                <a:ext uri="{FF2B5EF4-FFF2-40B4-BE49-F238E27FC236}">
                  <a16:creationId xmlns:a16="http://schemas.microsoft.com/office/drawing/2014/main" id="{7D4EDD42-7FB5-2E4E-9A47-4E947FF52094}"/>
                </a:ext>
              </a:extLst>
            </p:cNvPr>
            <p:cNvGrpSpPr/>
            <p:nvPr/>
          </p:nvGrpSpPr>
          <p:grpSpPr>
            <a:xfrm>
              <a:off x="2560326" y="2209909"/>
              <a:ext cx="6658830" cy="4368038"/>
              <a:chOff x="138226" y="2392471"/>
              <a:chExt cx="6658830" cy="4368038"/>
            </a:xfrm>
          </p:grpSpPr>
          <p:sp>
            <p:nvSpPr>
              <p:cNvPr id="7" name="TextBox 6">
                <a:extLst>
                  <a:ext uri="{FF2B5EF4-FFF2-40B4-BE49-F238E27FC236}">
                    <a16:creationId xmlns:a16="http://schemas.microsoft.com/office/drawing/2014/main" id="{BF9C7A1E-B409-6049-8E92-D8CDBA42277F}"/>
                  </a:ext>
                </a:extLst>
              </p:cNvPr>
              <p:cNvSpPr txBox="1"/>
              <p:nvPr/>
            </p:nvSpPr>
            <p:spPr>
              <a:xfrm>
                <a:off x="3705727" y="2807368"/>
                <a:ext cx="1502544" cy="324392"/>
              </a:xfrm>
              <a:prstGeom prst="rect">
                <a:avLst/>
              </a:prstGeom>
              <a:noFill/>
            </p:spPr>
            <p:txBody>
              <a:bodyPr wrap="none" rtlCol="0">
                <a:spAutoFit/>
              </a:bodyPr>
              <a:lstStyle/>
              <a:p>
                <a:r>
                  <a:rPr lang="en-US" sz="1013" dirty="0">
                    <a:solidFill>
                      <a:schemeClr val="bg1"/>
                    </a:solidFill>
                  </a:rPr>
                  <a:t>Mordasini+ 2017</a:t>
                </a:r>
              </a:p>
            </p:txBody>
          </p:sp>
          <p:grpSp>
            <p:nvGrpSpPr>
              <p:cNvPr id="10" name="Group 9">
                <a:extLst>
                  <a:ext uri="{FF2B5EF4-FFF2-40B4-BE49-F238E27FC236}">
                    <a16:creationId xmlns:a16="http://schemas.microsoft.com/office/drawing/2014/main" id="{96DC5B73-338B-4844-99C4-144808424C32}"/>
                  </a:ext>
                </a:extLst>
              </p:cNvPr>
              <p:cNvGrpSpPr/>
              <p:nvPr/>
            </p:nvGrpSpPr>
            <p:grpSpPr>
              <a:xfrm>
                <a:off x="138226" y="2392471"/>
                <a:ext cx="6658830" cy="4368038"/>
                <a:chOff x="250521" y="2489962"/>
                <a:chExt cx="6658830" cy="4368038"/>
              </a:xfrm>
            </p:grpSpPr>
            <p:pic>
              <p:nvPicPr>
                <p:cNvPr id="6" name="Picture 5">
                  <a:extLst>
                    <a:ext uri="{FF2B5EF4-FFF2-40B4-BE49-F238E27FC236}">
                      <a16:creationId xmlns:a16="http://schemas.microsoft.com/office/drawing/2014/main" id="{6BED7478-BC8B-5C41-953A-5FFFA23A4F56}"/>
                    </a:ext>
                  </a:extLst>
                </p:cNvPr>
                <p:cNvPicPr>
                  <a:picLocks noChangeAspect="1"/>
                </p:cNvPicPr>
                <p:nvPr/>
              </p:nvPicPr>
              <p:blipFill>
                <a:blip r:embed="rId3"/>
                <a:stretch>
                  <a:fillRect/>
                </a:stretch>
              </p:blipFill>
              <p:spPr>
                <a:xfrm>
                  <a:off x="250521" y="2489962"/>
                  <a:ext cx="5372758" cy="4368038"/>
                </a:xfrm>
                <a:prstGeom prst="rect">
                  <a:avLst/>
                </a:prstGeom>
              </p:spPr>
            </p:pic>
            <p:pic>
              <p:nvPicPr>
                <p:cNvPr id="9" name="Picture 8">
                  <a:extLst>
                    <a:ext uri="{FF2B5EF4-FFF2-40B4-BE49-F238E27FC236}">
                      <a16:creationId xmlns:a16="http://schemas.microsoft.com/office/drawing/2014/main" id="{F9115317-8014-FC43-9244-87FE57960BA4}"/>
                    </a:ext>
                  </a:extLst>
                </p:cNvPr>
                <p:cNvPicPr>
                  <a:picLocks noChangeAspect="1"/>
                </p:cNvPicPr>
                <p:nvPr/>
              </p:nvPicPr>
              <p:blipFill>
                <a:blip r:embed="rId4"/>
                <a:stretch>
                  <a:fillRect/>
                </a:stretch>
              </p:blipFill>
              <p:spPr>
                <a:xfrm>
                  <a:off x="5472621" y="2489962"/>
                  <a:ext cx="1436730" cy="4368038"/>
                </a:xfrm>
                <a:prstGeom prst="rect">
                  <a:avLst/>
                </a:prstGeom>
              </p:spPr>
            </p:pic>
          </p:grpSp>
          <p:sp>
            <p:nvSpPr>
              <p:cNvPr id="11" name="Oval 10">
                <a:extLst>
                  <a:ext uri="{FF2B5EF4-FFF2-40B4-BE49-F238E27FC236}">
                    <a16:creationId xmlns:a16="http://schemas.microsoft.com/office/drawing/2014/main" id="{2BD2C6A7-FD87-7E45-AFFC-03E9FA2ACA35}"/>
                  </a:ext>
                </a:extLst>
              </p:cNvPr>
              <p:cNvSpPr/>
              <p:nvPr/>
            </p:nvSpPr>
            <p:spPr>
              <a:xfrm>
                <a:off x="3679092" y="4137587"/>
                <a:ext cx="176464" cy="1774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0000"/>
                  </a:solidFill>
                </a:endParaRPr>
              </a:p>
            </p:txBody>
          </p:sp>
          <p:sp>
            <p:nvSpPr>
              <p:cNvPr id="12" name="Oval 11">
                <a:extLst>
                  <a:ext uri="{FF2B5EF4-FFF2-40B4-BE49-F238E27FC236}">
                    <a16:creationId xmlns:a16="http://schemas.microsoft.com/office/drawing/2014/main" id="{6D0D714B-95CC-D14D-BDF7-AFAF38B8D936}"/>
                  </a:ext>
                </a:extLst>
              </p:cNvPr>
              <p:cNvSpPr/>
              <p:nvPr/>
            </p:nvSpPr>
            <p:spPr>
              <a:xfrm>
                <a:off x="5093366" y="3719933"/>
                <a:ext cx="176464" cy="1774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0000"/>
                  </a:solidFill>
                </a:endParaRPr>
              </a:p>
            </p:txBody>
          </p:sp>
          <p:cxnSp>
            <p:nvCxnSpPr>
              <p:cNvPr id="14" name="Straight Connector 13">
                <a:extLst>
                  <a:ext uri="{FF2B5EF4-FFF2-40B4-BE49-F238E27FC236}">
                    <a16:creationId xmlns:a16="http://schemas.microsoft.com/office/drawing/2014/main" id="{03F2BE71-D2B8-4648-8623-E9B47EE95DD2}"/>
                  </a:ext>
                </a:extLst>
              </p:cNvPr>
              <p:cNvCxnSpPr>
                <a:cxnSpLocks/>
              </p:cNvCxnSpPr>
              <p:nvPr/>
            </p:nvCxnSpPr>
            <p:spPr>
              <a:xfrm>
                <a:off x="931574" y="4335860"/>
                <a:ext cx="4338256" cy="0"/>
              </a:xfrm>
              <a:prstGeom prst="line">
                <a:avLst/>
              </a:prstGeom>
              <a:ln w="12700">
                <a:solidFill>
                  <a:schemeClr val="bg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C8D149B-6231-EB45-AB4D-8A42E01BE30D}"/>
                  </a:ext>
                </a:extLst>
              </p:cNvPr>
              <p:cNvSpPr txBox="1"/>
              <p:nvPr/>
            </p:nvSpPr>
            <p:spPr>
              <a:xfrm>
                <a:off x="915533" y="4308084"/>
                <a:ext cx="850994" cy="290452"/>
              </a:xfrm>
              <a:prstGeom prst="rect">
                <a:avLst/>
              </a:prstGeom>
              <a:noFill/>
            </p:spPr>
            <p:txBody>
              <a:bodyPr wrap="none" rtlCol="0">
                <a:spAutoFit/>
              </a:bodyPr>
              <a:lstStyle/>
              <a:p>
                <a:r>
                  <a:rPr lang="en-US" sz="844" dirty="0">
                    <a:solidFill>
                      <a:schemeClr val="bg1"/>
                    </a:solidFill>
                  </a:rPr>
                  <a:t>PDS 70 b</a:t>
                </a:r>
              </a:p>
            </p:txBody>
          </p:sp>
          <p:sp>
            <p:nvSpPr>
              <p:cNvPr id="17" name="Oval 16">
                <a:extLst>
                  <a:ext uri="{FF2B5EF4-FFF2-40B4-BE49-F238E27FC236}">
                    <a16:creationId xmlns:a16="http://schemas.microsoft.com/office/drawing/2014/main" id="{64866E28-0823-E74F-B9CD-C088BC73523E}"/>
                  </a:ext>
                </a:extLst>
              </p:cNvPr>
              <p:cNvSpPr/>
              <p:nvPr/>
            </p:nvSpPr>
            <p:spPr>
              <a:xfrm>
                <a:off x="3907603" y="4258684"/>
                <a:ext cx="176464" cy="1774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0000"/>
                  </a:solidFill>
                </a:endParaRPr>
              </a:p>
            </p:txBody>
          </p:sp>
        </p:grpSp>
        <p:cxnSp>
          <p:nvCxnSpPr>
            <p:cNvPr id="24" name="Straight Arrow Connector 23">
              <a:extLst>
                <a:ext uri="{FF2B5EF4-FFF2-40B4-BE49-F238E27FC236}">
                  <a16:creationId xmlns:a16="http://schemas.microsoft.com/office/drawing/2014/main" id="{B68559B2-9F62-F741-9C5A-A2C148F08B9B}"/>
                </a:ext>
              </a:extLst>
            </p:cNvPr>
            <p:cNvCxnSpPr>
              <a:cxnSpLocks/>
              <a:stCxn id="12" idx="6"/>
            </p:cNvCxnSpPr>
            <p:nvPr/>
          </p:nvCxnSpPr>
          <p:spPr>
            <a:xfrm>
              <a:off x="7691930" y="3626098"/>
              <a:ext cx="20279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5BF96CB8-49FE-3540-AF76-3891331AE73C}"/>
              </a:ext>
            </a:extLst>
          </p:cNvPr>
          <p:cNvSpPr/>
          <p:nvPr/>
        </p:nvSpPr>
        <p:spPr>
          <a:xfrm>
            <a:off x="1233487" y="709278"/>
            <a:ext cx="3971591" cy="819455"/>
          </a:xfrm>
          <a:prstGeom prst="rect">
            <a:avLst/>
          </a:prstGeom>
        </p:spPr>
        <p:txBody>
          <a:bodyPr wrap="square">
            <a:spAutoFit/>
          </a:bodyPr>
          <a:lstStyle/>
          <a:p>
            <a:r>
              <a:rPr lang="en-US" sz="1575" dirty="0"/>
              <a:t>High-contrast H-alpha measurements will test these predicted core accretion luminosities.</a:t>
            </a:r>
          </a:p>
        </p:txBody>
      </p:sp>
      <p:sp>
        <p:nvSpPr>
          <p:cNvPr id="8" name="Rectangle 7">
            <a:extLst>
              <a:ext uri="{FF2B5EF4-FFF2-40B4-BE49-F238E27FC236}">
                <a16:creationId xmlns:a16="http://schemas.microsoft.com/office/drawing/2014/main" id="{0CEC1D89-4998-7E42-919D-1B93BBD57EA5}"/>
              </a:ext>
            </a:extLst>
          </p:cNvPr>
          <p:cNvSpPr/>
          <p:nvPr/>
        </p:nvSpPr>
        <p:spPr>
          <a:xfrm>
            <a:off x="5151052" y="1363067"/>
            <a:ext cx="1149674" cy="248209"/>
          </a:xfrm>
          <a:prstGeom prst="rect">
            <a:avLst/>
          </a:prstGeom>
        </p:spPr>
        <p:txBody>
          <a:bodyPr wrap="none">
            <a:spAutoFit/>
          </a:bodyPr>
          <a:lstStyle/>
          <a:p>
            <a:r>
              <a:rPr lang="en-US" sz="1013" dirty="0" err="1"/>
              <a:t>Mordasini</a:t>
            </a:r>
            <a:r>
              <a:rPr lang="en-US" sz="1013" dirty="0"/>
              <a:t>+ 2017</a:t>
            </a:r>
          </a:p>
        </p:txBody>
      </p:sp>
      <p:cxnSp>
        <p:nvCxnSpPr>
          <p:cNvPr id="15" name="Straight Connector 14">
            <a:extLst>
              <a:ext uri="{FF2B5EF4-FFF2-40B4-BE49-F238E27FC236}">
                <a16:creationId xmlns:a16="http://schemas.microsoft.com/office/drawing/2014/main" id="{2EEB5833-FC7C-4EAD-9DD3-17EC21166C63}"/>
              </a:ext>
            </a:extLst>
          </p:cNvPr>
          <p:cNvCxnSpPr>
            <a:cxnSpLocks/>
          </p:cNvCxnSpPr>
          <p:nvPr/>
        </p:nvCxnSpPr>
        <p:spPr>
          <a:xfrm>
            <a:off x="3496732" y="1594342"/>
            <a:ext cx="0" cy="2605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069F04-8A6C-0A59-A9C3-2969B49DC7E8}"/>
              </a:ext>
            </a:extLst>
          </p:cNvPr>
          <p:cNvCxnSpPr>
            <a:cxnSpLocks/>
          </p:cNvCxnSpPr>
          <p:nvPr/>
        </p:nvCxnSpPr>
        <p:spPr>
          <a:xfrm>
            <a:off x="4436533" y="1585790"/>
            <a:ext cx="0" cy="2605124"/>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B377833-AF33-E8EF-7B93-EECE6EB0D176}"/>
              </a:ext>
            </a:extLst>
          </p:cNvPr>
          <p:cNvSpPr txBox="1"/>
          <p:nvPr/>
        </p:nvSpPr>
        <p:spPr>
          <a:xfrm>
            <a:off x="600513" y="4676253"/>
            <a:ext cx="7772400" cy="523220"/>
          </a:xfrm>
          <a:prstGeom prst="rect">
            <a:avLst/>
          </a:prstGeom>
          <a:noFill/>
        </p:spPr>
        <p:txBody>
          <a:bodyPr wrap="square" rtlCol="0">
            <a:spAutoFit/>
          </a:bodyPr>
          <a:lstStyle/>
          <a:p>
            <a:r>
              <a:rPr lang="en-US"/>
              <a:t>Planet mass accessible will depend on detection limtis, contrast achievable on targets fainters than V=5, and accretion rate. </a:t>
            </a:r>
          </a:p>
        </p:txBody>
      </p:sp>
    </p:spTree>
    <p:extLst>
      <p:ext uri="{BB962C8B-B14F-4D97-AF65-F5344CB8AC3E}">
        <p14:creationId xmlns:p14="http://schemas.microsoft.com/office/powerpoint/2010/main" val="221273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108BE-8DA2-F551-1343-01C8D68053D2}"/>
              </a:ext>
            </a:extLst>
          </p:cNvPr>
          <p:cNvSpPr>
            <a:spLocks noGrp="1"/>
          </p:cNvSpPr>
          <p:nvPr>
            <p:ph type="sldNum" idx="12"/>
          </p:nvPr>
        </p:nvSpPr>
        <p:spPr/>
        <p:txBody>
          <a:bodyPr/>
          <a:lstStyle/>
          <a:p>
            <a:fld id="{00000000-1234-1234-1234-123412341234}" type="slidenum">
              <a:rPr lang="en" smtClean="0"/>
              <a:pPr/>
              <a:t>4</a:t>
            </a:fld>
            <a:endParaRPr lang="en" dirty="0"/>
          </a:p>
        </p:txBody>
      </p:sp>
      <p:sp>
        <p:nvSpPr>
          <p:cNvPr id="3" name="Title 2">
            <a:extLst>
              <a:ext uri="{FF2B5EF4-FFF2-40B4-BE49-F238E27FC236}">
                <a16:creationId xmlns:a16="http://schemas.microsoft.com/office/drawing/2014/main" id="{FBE5FC78-9130-3245-3652-52E44A57316E}"/>
              </a:ext>
            </a:extLst>
          </p:cNvPr>
          <p:cNvSpPr>
            <a:spLocks noGrp="1"/>
          </p:cNvSpPr>
          <p:nvPr>
            <p:ph type="title"/>
          </p:nvPr>
        </p:nvSpPr>
        <p:spPr>
          <a:xfrm>
            <a:off x="434975" y="147484"/>
            <a:ext cx="7827282" cy="686117"/>
          </a:xfrm>
        </p:spPr>
        <p:txBody>
          <a:bodyPr/>
          <a:lstStyle/>
          <a:p>
            <a:r>
              <a:rPr lang="en-US"/>
              <a:t>Coronagraph Instrument during I&amp;T (JPL 2023-2024)</a:t>
            </a:r>
          </a:p>
        </p:txBody>
      </p:sp>
      <p:pic>
        <p:nvPicPr>
          <p:cNvPr id="5" name="Picture 4" descr="A picture containing engine, automaton&#10;&#10;Description automatically generated">
            <a:extLst>
              <a:ext uri="{FF2B5EF4-FFF2-40B4-BE49-F238E27FC236}">
                <a16:creationId xmlns:a16="http://schemas.microsoft.com/office/drawing/2014/main" id="{19A50432-541F-019A-8E1E-813CAABF8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8" y="1014493"/>
            <a:ext cx="4540122" cy="4036736"/>
          </a:xfrm>
          <a:prstGeom prst="rect">
            <a:avLst/>
          </a:prstGeom>
        </p:spPr>
      </p:pic>
      <p:pic>
        <p:nvPicPr>
          <p:cNvPr id="6" name="Picture 5" descr="A machine with foil wrapped around it&#10;&#10;Description automatically generated">
            <a:extLst>
              <a:ext uri="{FF2B5EF4-FFF2-40B4-BE49-F238E27FC236}">
                <a16:creationId xmlns:a16="http://schemas.microsoft.com/office/drawing/2014/main" id="{5FA0E6BF-5CA9-DFB0-D7A4-663EB5F9770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06371" y="1409559"/>
            <a:ext cx="4352581" cy="3264436"/>
          </a:xfrm>
          <a:prstGeom prst="rect">
            <a:avLst/>
          </a:prstGeom>
        </p:spPr>
      </p:pic>
      <p:sp>
        <p:nvSpPr>
          <p:cNvPr id="7" name="TextBox 6">
            <a:extLst>
              <a:ext uri="{FF2B5EF4-FFF2-40B4-BE49-F238E27FC236}">
                <a16:creationId xmlns:a16="http://schemas.microsoft.com/office/drawing/2014/main" id="{41520CE7-6E56-4437-B2D8-715F6C01F6A7}"/>
              </a:ext>
            </a:extLst>
          </p:cNvPr>
          <p:cNvSpPr txBox="1"/>
          <p:nvPr/>
        </p:nvSpPr>
        <p:spPr>
          <a:xfrm>
            <a:off x="553522" y="4599318"/>
            <a:ext cx="2374368" cy="338554"/>
          </a:xfrm>
          <a:prstGeom prst="rect">
            <a:avLst/>
          </a:prstGeom>
          <a:solidFill>
            <a:schemeClr val="bg2"/>
          </a:solidFill>
        </p:spPr>
        <p:txBody>
          <a:bodyPr wrap="none" rtlCol="0">
            <a:spAutoFit/>
          </a:bodyPr>
          <a:lstStyle/>
          <a:p>
            <a:r>
              <a:rPr lang="en-US" sz="1600" b="1" dirty="0"/>
              <a:t>Aligned Optical Bench</a:t>
            </a:r>
          </a:p>
        </p:txBody>
      </p:sp>
      <p:sp>
        <p:nvSpPr>
          <p:cNvPr id="8" name="TextBox 7">
            <a:extLst>
              <a:ext uri="{FF2B5EF4-FFF2-40B4-BE49-F238E27FC236}">
                <a16:creationId xmlns:a16="http://schemas.microsoft.com/office/drawing/2014/main" id="{101CB2F1-AF3C-7409-545C-91633B6CF730}"/>
              </a:ext>
            </a:extLst>
          </p:cNvPr>
          <p:cNvSpPr txBox="1"/>
          <p:nvPr/>
        </p:nvSpPr>
        <p:spPr>
          <a:xfrm>
            <a:off x="5177342" y="4066084"/>
            <a:ext cx="3550972" cy="584775"/>
          </a:xfrm>
          <a:prstGeom prst="rect">
            <a:avLst/>
          </a:prstGeom>
          <a:solidFill>
            <a:schemeClr val="bg2"/>
          </a:solidFill>
        </p:spPr>
        <p:txBody>
          <a:bodyPr wrap="none" rtlCol="0">
            <a:spAutoFit/>
          </a:bodyPr>
          <a:lstStyle/>
          <a:p>
            <a:r>
              <a:rPr lang="en-US" sz="1600" b="1" dirty="0"/>
              <a:t>Complete Electronics Pallet being </a:t>
            </a:r>
          </a:p>
          <a:p>
            <a:r>
              <a:rPr lang="en-US" sz="1600" b="1" dirty="0"/>
              <a:t>integrated to the Optical Bench</a:t>
            </a:r>
          </a:p>
        </p:txBody>
      </p:sp>
    </p:spTree>
    <p:extLst>
      <p:ext uri="{BB962C8B-B14F-4D97-AF65-F5344CB8AC3E}">
        <p14:creationId xmlns:p14="http://schemas.microsoft.com/office/powerpoint/2010/main" val="3259222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55CAE9-33AB-7140-83F8-F1869283504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40</a:t>
            </a:fld>
            <a:endParaRPr lang="en"/>
          </a:p>
        </p:txBody>
      </p:sp>
      <p:sp>
        <p:nvSpPr>
          <p:cNvPr id="3" name="Title 2">
            <a:extLst>
              <a:ext uri="{FF2B5EF4-FFF2-40B4-BE49-F238E27FC236}">
                <a16:creationId xmlns:a16="http://schemas.microsoft.com/office/drawing/2014/main" id="{71D3713E-A590-F946-A732-5AF5C583A626}"/>
              </a:ext>
            </a:extLst>
          </p:cNvPr>
          <p:cNvSpPr>
            <a:spLocks noGrp="1"/>
          </p:cNvSpPr>
          <p:nvPr>
            <p:ph type="title"/>
          </p:nvPr>
        </p:nvSpPr>
        <p:spPr/>
        <p:txBody>
          <a:bodyPr/>
          <a:lstStyle/>
          <a:p>
            <a:r>
              <a:rPr lang="en-US" dirty="0"/>
              <a:t>Unsupported Mask Configurations</a:t>
            </a:r>
          </a:p>
        </p:txBody>
      </p:sp>
      <p:pic>
        <p:nvPicPr>
          <p:cNvPr id="5" name="Picture 4">
            <a:extLst>
              <a:ext uri="{FF2B5EF4-FFF2-40B4-BE49-F238E27FC236}">
                <a16:creationId xmlns:a16="http://schemas.microsoft.com/office/drawing/2014/main" id="{C03D9894-142F-E84B-97A6-566B7ED3CA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3815" y="905762"/>
            <a:ext cx="4572000" cy="626070"/>
          </a:xfrm>
          <a:prstGeom prst="rect">
            <a:avLst/>
          </a:prstGeom>
        </p:spPr>
      </p:pic>
      <p:pic>
        <p:nvPicPr>
          <p:cNvPr id="6" name="Picture 5">
            <a:extLst>
              <a:ext uri="{FF2B5EF4-FFF2-40B4-BE49-F238E27FC236}">
                <a16:creationId xmlns:a16="http://schemas.microsoft.com/office/drawing/2014/main" id="{FBE32DD8-85C3-054C-8B2D-CCED32673AE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03782" y="1591880"/>
            <a:ext cx="4556331" cy="3551570"/>
          </a:xfrm>
          <a:prstGeom prst="rect">
            <a:avLst/>
          </a:prstGeom>
        </p:spPr>
      </p:pic>
      <p:sp>
        <p:nvSpPr>
          <p:cNvPr id="7" name="TextBox 6">
            <a:extLst>
              <a:ext uri="{FF2B5EF4-FFF2-40B4-BE49-F238E27FC236}">
                <a16:creationId xmlns:a16="http://schemas.microsoft.com/office/drawing/2014/main" id="{606B85DA-BC5C-8747-AD06-BC0FB1F62EA2}"/>
              </a:ext>
            </a:extLst>
          </p:cNvPr>
          <p:cNvSpPr txBox="1"/>
          <p:nvPr/>
        </p:nvSpPr>
        <p:spPr>
          <a:xfrm>
            <a:off x="5537529" y="3646124"/>
            <a:ext cx="3606471" cy="830997"/>
          </a:xfrm>
          <a:prstGeom prst="rect">
            <a:avLst/>
          </a:prstGeom>
          <a:noFill/>
        </p:spPr>
        <p:txBody>
          <a:bodyPr wrap="square" rtlCol="0">
            <a:spAutoFit/>
          </a:bodyPr>
          <a:lstStyle/>
          <a:p>
            <a:r>
              <a:rPr lang="en-US" sz="1200" i="1" dirty="0">
                <a:solidFill>
                  <a:srgbClr val="FF0000"/>
                </a:solidFill>
              </a:rPr>
              <a:t>For complete list of masks, see past SPIE conf. papers </a:t>
            </a:r>
          </a:p>
          <a:p>
            <a:pPr marL="171450" indent="-171450">
              <a:buFont typeface="Arial" panose="020B0604020202020204" pitchFamily="34" charset="0"/>
              <a:buChar char="•"/>
            </a:pPr>
            <a:r>
              <a:rPr lang="en-US" sz="1200" i="1" dirty="0">
                <a:solidFill>
                  <a:srgbClr val="FF0000"/>
                </a:solidFill>
              </a:rPr>
              <a:t>11823-72 by A.J. Riggs</a:t>
            </a:r>
          </a:p>
          <a:p>
            <a:pPr marL="171450" indent="-171450">
              <a:buFont typeface="Arial" panose="020B0604020202020204" pitchFamily="34" charset="0"/>
              <a:buChar char="•"/>
            </a:pPr>
            <a:r>
              <a:rPr lang="en-US" sz="1200" i="1" dirty="0">
                <a:solidFill>
                  <a:srgbClr val="FF0000"/>
                </a:solidFill>
              </a:rPr>
              <a:t>11823-54 by E. </a:t>
            </a:r>
            <a:r>
              <a:rPr lang="en-US" sz="1200" i="1" dirty="0" err="1">
                <a:solidFill>
                  <a:srgbClr val="FF0000"/>
                </a:solidFill>
              </a:rPr>
              <a:t>Bendek</a:t>
            </a:r>
            <a:r>
              <a:rPr lang="en-US" sz="1200" i="1" dirty="0">
                <a:solidFill>
                  <a:srgbClr val="FF0000"/>
                </a:solidFill>
              </a:rPr>
              <a:t> </a:t>
            </a:r>
          </a:p>
        </p:txBody>
      </p:sp>
      <p:sp>
        <p:nvSpPr>
          <p:cNvPr id="11" name="TextBox 10">
            <a:extLst>
              <a:ext uri="{FF2B5EF4-FFF2-40B4-BE49-F238E27FC236}">
                <a16:creationId xmlns:a16="http://schemas.microsoft.com/office/drawing/2014/main" id="{93EEE29E-BF42-544A-91CE-8F857C82780B}"/>
              </a:ext>
            </a:extLst>
          </p:cNvPr>
          <p:cNvSpPr txBox="1"/>
          <p:nvPr/>
        </p:nvSpPr>
        <p:spPr>
          <a:xfrm>
            <a:off x="5537529" y="2742131"/>
            <a:ext cx="3387015" cy="738664"/>
          </a:xfrm>
          <a:prstGeom prst="rect">
            <a:avLst/>
          </a:prstGeom>
          <a:noFill/>
        </p:spPr>
        <p:txBody>
          <a:bodyPr wrap="square" rtlCol="0">
            <a:spAutoFit/>
          </a:bodyPr>
          <a:lstStyle/>
          <a:p>
            <a:pPr algn="l"/>
            <a:r>
              <a:rPr lang="en-US" dirty="0">
                <a:solidFill>
                  <a:schemeClr val="bg1"/>
                </a:solidFill>
              </a:rPr>
              <a:t>Not shown: unsupported “low-contrast” classical </a:t>
            </a:r>
            <a:r>
              <a:rPr lang="en-US" dirty="0" err="1">
                <a:solidFill>
                  <a:schemeClr val="bg1"/>
                </a:solidFill>
              </a:rPr>
              <a:t>Lyot</a:t>
            </a:r>
            <a:r>
              <a:rPr lang="en-US" dirty="0">
                <a:solidFill>
                  <a:schemeClr val="bg1"/>
                </a:solidFill>
              </a:rPr>
              <a:t> spots (analogous to HST) for very wide FOV imaging (~1-3.5”)</a:t>
            </a:r>
          </a:p>
        </p:txBody>
      </p:sp>
      <p:sp>
        <p:nvSpPr>
          <p:cNvPr id="4" name="Rectangle 3">
            <a:extLst>
              <a:ext uri="{FF2B5EF4-FFF2-40B4-BE49-F238E27FC236}">
                <a16:creationId xmlns:a16="http://schemas.microsoft.com/office/drawing/2014/main" id="{4AE0C040-DD3C-5C43-A879-0403B98E67DF}"/>
              </a:ext>
            </a:extLst>
          </p:cNvPr>
          <p:cNvSpPr/>
          <p:nvPr/>
        </p:nvSpPr>
        <p:spPr>
          <a:xfrm>
            <a:off x="5537529" y="1081877"/>
            <a:ext cx="3387015" cy="1600438"/>
          </a:xfrm>
          <a:prstGeom prst="rect">
            <a:avLst/>
          </a:prstGeom>
        </p:spPr>
        <p:txBody>
          <a:bodyPr wrap="square">
            <a:spAutoFit/>
          </a:bodyPr>
          <a:lstStyle/>
          <a:p>
            <a:r>
              <a:rPr lang="en-US" dirty="0">
                <a:solidFill>
                  <a:schemeClr val="bg1"/>
                </a:solidFill>
              </a:rPr>
              <a:t>Additional masks contributed by NASA’s Exoplanet Exploration Program to fill empty slots in mechanisms.</a:t>
            </a:r>
          </a:p>
          <a:p>
            <a:endParaRPr lang="en-US" dirty="0">
              <a:solidFill>
                <a:schemeClr val="bg1"/>
              </a:solidFill>
            </a:endParaRPr>
          </a:p>
          <a:p>
            <a:r>
              <a:rPr lang="en-US" dirty="0">
                <a:solidFill>
                  <a:schemeClr val="bg1"/>
                </a:solidFill>
              </a:rPr>
              <a:t>No funding for on-sky commissioning identified at this time. Analogous to HST/STIS Bar5.</a:t>
            </a:r>
          </a:p>
        </p:txBody>
      </p:sp>
    </p:spTree>
    <p:extLst>
      <p:ext uri="{BB962C8B-B14F-4D97-AF65-F5344CB8AC3E}">
        <p14:creationId xmlns:p14="http://schemas.microsoft.com/office/powerpoint/2010/main" val="10405967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CF9529-E26F-76C9-134D-76522DCCA272}"/>
              </a:ext>
            </a:extLst>
          </p:cNvPr>
          <p:cNvSpPr>
            <a:spLocks noGrp="1"/>
          </p:cNvSpPr>
          <p:nvPr>
            <p:ph type="sldNum" idx="12"/>
          </p:nvPr>
        </p:nvSpPr>
        <p:spPr/>
        <p:txBody>
          <a:bodyPr/>
          <a:lstStyle/>
          <a:p>
            <a:fld id="{00000000-1234-1234-1234-123412341234}" type="slidenum">
              <a:rPr lang="en" smtClean="0"/>
              <a:pPr/>
              <a:t>41</a:t>
            </a:fld>
            <a:endParaRPr lang="en" dirty="0"/>
          </a:p>
        </p:txBody>
      </p:sp>
      <p:sp>
        <p:nvSpPr>
          <p:cNvPr id="3" name="Title 2">
            <a:extLst>
              <a:ext uri="{FF2B5EF4-FFF2-40B4-BE49-F238E27FC236}">
                <a16:creationId xmlns:a16="http://schemas.microsoft.com/office/drawing/2014/main" id="{367E333D-6DC3-E8C6-E605-8BFF5D19205F}"/>
              </a:ext>
            </a:extLst>
          </p:cNvPr>
          <p:cNvSpPr>
            <a:spLocks noGrp="1"/>
          </p:cNvSpPr>
          <p:nvPr>
            <p:ph type="title"/>
          </p:nvPr>
        </p:nvSpPr>
        <p:spPr/>
        <p:txBody>
          <a:bodyPr/>
          <a:lstStyle/>
          <a:p>
            <a:r>
              <a:rPr lang="en-US" dirty="0"/>
              <a:t>Engaging the community in observation planning and preparation</a:t>
            </a:r>
          </a:p>
        </p:txBody>
      </p:sp>
      <p:sp>
        <p:nvSpPr>
          <p:cNvPr id="4" name="Text Placeholder 3">
            <a:extLst>
              <a:ext uri="{FF2B5EF4-FFF2-40B4-BE49-F238E27FC236}">
                <a16:creationId xmlns:a16="http://schemas.microsoft.com/office/drawing/2014/main" id="{E8A400B4-307F-6A34-5FDB-4C6148E9D84A}"/>
              </a:ext>
            </a:extLst>
          </p:cNvPr>
          <p:cNvSpPr>
            <a:spLocks noGrp="1"/>
          </p:cNvSpPr>
          <p:nvPr>
            <p:ph type="body" sz="quarter" idx="13"/>
          </p:nvPr>
        </p:nvSpPr>
        <p:spPr/>
        <p:txBody>
          <a:bodyPr>
            <a:normAutofit fontScale="92500"/>
          </a:bodyPr>
          <a:lstStyle/>
          <a:p>
            <a:r>
              <a:rPr lang="en-US" dirty="0"/>
              <a:t>Observation planning is a joint exercise between the instrument team and the CPP</a:t>
            </a:r>
          </a:p>
          <a:p>
            <a:pPr lvl="1"/>
            <a:r>
              <a:rPr lang="en-US" dirty="0"/>
              <a:t>Coronagraph has no GO program</a:t>
            </a:r>
          </a:p>
          <a:p>
            <a:r>
              <a:rPr lang="en-US" dirty="0"/>
              <a:t>CPP will inform and solicit feedback from the community on target selection </a:t>
            </a:r>
          </a:p>
          <a:p>
            <a:pPr lvl="1"/>
            <a:r>
              <a:rPr lang="en-US" dirty="0"/>
              <a:t>Fall 2024: informational briefing &amp; short community survey for high-level input</a:t>
            </a:r>
          </a:p>
          <a:p>
            <a:pPr lvl="1"/>
            <a:r>
              <a:rPr lang="en-US" dirty="0"/>
              <a:t>Future: opportunities for more detailed input (</a:t>
            </a:r>
            <a:r>
              <a:rPr lang="en-US" dirty="0" err="1"/>
              <a:t>eg</a:t>
            </a:r>
            <a:r>
              <a:rPr lang="en-US" dirty="0"/>
              <a:t>: whitepaper?)</a:t>
            </a:r>
          </a:p>
          <a:p>
            <a:pPr lvl="2"/>
            <a:r>
              <a:rPr lang="en-US" dirty="0"/>
              <a:t>Opportunities to join CPP working groups to flesh out select ideas in more detail</a:t>
            </a:r>
          </a:p>
          <a:p>
            <a:r>
              <a:rPr lang="en-US" dirty="0"/>
              <a:t>As with WFI, there is no proprietary period on Coronagraph data</a:t>
            </a:r>
          </a:p>
        </p:txBody>
      </p:sp>
    </p:spTree>
    <p:extLst>
      <p:ext uri="{BB962C8B-B14F-4D97-AF65-F5344CB8AC3E}">
        <p14:creationId xmlns:p14="http://schemas.microsoft.com/office/powerpoint/2010/main" val="397623543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628650" y="102394"/>
            <a:ext cx="7886700" cy="575952"/>
          </a:xfrm>
        </p:spPr>
        <p:txBody>
          <a:bodyPr/>
          <a:lstStyle/>
          <a:p>
            <a:pPr algn="ctr"/>
            <a:r>
              <a:rPr lang="en-US" altLang="x-none" dirty="0"/>
              <a:t>Science &amp; Tech Potential vs Capabilities</a:t>
            </a:r>
          </a:p>
        </p:txBody>
      </p:sp>
      <p:graphicFrame>
        <p:nvGraphicFramePr>
          <p:cNvPr id="9" name="Table 8"/>
          <p:cNvGraphicFramePr>
            <a:graphicFrameLocks noGrp="1"/>
          </p:cNvGraphicFramePr>
          <p:nvPr/>
        </p:nvGraphicFramePr>
        <p:xfrm>
          <a:off x="299168" y="752109"/>
          <a:ext cx="8545665" cy="3874147"/>
        </p:xfrm>
        <a:graphic>
          <a:graphicData uri="http://schemas.openxmlformats.org/drawingml/2006/table">
            <a:tbl>
              <a:tblPr firstRow="1" bandRow="1">
                <a:tableStyleId>{5C22544A-7EE6-4342-B048-85BDC9FD1C3A}</a:tableStyleId>
              </a:tblPr>
              <a:tblGrid>
                <a:gridCol w="2236305">
                  <a:extLst>
                    <a:ext uri="{9D8B030D-6E8A-4147-A177-3AD203B41FA5}">
                      <a16:colId xmlns:a16="http://schemas.microsoft.com/office/drawing/2014/main" val="20000"/>
                    </a:ext>
                  </a:extLst>
                </a:gridCol>
                <a:gridCol w="1577340">
                  <a:extLst>
                    <a:ext uri="{9D8B030D-6E8A-4147-A177-3AD203B41FA5}">
                      <a16:colId xmlns:a16="http://schemas.microsoft.com/office/drawing/2014/main" val="2773836233"/>
                    </a:ext>
                  </a:extLst>
                </a:gridCol>
                <a:gridCol w="1577340">
                  <a:extLst>
                    <a:ext uri="{9D8B030D-6E8A-4147-A177-3AD203B41FA5}">
                      <a16:colId xmlns:a16="http://schemas.microsoft.com/office/drawing/2014/main" val="969342250"/>
                    </a:ext>
                  </a:extLst>
                </a:gridCol>
                <a:gridCol w="1577340">
                  <a:extLst>
                    <a:ext uri="{9D8B030D-6E8A-4147-A177-3AD203B41FA5}">
                      <a16:colId xmlns:a16="http://schemas.microsoft.com/office/drawing/2014/main" val="3324114877"/>
                    </a:ext>
                  </a:extLst>
                </a:gridCol>
                <a:gridCol w="1577340">
                  <a:extLst>
                    <a:ext uri="{9D8B030D-6E8A-4147-A177-3AD203B41FA5}">
                      <a16:colId xmlns:a16="http://schemas.microsoft.com/office/drawing/2014/main" val="20002"/>
                    </a:ext>
                  </a:extLst>
                </a:gridCol>
              </a:tblGrid>
              <a:tr h="4404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10</a:t>
                      </a:r>
                      <a:r>
                        <a:rPr lang="en-US" sz="1400" i="0" baseline="30000" dirty="0"/>
                        <a:t>-7</a:t>
                      </a:r>
                      <a:r>
                        <a:rPr lang="en-US" sz="1400" i="0" baseline="0" dirty="0"/>
                        <a:t>, 6-9 </a:t>
                      </a:r>
                      <a:r>
                        <a:rPr lang="el-GR" sz="1400" i="0" baseline="0" dirty="0"/>
                        <a:t>λ</a:t>
                      </a:r>
                      <a:r>
                        <a:rPr lang="en-US" sz="1400" i="0" baseline="0" dirty="0"/>
                        <a:t>/D, Band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baseline="0" dirty="0"/>
                        <a:t>(TTR5)</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10</a:t>
                      </a:r>
                      <a:r>
                        <a:rPr lang="en-US" sz="1400" i="0" baseline="30000" dirty="0"/>
                        <a:t>-8</a:t>
                      </a:r>
                      <a:r>
                        <a:rPr lang="en-US" sz="1400" i="0" baseline="0" dirty="0"/>
                        <a:t>, 3-9 </a:t>
                      </a:r>
                      <a:r>
                        <a:rPr lang="el-GR" sz="1400" i="0" baseline="0" dirty="0"/>
                        <a:t>λ</a:t>
                      </a:r>
                      <a:r>
                        <a:rPr lang="en-US" sz="1400" i="0" baseline="0" dirty="0"/>
                        <a:t>/D, Band 1</a:t>
                      </a:r>
                    </a:p>
                    <a:p>
                      <a:pPr algn="ctr"/>
                      <a:r>
                        <a:rPr lang="en-US" sz="1400" i="0" baseline="0" dirty="0"/>
                        <a:t>(conservative)</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‘best effort’ modes, 10</a:t>
                      </a:r>
                      <a:r>
                        <a:rPr lang="en-US" sz="1400" i="0" baseline="30000" dirty="0"/>
                        <a:t>-8</a:t>
                      </a:r>
                      <a:r>
                        <a:rPr lang="en-US" sz="1400" i="0" baseline="0" dirty="0"/>
                        <a:t> </a:t>
                      </a:r>
                      <a:r>
                        <a:rPr lang="en-US" sz="1400" i="0" baseline="30000" dirty="0"/>
                        <a:t> </a:t>
                      </a:r>
                      <a:r>
                        <a:rPr lang="en-US" sz="1400" i="0" baseline="0" dirty="0"/>
                        <a:t>(conservative)</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all modes,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3x 10</a:t>
                      </a:r>
                      <a:r>
                        <a:rPr lang="en-US" sz="1400" i="0" baseline="30000" dirty="0"/>
                        <a:t>-9</a:t>
                      </a:r>
                      <a:r>
                        <a:rPr lang="en-US" sz="1400" i="0" baseline="0" dirty="0"/>
                        <a:t> </a:t>
                      </a:r>
                      <a:r>
                        <a:rPr lang="en-US" sz="1400" i="0" baseline="30000" dirty="0"/>
                        <a:t> </a:t>
                      </a:r>
                      <a:r>
                        <a:rPr lang="en-US" sz="1400" i="0" baseline="0" dirty="0"/>
                        <a:t>(optimistic)</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extLst>
                  <a:ext uri="{0D108BD9-81ED-4DB2-BD59-A6C34878D82A}">
                    <a16:rowId xmlns:a16="http://schemas.microsoft.com/office/drawing/2014/main" val="10000"/>
                  </a:ext>
                </a:extLst>
              </a:tr>
              <a:tr h="886184">
                <a:tc>
                  <a:txBody>
                    <a:bodyPr/>
                    <a:lstStyle/>
                    <a:p>
                      <a:pPr algn="l"/>
                      <a:r>
                        <a:rPr lang="en-US" sz="1200" dirty="0"/>
                        <a:t>Technology maturation</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solidFill>
                        </a:rPr>
                        <a:t>All key imaging technologies at TRL9</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dirty="0">
                          <a:solidFill>
                            <a:schemeClr val="tx1"/>
                          </a:solidFill>
                        </a:rPr>
                        <a:t>… + all key imaging technologies are </a:t>
                      </a:r>
                      <a:r>
                        <a:rPr lang="en-US" sz="1100" i="1" dirty="0">
                          <a:solidFill>
                            <a:schemeClr val="tx1"/>
                          </a:solidFill>
                        </a:rPr>
                        <a:t>necessary</a:t>
                      </a:r>
                      <a:r>
                        <a:rPr lang="en-US" sz="1100" i="0" dirty="0">
                          <a:solidFill>
                            <a:schemeClr val="tx1"/>
                          </a:solidFill>
                        </a:rPr>
                        <a:t> to achieve performance</a:t>
                      </a:r>
                      <a:endParaRPr lang="en-US" sz="1100" dirty="0">
                        <a:solidFill>
                          <a:schemeClr val="tx1"/>
                        </a:solidFill>
                      </a:endParaRP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dirty="0">
                          <a:solidFill>
                            <a:schemeClr val="tx1"/>
                          </a:solidFill>
                        </a:rPr>
                        <a:t>… + spectroscopy and polarimetry technologies at TRL9</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9E"/>
                    </a:solidFill>
                  </a:tcPr>
                </a:tc>
                <a:tc>
                  <a:txBody>
                    <a:bodyPr/>
                    <a:lstStyle/>
                    <a:p>
                      <a:pPr algn="ctr"/>
                      <a:r>
                        <a:rPr lang="en-US" sz="1100" dirty="0">
                          <a:solidFill>
                            <a:schemeClr val="tx1"/>
                          </a:solidFill>
                        </a:rPr>
                        <a:t>… + tech demos &amp; performance is approaching HWO needs in multiple areas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288204010"/>
                  </a:ext>
                </a:extLst>
              </a:tr>
              <a:tr h="357419">
                <a:tc>
                  <a:txBody>
                    <a:bodyPr/>
                    <a:lstStyle/>
                    <a:p>
                      <a:pPr algn="l"/>
                      <a:r>
                        <a:rPr lang="en-US" sz="1200" dirty="0"/>
                        <a:t>Jupiter analog spectra</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t>A few*</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extLst>
                  <a:ext uri="{0D108BD9-81ED-4DB2-BD59-A6C34878D82A}">
                    <a16:rowId xmlns:a16="http://schemas.microsoft.com/office/drawing/2014/main" val="10001"/>
                  </a:ext>
                </a:extLst>
              </a:tr>
              <a:tr h="357419">
                <a:tc>
                  <a:txBody>
                    <a:bodyPr/>
                    <a:lstStyle/>
                    <a:p>
                      <a:pPr algn="l"/>
                      <a:r>
                        <a:rPr lang="en-US" sz="1200" dirty="0"/>
                        <a:t>Jupiter analog Images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Unlikely</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Unlikely</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A handful*</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10002"/>
                  </a:ext>
                </a:extLst>
              </a:tr>
              <a:tr h="357419">
                <a:tc>
                  <a:txBody>
                    <a:bodyPr/>
                    <a:lstStyle/>
                    <a:p>
                      <a:pPr algn="l"/>
                      <a:r>
                        <a:rPr lang="en-US" sz="1200" dirty="0"/>
                        <a:t>Young giant planet spectra</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tc>
                  <a:txBody>
                    <a:bodyPr/>
                    <a:lstStyle/>
                    <a:p>
                      <a:pPr algn="ctr"/>
                      <a:r>
                        <a:rPr lang="en-US" sz="1100" b="1"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10003"/>
                  </a:ext>
                </a:extLst>
              </a:tr>
              <a:tr h="357419">
                <a:tc>
                  <a:txBody>
                    <a:bodyPr/>
                    <a:lstStyle/>
                    <a:p>
                      <a:pPr algn="l"/>
                      <a:r>
                        <a:rPr lang="en-US" sz="1200" dirty="0"/>
                        <a:t>Young giant planet images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50000"/>
                              <a:lumOff val="50000"/>
                            </a:schemeClr>
                          </a:solidFill>
                        </a:rPr>
                        <a:t>No</a:t>
                      </a:r>
                      <a:endParaRPr lang="en-US" sz="11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No</a:t>
                      </a:r>
                      <a:endParaRPr lang="en-US" sz="11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tc>
                  <a:txBody>
                    <a:bodyPr/>
                    <a:lstStyle/>
                    <a:p>
                      <a:pPr algn="ctr"/>
                      <a:r>
                        <a:rPr lang="en-US" sz="1100" b="1"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10004"/>
                  </a:ext>
                </a:extLst>
              </a:tr>
              <a:tr h="371834">
                <a:tc>
                  <a:txBody>
                    <a:bodyPr/>
                    <a:lstStyle/>
                    <a:p>
                      <a:pPr algn="l"/>
                      <a:r>
                        <a:rPr lang="en-US" sz="1200" dirty="0"/>
                        <a:t>Circumstellar disk images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b="1" dirty="0"/>
                        <a:t>+ polarimetry </a:t>
                      </a:r>
                    </a:p>
                    <a:p>
                      <a:pPr algn="ctr"/>
                      <a:r>
                        <a:rPr lang="en-US" sz="1100" b="1" dirty="0"/>
                        <a:t>&amp; (potentially**) H-alpha</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tc>
                  <a:txBody>
                    <a:bodyPr/>
                    <a:lstStyle/>
                    <a:p>
                      <a:pPr algn="ctr"/>
                      <a:r>
                        <a:rPr lang="en-US" sz="1100" b="1" dirty="0"/>
                        <a:t>+ lower-mass disks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3724747882"/>
                  </a:ext>
                </a:extLst>
              </a:tr>
              <a:tr h="357419">
                <a:tc>
                  <a:txBody>
                    <a:bodyPr/>
                    <a:lstStyle/>
                    <a:p>
                      <a:pPr algn="l"/>
                      <a:r>
                        <a:rPr lang="en-US" sz="1200" dirty="0"/>
                        <a:t>Exo-</a:t>
                      </a:r>
                      <a:r>
                        <a:rPr lang="en-US" sz="1200" dirty="0" err="1"/>
                        <a:t>Zodi</a:t>
                      </a:r>
                      <a:r>
                        <a:rPr lang="en-US" sz="1200" dirty="0"/>
                        <a:t> Disks</a:t>
                      </a:r>
                      <a:r>
                        <a:rPr lang="en-US" sz="1200" baseline="0" dirty="0"/>
                        <a:t> images</a:t>
                      </a:r>
                      <a:endParaRPr lang="en-US" sz="12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50000"/>
                              <a:lumOff val="50000"/>
                            </a:schemeClr>
                          </a:solidFill>
                        </a:rPr>
                        <a:t>~5000 </a:t>
                      </a:r>
                      <a:r>
                        <a:rPr lang="en-US" sz="1100" dirty="0" err="1">
                          <a:solidFill>
                            <a:schemeClr val="tx1">
                              <a:lumMod val="50000"/>
                              <a:lumOff val="50000"/>
                            </a:schemeClr>
                          </a:solidFill>
                        </a:rPr>
                        <a:t>zodis</a:t>
                      </a:r>
                      <a:endParaRPr lang="en-US" sz="1100" dirty="0">
                        <a:solidFill>
                          <a:schemeClr val="tx1">
                            <a:lumMod val="50000"/>
                            <a:lumOff val="50000"/>
                          </a:schemeClr>
                        </a:solidFill>
                      </a:endParaRP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t>~100 </a:t>
                      </a:r>
                      <a:r>
                        <a:rPr lang="en-US" sz="1100" dirty="0" err="1"/>
                        <a:t>zodis</a:t>
                      </a:r>
                      <a:endParaRPr lang="en-US" sz="11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dirty="0"/>
                        <a:t>~100 </a:t>
                      </a:r>
                      <a:r>
                        <a:rPr lang="en-US" sz="1100" dirty="0" err="1"/>
                        <a:t>zodis</a:t>
                      </a:r>
                      <a:endParaRPr lang="en-US" sz="11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b="1" dirty="0"/>
                        <a:t>~40 </a:t>
                      </a:r>
                      <a:r>
                        <a:rPr lang="en-US" sz="1100" b="1" dirty="0" err="1"/>
                        <a:t>zodis</a:t>
                      </a:r>
                      <a:r>
                        <a:rPr lang="en-US" sz="1100" b="1" dirty="0"/>
                        <a:t> ***</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B2FD9666-AE6E-5FF1-3690-69943D150FE0}"/>
              </a:ext>
            </a:extLst>
          </p:cNvPr>
          <p:cNvSpPr txBox="1"/>
          <p:nvPr/>
        </p:nvSpPr>
        <p:spPr>
          <a:xfrm>
            <a:off x="299167" y="4374848"/>
            <a:ext cx="8545664" cy="577081"/>
          </a:xfrm>
          <a:prstGeom prst="rect">
            <a:avLst/>
          </a:prstGeom>
          <a:noFill/>
        </p:spPr>
        <p:txBody>
          <a:bodyPr wrap="square" rtlCol="0">
            <a:spAutoFit/>
          </a:bodyPr>
          <a:lstStyle/>
          <a:p>
            <a:pPr defTabSz="685800">
              <a:buClrTx/>
            </a:pPr>
            <a:r>
              <a:rPr lang="en-US" sz="1050" kern="1200" dirty="0">
                <a:solidFill>
                  <a:prstClr val="black"/>
                </a:solidFill>
                <a:latin typeface="Calibri" panose="020F0502020204030204"/>
                <a:ea typeface="+mn-ea"/>
                <a:cs typeface="+mn-cs"/>
              </a:rPr>
              <a:t>*     Roman will likely be target-limited. Corollary: a modest extended operations period could observe all high-priority targets</a:t>
            </a:r>
          </a:p>
          <a:p>
            <a:pPr defTabSz="685800">
              <a:buClrTx/>
            </a:pPr>
            <a:r>
              <a:rPr lang="en-US" sz="1050" kern="1200" dirty="0">
                <a:solidFill>
                  <a:prstClr val="black"/>
                </a:solidFill>
                <a:latin typeface="Calibri" panose="020F0502020204030204"/>
                <a:ea typeface="+mn-ea"/>
                <a:cs typeface="+mn-cs"/>
              </a:rPr>
              <a:t>**   H-alpha imaging of transition (planet-forming) disks will depend on Coronagraph’s faint star performance, which is TBD</a:t>
            </a:r>
          </a:p>
          <a:p>
            <a:pPr defTabSz="685800">
              <a:buClrTx/>
            </a:pPr>
            <a:r>
              <a:rPr lang="en-US" sz="1050" kern="1200" dirty="0">
                <a:solidFill>
                  <a:prstClr val="black"/>
                </a:solidFill>
                <a:latin typeface="Calibri" panose="020F0502020204030204"/>
                <a:ea typeface="+mn-ea"/>
                <a:cs typeface="+mn-cs"/>
              </a:rPr>
              <a:t>*** Potential for survey of prime HWO targets if Coronagraph operations are extended</a:t>
            </a:r>
          </a:p>
        </p:txBody>
      </p:sp>
    </p:spTree>
    <p:extLst>
      <p:ext uri="{BB962C8B-B14F-4D97-AF65-F5344CB8AC3E}">
        <p14:creationId xmlns:p14="http://schemas.microsoft.com/office/powerpoint/2010/main" val="3871350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628650" y="102394"/>
            <a:ext cx="7886700" cy="575952"/>
          </a:xfrm>
        </p:spPr>
        <p:txBody>
          <a:bodyPr/>
          <a:lstStyle/>
          <a:p>
            <a:pPr algn="ctr"/>
            <a:r>
              <a:rPr lang="en-US" altLang="x-none" dirty="0"/>
              <a:t>Science &amp; Tech Potential vs Capabilities</a:t>
            </a:r>
          </a:p>
        </p:txBody>
      </p:sp>
      <p:graphicFrame>
        <p:nvGraphicFramePr>
          <p:cNvPr id="9" name="Table 8"/>
          <p:cNvGraphicFramePr>
            <a:graphicFrameLocks noGrp="1"/>
          </p:cNvGraphicFramePr>
          <p:nvPr/>
        </p:nvGraphicFramePr>
        <p:xfrm>
          <a:off x="299168" y="752109"/>
          <a:ext cx="8545665" cy="3874147"/>
        </p:xfrm>
        <a:graphic>
          <a:graphicData uri="http://schemas.openxmlformats.org/drawingml/2006/table">
            <a:tbl>
              <a:tblPr firstRow="1" bandRow="1">
                <a:tableStyleId>{5C22544A-7EE6-4342-B048-85BDC9FD1C3A}</a:tableStyleId>
              </a:tblPr>
              <a:tblGrid>
                <a:gridCol w="2236305">
                  <a:extLst>
                    <a:ext uri="{9D8B030D-6E8A-4147-A177-3AD203B41FA5}">
                      <a16:colId xmlns:a16="http://schemas.microsoft.com/office/drawing/2014/main" val="20000"/>
                    </a:ext>
                  </a:extLst>
                </a:gridCol>
                <a:gridCol w="1577340">
                  <a:extLst>
                    <a:ext uri="{9D8B030D-6E8A-4147-A177-3AD203B41FA5}">
                      <a16:colId xmlns:a16="http://schemas.microsoft.com/office/drawing/2014/main" val="2773836233"/>
                    </a:ext>
                  </a:extLst>
                </a:gridCol>
                <a:gridCol w="1577340">
                  <a:extLst>
                    <a:ext uri="{9D8B030D-6E8A-4147-A177-3AD203B41FA5}">
                      <a16:colId xmlns:a16="http://schemas.microsoft.com/office/drawing/2014/main" val="969342250"/>
                    </a:ext>
                  </a:extLst>
                </a:gridCol>
                <a:gridCol w="1577340">
                  <a:extLst>
                    <a:ext uri="{9D8B030D-6E8A-4147-A177-3AD203B41FA5}">
                      <a16:colId xmlns:a16="http://schemas.microsoft.com/office/drawing/2014/main" val="3324114877"/>
                    </a:ext>
                  </a:extLst>
                </a:gridCol>
                <a:gridCol w="1577340">
                  <a:extLst>
                    <a:ext uri="{9D8B030D-6E8A-4147-A177-3AD203B41FA5}">
                      <a16:colId xmlns:a16="http://schemas.microsoft.com/office/drawing/2014/main" val="20002"/>
                    </a:ext>
                  </a:extLst>
                </a:gridCol>
              </a:tblGrid>
              <a:tr h="4404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10</a:t>
                      </a:r>
                      <a:r>
                        <a:rPr lang="en-US" sz="1400" i="0" baseline="30000" dirty="0"/>
                        <a:t>-7</a:t>
                      </a:r>
                      <a:r>
                        <a:rPr lang="en-US" sz="1400" i="0" baseline="0" dirty="0"/>
                        <a:t>, 6-9 </a:t>
                      </a:r>
                      <a:r>
                        <a:rPr lang="el-GR" sz="1400" i="0" baseline="0" dirty="0"/>
                        <a:t>λ</a:t>
                      </a:r>
                      <a:r>
                        <a:rPr lang="en-US" sz="1400" i="0" baseline="0" dirty="0"/>
                        <a:t>/D, Band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baseline="0" dirty="0"/>
                        <a:t>(TTR5)</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10</a:t>
                      </a:r>
                      <a:r>
                        <a:rPr lang="en-US" sz="1400" i="0" baseline="30000" dirty="0"/>
                        <a:t>-8</a:t>
                      </a:r>
                      <a:r>
                        <a:rPr lang="en-US" sz="1400" i="0" baseline="0" dirty="0"/>
                        <a:t>, 3-9 </a:t>
                      </a:r>
                      <a:r>
                        <a:rPr lang="el-GR" sz="1400" i="0" baseline="0" dirty="0"/>
                        <a:t>λ</a:t>
                      </a:r>
                      <a:r>
                        <a:rPr lang="en-US" sz="1400" i="0" baseline="0" dirty="0"/>
                        <a:t>/D, Band 1</a:t>
                      </a:r>
                    </a:p>
                    <a:p>
                      <a:pPr algn="ctr"/>
                      <a:r>
                        <a:rPr lang="en-US" sz="1400" i="0" baseline="0" dirty="0"/>
                        <a:t>(conservative)</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‘best effort’ modes, 10</a:t>
                      </a:r>
                      <a:r>
                        <a:rPr lang="en-US" sz="1400" i="0" baseline="30000" dirty="0"/>
                        <a:t>-8</a:t>
                      </a:r>
                      <a:r>
                        <a:rPr lang="en-US" sz="1400" i="0" baseline="0" dirty="0"/>
                        <a:t> </a:t>
                      </a:r>
                      <a:r>
                        <a:rPr lang="en-US" sz="1400" i="0" baseline="30000" dirty="0"/>
                        <a:t> </a:t>
                      </a:r>
                      <a:r>
                        <a:rPr lang="en-US" sz="1400" i="0" baseline="0" dirty="0"/>
                        <a:t>(conservative)</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all modes,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3x 10</a:t>
                      </a:r>
                      <a:r>
                        <a:rPr lang="en-US" sz="1400" i="0" baseline="30000" dirty="0"/>
                        <a:t>-9</a:t>
                      </a:r>
                      <a:r>
                        <a:rPr lang="en-US" sz="1400" i="0" baseline="0" dirty="0"/>
                        <a:t> </a:t>
                      </a:r>
                      <a:r>
                        <a:rPr lang="en-US" sz="1400" i="0" baseline="30000" dirty="0"/>
                        <a:t> </a:t>
                      </a:r>
                      <a:r>
                        <a:rPr lang="en-US" sz="1400" i="0" baseline="0" dirty="0"/>
                        <a:t>(optimistic)</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extLst>
                  <a:ext uri="{0D108BD9-81ED-4DB2-BD59-A6C34878D82A}">
                    <a16:rowId xmlns:a16="http://schemas.microsoft.com/office/drawing/2014/main" val="10000"/>
                  </a:ext>
                </a:extLst>
              </a:tr>
              <a:tr h="886184">
                <a:tc>
                  <a:txBody>
                    <a:bodyPr/>
                    <a:lstStyle/>
                    <a:p>
                      <a:pPr algn="l"/>
                      <a:r>
                        <a:rPr lang="en-US" sz="1200" dirty="0"/>
                        <a:t>Technology maturation</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solidFill>
                        </a:rPr>
                        <a:t>All key imaging technologies at TRL9</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dirty="0">
                          <a:solidFill>
                            <a:schemeClr val="tx1"/>
                          </a:solidFill>
                        </a:rPr>
                        <a:t>… + all key imaging technologies are </a:t>
                      </a:r>
                      <a:r>
                        <a:rPr lang="en-US" sz="1100" i="1" dirty="0">
                          <a:solidFill>
                            <a:schemeClr val="tx1"/>
                          </a:solidFill>
                        </a:rPr>
                        <a:t>necessary</a:t>
                      </a:r>
                      <a:r>
                        <a:rPr lang="en-US" sz="1100" i="0" dirty="0">
                          <a:solidFill>
                            <a:schemeClr val="tx1"/>
                          </a:solidFill>
                        </a:rPr>
                        <a:t> to achieve performance</a:t>
                      </a:r>
                      <a:endParaRPr lang="en-US" sz="1100" dirty="0">
                        <a:solidFill>
                          <a:schemeClr val="tx1"/>
                        </a:solidFill>
                      </a:endParaRP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dirty="0">
                          <a:solidFill>
                            <a:schemeClr val="tx1"/>
                          </a:solidFill>
                        </a:rPr>
                        <a:t>… + spectroscopy and polarimetry technologies at TRL9</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9E"/>
                    </a:solidFill>
                  </a:tcPr>
                </a:tc>
                <a:tc>
                  <a:txBody>
                    <a:bodyPr/>
                    <a:lstStyle/>
                    <a:p>
                      <a:pPr algn="ctr"/>
                      <a:r>
                        <a:rPr lang="en-US" sz="1100" dirty="0">
                          <a:solidFill>
                            <a:schemeClr val="tx1"/>
                          </a:solidFill>
                        </a:rPr>
                        <a:t>… + performance is approaching HWO needs in multiple areas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288204010"/>
                  </a:ext>
                </a:extLst>
              </a:tr>
              <a:tr h="357419">
                <a:tc>
                  <a:txBody>
                    <a:bodyPr/>
                    <a:lstStyle/>
                    <a:p>
                      <a:pPr algn="l"/>
                      <a:r>
                        <a:rPr lang="en-US" sz="1200" dirty="0"/>
                        <a:t>Jupiter analog spectra</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t>A few*</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extLst>
                  <a:ext uri="{0D108BD9-81ED-4DB2-BD59-A6C34878D82A}">
                    <a16:rowId xmlns:a16="http://schemas.microsoft.com/office/drawing/2014/main" val="10001"/>
                  </a:ext>
                </a:extLst>
              </a:tr>
              <a:tr h="357419">
                <a:tc>
                  <a:txBody>
                    <a:bodyPr/>
                    <a:lstStyle/>
                    <a:p>
                      <a:pPr algn="l"/>
                      <a:r>
                        <a:rPr lang="en-US" sz="1200" dirty="0"/>
                        <a:t>Jupiter analog Images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Unlikely</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Unlikely</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A handful*</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10002"/>
                  </a:ext>
                </a:extLst>
              </a:tr>
              <a:tr h="357419">
                <a:tc>
                  <a:txBody>
                    <a:bodyPr/>
                    <a:lstStyle/>
                    <a:p>
                      <a:pPr algn="l"/>
                      <a:r>
                        <a:rPr lang="en-US" sz="1200" dirty="0"/>
                        <a:t>Young giant planet spectra</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tc>
                  <a:txBody>
                    <a:bodyPr/>
                    <a:lstStyle/>
                    <a:p>
                      <a:pPr algn="ctr"/>
                      <a:r>
                        <a:rPr lang="en-US" sz="1100" b="1"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10003"/>
                  </a:ext>
                </a:extLst>
              </a:tr>
              <a:tr h="357419">
                <a:tc>
                  <a:txBody>
                    <a:bodyPr/>
                    <a:lstStyle/>
                    <a:p>
                      <a:pPr algn="l"/>
                      <a:r>
                        <a:rPr lang="en-US" sz="1200" dirty="0"/>
                        <a:t>Young giant planet images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50000"/>
                              <a:lumOff val="50000"/>
                            </a:schemeClr>
                          </a:solidFill>
                        </a:rPr>
                        <a:t>No</a:t>
                      </a:r>
                      <a:endParaRPr lang="en-US" sz="11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No</a:t>
                      </a:r>
                      <a:endParaRPr lang="en-US" sz="11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tc>
                  <a:txBody>
                    <a:bodyPr/>
                    <a:lstStyle/>
                    <a:p>
                      <a:pPr algn="ctr"/>
                      <a:r>
                        <a:rPr lang="en-US" sz="1100" b="1"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10004"/>
                  </a:ext>
                </a:extLst>
              </a:tr>
              <a:tr h="371834">
                <a:tc>
                  <a:txBody>
                    <a:bodyPr/>
                    <a:lstStyle/>
                    <a:p>
                      <a:pPr algn="l"/>
                      <a:r>
                        <a:rPr lang="en-US" sz="1200" dirty="0"/>
                        <a:t>Circumstellar disk images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b="1" dirty="0"/>
                        <a:t>+ polarimetry </a:t>
                      </a:r>
                    </a:p>
                    <a:p>
                      <a:pPr algn="ctr"/>
                      <a:r>
                        <a:rPr lang="en-US" sz="1100" b="1" dirty="0"/>
                        <a:t>&amp; (potentially**) H-alpha</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tc>
                  <a:txBody>
                    <a:bodyPr/>
                    <a:lstStyle/>
                    <a:p>
                      <a:pPr algn="ctr"/>
                      <a:r>
                        <a:rPr lang="en-US" sz="1100" b="1" dirty="0"/>
                        <a:t>+ lower-mass disks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3724747882"/>
                  </a:ext>
                </a:extLst>
              </a:tr>
              <a:tr h="357419">
                <a:tc>
                  <a:txBody>
                    <a:bodyPr/>
                    <a:lstStyle/>
                    <a:p>
                      <a:pPr algn="l"/>
                      <a:r>
                        <a:rPr lang="en-US" sz="1200" dirty="0"/>
                        <a:t>Exo-</a:t>
                      </a:r>
                      <a:r>
                        <a:rPr lang="en-US" sz="1200" dirty="0" err="1"/>
                        <a:t>Zodi</a:t>
                      </a:r>
                      <a:r>
                        <a:rPr lang="en-US" sz="1200" dirty="0"/>
                        <a:t> Disks</a:t>
                      </a:r>
                      <a:r>
                        <a:rPr lang="en-US" sz="1200" baseline="0" dirty="0"/>
                        <a:t> images</a:t>
                      </a:r>
                      <a:endParaRPr lang="en-US" sz="12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50000"/>
                              <a:lumOff val="50000"/>
                            </a:schemeClr>
                          </a:solidFill>
                        </a:rPr>
                        <a:t>~5000 </a:t>
                      </a:r>
                      <a:r>
                        <a:rPr lang="en-US" sz="1100" dirty="0" err="1">
                          <a:solidFill>
                            <a:schemeClr val="tx1">
                              <a:lumMod val="50000"/>
                              <a:lumOff val="50000"/>
                            </a:schemeClr>
                          </a:solidFill>
                        </a:rPr>
                        <a:t>zodis</a:t>
                      </a:r>
                      <a:endParaRPr lang="en-US" sz="1100" dirty="0">
                        <a:solidFill>
                          <a:schemeClr val="tx1">
                            <a:lumMod val="50000"/>
                            <a:lumOff val="50000"/>
                          </a:schemeClr>
                        </a:solidFill>
                      </a:endParaRP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t>~100 </a:t>
                      </a:r>
                      <a:r>
                        <a:rPr lang="en-US" sz="1100" dirty="0" err="1"/>
                        <a:t>zodis</a:t>
                      </a:r>
                      <a:endParaRPr lang="en-US" sz="11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dirty="0"/>
                        <a:t>~100 </a:t>
                      </a:r>
                      <a:r>
                        <a:rPr lang="en-US" sz="1100" dirty="0" err="1"/>
                        <a:t>zodis</a:t>
                      </a:r>
                      <a:endParaRPr lang="en-US" sz="11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b="1" dirty="0"/>
                        <a:t>~40 </a:t>
                      </a:r>
                      <a:r>
                        <a:rPr lang="en-US" sz="1100" b="1" dirty="0" err="1"/>
                        <a:t>zodis</a:t>
                      </a:r>
                      <a:r>
                        <a:rPr lang="en-US" sz="1100" b="1" dirty="0"/>
                        <a:t> ***</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B2FD9666-AE6E-5FF1-3690-69943D150FE0}"/>
              </a:ext>
            </a:extLst>
          </p:cNvPr>
          <p:cNvSpPr txBox="1"/>
          <p:nvPr/>
        </p:nvSpPr>
        <p:spPr>
          <a:xfrm>
            <a:off x="299167" y="4374848"/>
            <a:ext cx="8545664" cy="577081"/>
          </a:xfrm>
          <a:prstGeom prst="rect">
            <a:avLst/>
          </a:prstGeom>
          <a:noFill/>
        </p:spPr>
        <p:txBody>
          <a:bodyPr wrap="square" rtlCol="0">
            <a:spAutoFit/>
          </a:bodyPr>
          <a:lstStyle/>
          <a:p>
            <a:pPr defTabSz="685800">
              <a:buClrTx/>
            </a:pPr>
            <a:r>
              <a:rPr lang="en-US" sz="1050" kern="1200" dirty="0">
                <a:solidFill>
                  <a:prstClr val="black"/>
                </a:solidFill>
                <a:latin typeface="Calibri" panose="020F0502020204030204"/>
                <a:ea typeface="+mn-ea"/>
                <a:cs typeface="+mn-cs"/>
              </a:rPr>
              <a:t>*     Roman will likely be target-limited. Corollary: a modest extended operations period could observe all high-priority targets</a:t>
            </a:r>
          </a:p>
          <a:p>
            <a:pPr defTabSz="685800">
              <a:buClrTx/>
            </a:pPr>
            <a:r>
              <a:rPr lang="en-US" sz="1050" kern="1200" dirty="0">
                <a:solidFill>
                  <a:prstClr val="black"/>
                </a:solidFill>
                <a:latin typeface="Calibri" panose="020F0502020204030204"/>
                <a:ea typeface="+mn-ea"/>
                <a:cs typeface="+mn-cs"/>
              </a:rPr>
              <a:t>**   H-alpha imaging of transition (planet-forming) disks will depend on Coronagraph’s faint star performance, which is TBD</a:t>
            </a:r>
          </a:p>
          <a:p>
            <a:pPr defTabSz="685800">
              <a:buClrTx/>
            </a:pPr>
            <a:r>
              <a:rPr lang="en-US" sz="1050" kern="1200" dirty="0">
                <a:solidFill>
                  <a:prstClr val="black"/>
                </a:solidFill>
                <a:latin typeface="Calibri" panose="020F0502020204030204"/>
                <a:ea typeface="+mn-ea"/>
                <a:cs typeface="+mn-cs"/>
              </a:rPr>
              <a:t>*** Potential for survey of prime HWO targets if Coronagraph operations are extended</a:t>
            </a:r>
          </a:p>
        </p:txBody>
      </p:sp>
      <p:pic>
        <p:nvPicPr>
          <p:cNvPr id="10" name="Picture 9">
            <a:extLst>
              <a:ext uri="{FF2B5EF4-FFF2-40B4-BE49-F238E27FC236}">
                <a16:creationId xmlns:a16="http://schemas.microsoft.com/office/drawing/2014/main" id="{04D26A1D-E56E-C7AA-913F-B10C78122674}"/>
              </a:ext>
            </a:extLst>
          </p:cNvPr>
          <p:cNvPicPr>
            <a:picLocks noChangeAspect="1"/>
          </p:cNvPicPr>
          <p:nvPr/>
        </p:nvPicPr>
        <p:blipFill>
          <a:blip r:embed="rId3">
            <a:alphaModFix amt="60000"/>
            <a:extLst>
              <a:ext uri="{BEBA8EAE-BF5A-486C-A8C5-ECC9F3942E4B}">
                <a14:imgProps xmlns:a14="http://schemas.microsoft.com/office/drawing/2010/main">
                  <a14:imgLayer r:embed="rId4">
                    <a14:imgEffect>
                      <a14:backgroundRemoval t="9375" b="95089" l="1778" r="89778">
                        <a14:foregroundMark x1="41333" y1="21875" x2="54222" y2="22768"/>
                        <a14:foregroundMark x1="56000" y1="20982" x2="72889" y2="23214"/>
                        <a14:foregroundMark x1="72889" y1="23214" x2="76889" y2="28571"/>
                        <a14:foregroundMark x1="71111" y1="28125" x2="37778" y2="71429"/>
                        <a14:foregroundMark x1="37778" y1="71429" x2="27556" y2="66518"/>
                        <a14:foregroundMark x1="75111" y1="29018" x2="81333" y2="46429"/>
                        <a14:foregroundMark x1="75242" y1="81226" x2="74222" y2="87054"/>
                        <a14:foregroundMark x1="81333" y1="46429" x2="75869" y2="77647"/>
                        <a14:foregroundMark x1="74222" y1="87054" x2="59111" y2="95089"/>
                        <a14:foregroundMark x1="59111" y1="95089" x2="18667" y2="93750"/>
                        <a14:foregroundMark x1="18667" y1="93750" x2="7111" y2="78571"/>
                        <a14:foregroundMark x1="13620" y1="29530" x2="14222" y2="25000"/>
                        <a14:foregroundMark x1="13198" y1="32708" x2="13323" y2="31769"/>
                        <a14:foregroundMark x1="7111" y1="78571" x2="10377" y2="53967"/>
                        <a14:foregroundMark x1="14222" y1="25000" x2="32444" y2="21875"/>
                        <a14:foregroundMark x1="32444" y1="21875" x2="34667" y2="22321"/>
                        <a14:foregroundMark x1="3160" y1="48214" x2="2257" y2="52005"/>
                        <a14:foregroundMark x1="4729" y1="41623" x2="3160" y2="48214"/>
                        <a14:foregroundMark x1="6029" y1="36161" x2="5954" y2="36477"/>
                        <a14:foregroundMark x1="6554" y1="33955" x2="6029" y2="36161"/>
                        <a14:foregroundMark x1="2173" y1="54772" x2="6222" y2="62500"/>
                        <a14:foregroundMark x1="39556" y1="95089" x2="52889" y2="95089"/>
                        <a14:backgroundMark x1="36000" y1="40625" x2="36000" y2="40625"/>
                        <a14:backgroundMark x1="21056" y1="29765" x2="33333" y2="29464"/>
                        <a14:backgroundMark x1="33333" y1="29464" x2="50667" y2="29911"/>
                        <a14:backgroundMark x1="50667" y1="29911" x2="36444" y2="46875"/>
                        <a14:backgroundMark x1="36444" y1="46875" x2="13778" y2="43304"/>
                        <a14:backgroundMark x1="13778" y1="43304" x2="13778" y2="43304"/>
                        <a14:backgroundMark x1="12889" y1="58929" x2="12444" y2="54911"/>
                        <a14:backgroundMark x1="10667" y1="36161" x2="10667" y2="36161"/>
                        <a14:backgroundMark x1="11556" y1="37500" x2="11556" y2="37500"/>
                        <a14:backgroundMark x1="11556" y1="35714" x2="12889" y2="45536"/>
                        <a14:backgroundMark x1="11556" y1="37054" x2="12000" y2="34375"/>
                        <a14:backgroundMark x1="12889" y1="33036" x2="12000" y2="35714"/>
                        <a14:backgroundMark x1="12889" y1="32589" x2="12000" y2="34821"/>
                        <a14:backgroundMark x1="10667" y1="48214" x2="10667" y2="48214"/>
                        <a14:backgroundMark x1="11556" y1="45089" x2="12889" y2="53571"/>
                        <a14:backgroundMark x1="0" y1="57589" x2="889" y2="55357"/>
                        <a14:backgroundMark x1="889" y1="52232" x2="1333" y2="54911"/>
                        <a14:backgroundMark x1="72000" y1="81250" x2="73778" y2="82589"/>
                      </a14:backgroundRemoval>
                    </a14:imgEffect>
                  </a14:imgLayer>
                </a14:imgProps>
              </a:ext>
            </a:extLst>
          </a:blip>
          <a:stretch>
            <a:fillRect/>
          </a:stretch>
        </p:blipFill>
        <p:spPr>
          <a:xfrm>
            <a:off x="4264351" y="170315"/>
            <a:ext cx="1298961" cy="1293190"/>
          </a:xfrm>
          <a:prstGeom prst="rect">
            <a:avLst/>
          </a:prstGeom>
        </p:spPr>
      </p:pic>
      <p:pic>
        <p:nvPicPr>
          <p:cNvPr id="11" name="Picture 10">
            <a:extLst>
              <a:ext uri="{FF2B5EF4-FFF2-40B4-BE49-F238E27FC236}">
                <a16:creationId xmlns:a16="http://schemas.microsoft.com/office/drawing/2014/main" id="{DD585441-1A8D-8980-6EC0-B88C2D86EA40}"/>
              </a:ext>
            </a:extLst>
          </p:cNvPr>
          <p:cNvPicPr>
            <a:picLocks noChangeAspect="1"/>
          </p:cNvPicPr>
          <p:nvPr/>
        </p:nvPicPr>
        <p:blipFill>
          <a:blip r:embed="rId3">
            <a:alphaModFix amt="35000"/>
            <a:extLst>
              <a:ext uri="{BEBA8EAE-BF5A-486C-A8C5-ECC9F3942E4B}">
                <a14:imgProps xmlns:a14="http://schemas.microsoft.com/office/drawing/2010/main">
                  <a14:imgLayer r:embed="rId5">
                    <a14:imgEffect>
                      <a14:backgroundRemoval t="9375" b="95089" l="1778" r="89778">
                        <a14:foregroundMark x1="41333" y1="21875" x2="54222" y2="22768"/>
                        <a14:foregroundMark x1="56000" y1="20982" x2="72889" y2="23214"/>
                        <a14:foregroundMark x1="72889" y1="23214" x2="76889" y2="28571"/>
                        <a14:foregroundMark x1="71111" y1="28125" x2="37778" y2="71429"/>
                        <a14:foregroundMark x1="37778" y1="71429" x2="27556" y2="66518"/>
                        <a14:foregroundMark x1="75111" y1="29018" x2="81333" y2="46429"/>
                        <a14:foregroundMark x1="75242" y1="81226" x2="74222" y2="87054"/>
                        <a14:foregroundMark x1="81333" y1="46429" x2="75869" y2="77647"/>
                        <a14:foregroundMark x1="74222" y1="87054" x2="59111" y2="95089"/>
                        <a14:foregroundMark x1="59111" y1="95089" x2="18667" y2="93750"/>
                        <a14:foregroundMark x1="18667" y1="93750" x2="7111" y2="78571"/>
                        <a14:foregroundMark x1="13620" y1="29530" x2="14222" y2="25000"/>
                        <a14:foregroundMark x1="13198" y1="32708" x2="13323" y2="31769"/>
                        <a14:foregroundMark x1="7111" y1="78571" x2="10377" y2="53967"/>
                        <a14:foregroundMark x1="14222" y1="25000" x2="32444" y2="21875"/>
                        <a14:foregroundMark x1="32444" y1="21875" x2="34667" y2="22321"/>
                        <a14:foregroundMark x1="3160" y1="48214" x2="2257" y2="52005"/>
                        <a14:foregroundMark x1="4729" y1="41623" x2="3160" y2="48214"/>
                        <a14:foregroundMark x1="6029" y1="36161" x2="5954" y2="36477"/>
                        <a14:foregroundMark x1="6554" y1="33955" x2="6029" y2="36161"/>
                        <a14:foregroundMark x1="2173" y1="54772" x2="6222" y2="62500"/>
                        <a14:foregroundMark x1="39556" y1="95089" x2="52889" y2="95089"/>
                        <a14:backgroundMark x1="36000" y1="40625" x2="36000" y2="40625"/>
                        <a14:backgroundMark x1="21056" y1="29765" x2="33333" y2="29464"/>
                        <a14:backgroundMark x1="33333" y1="29464" x2="50667" y2="29911"/>
                        <a14:backgroundMark x1="50667" y1="29911" x2="36444" y2="46875"/>
                        <a14:backgroundMark x1="36444" y1="46875" x2="13778" y2="43304"/>
                        <a14:backgroundMark x1="13778" y1="43304" x2="13778" y2="43304"/>
                        <a14:backgroundMark x1="12889" y1="58929" x2="12444" y2="54911"/>
                        <a14:backgroundMark x1="10667" y1="36161" x2="10667" y2="36161"/>
                        <a14:backgroundMark x1="11556" y1="37500" x2="11556" y2="37500"/>
                        <a14:backgroundMark x1="11556" y1="35714" x2="12889" y2="45536"/>
                        <a14:backgroundMark x1="11556" y1="37054" x2="12000" y2="34375"/>
                        <a14:backgroundMark x1="12889" y1="33036" x2="12000" y2="35714"/>
                        <a14:backgroundMark x1="12889" y1="32589" x2="12000" y2="34821"/>
                        <a14:backgroundMark x1="10667" y1="48214" x2="10667" y2="48214"/>
                        <a14:backgroundMark x1="11556" y1="45089" x2="12889" y2="53571"/>
                        <a14:backgroundMark x1="0" y1="57589" x2="889" y2="55357"/>
                        <a14:backgroundMark x1="889" y1="52232" x2="1333" y2="54911"/>
                        <a14:backgroundMark x1="72000" y1="81250" x2="73778" y2="82589"/>
                      </a14:backgroundRemoval>
                    </a14:imgEffect>
                  </a14:imgLayer>
                </a14:imgProps>
              </a:ext>
            </a:extLst>
          </a:blip>
          <a:stretch>
            <a:fillRect/>
          </a:stretch>
        </p:blipFill>
        <p:spPr>
          <a:xfrm>
            <a:off x="5986633" y="224147"/>
            <a:ext cx="1291191" cy="1285452"/>
          </a:xfrm>
          <a:prstGeom prst="rect">
            <a:avLst/>
          </a:prstGeom>
        </p:spPr>
      </p:pic>
      <p:sp>
        <p:nvSpPr>
          <p:cNvPr id="12" name="TextBox 11">
            <a:extLst>
              <a:ext uri="{FF2B5EF4-FFF2-40B4-BE49-F238E27FC236}">
                <a16:creationId xmlns:a16="http://schemas.microsoft.com/office/drawing/2014/main" id="{C2E22FA2-91CB-923F-A870-D8D88AFFD599}"/>
              </a:ext>
            </a:extLst>
          </p:cNvPr>
          <p:cNvSpPr txBox="1"/>
          <p:nvPr/>
        </p:nvSpPr>
        <p:spPr>
          <a:xfrm>
            <a:off x="110027" y="555492"/>
            <a:ext cx="1739183" cy="954107"/>
          </a:xfrm>
          <a:prstGeom prst="rect">
            <a:avLst/>
          </a:prstGeom>
          <a:solidFill>
            <a:srgbClr val="BE98FF"/>
          </a:solidFill>
          <a:ln w="57150">
            <a:solidFill>
              <a:srgbClr val="000000"/>
            </a:solidFill>
          </a:ln>
        </p:spPr>
        <p:txBody>
          <a:bodyPr wrap="square" rtlCol="0">
            <a:spAutoFit/>
          </a:bodyPr>
          <a:lstStyle/>
          <a:p>
            <a:pPr algn="ctr"/>
            <a:r>
              <a:rPr lang="en-US" sz="2800" dirty="0"/>
              <a:t>Tested in TVAC?</a:t>
            </a:r>
          </a:p>
        </p:txBody>
      </p:sp>
      <p:pic>
        <p:nvPicPr>
          <p:cNvPr id="2" name="Picture 1">
            <a:extLst>
              <a:ext uri="{FF2B5EF4-FFF2-40B4-BE49-F238E27FC236}">
                <a16:creationId xmlns:a16="http://schemas.microsoft.com/office/drawing/2014/main" id="{F5E59026-A5C4-7E94-070F-CE66C5C0A07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75" b="95089" l="1778" r="89778">
                        <a14:foregroundMark x1="41333" y1="21875" x2="54222" y2="22768"/>
                        <a14:foregroundMark x1="56000" y1="20982" x2="72889" y2="23214"/>
                        <a14:foregroundMark x1="72889" y1="23214" x2="76889" y2="28571"/>
                        <a14:foregroundMark x1="71111" y1="28125" x2="37778" y2="71429"/>
                        <a14:foregroundMark x1="37778" y1="71429" x2="27556" y2="66518"/>
                        <a14:foregroundMark x1="75111" y1="29018" x2="81333" y2="46429"/>
                        <a14:foregroundMark x1="75242" y1="81226" x2="74222" y2="87054"/>
                        <a14:foregroundMark x1="81333" y1="46429" x2="75869" y2="77647"/>
                        <a14:foregroundMark x1="74222" y1="87054" x2="59111" y2="95089"/>
                        <a14:foregroundMark x1="59111" y1="95089" x2="18667" y2="93750"/>
                        <a14:foregroundMark x1="18667" y1="93750" x2="7111" y2="78571"/>
                        <a14:foregroundMark x1="13620" y1="29530" x2="14222" y2="25000"/>
                        <a14:foregroundMark x1="13198" y1="32708" x2="13323" y2="31769"/>
                        <a14:foregroundMark x1="7111" y1="78571" x2="10377" y2="53967"/>
                        <a14:foregroundMark x1="14222" y1="25000" x2="32444" y2="21875"/>
                        <a14:foregroundMark x1="32444" y1="21875" x2="34667" y2="22321"/>
                        <a14:foregroundMark x1="3160" y1="48214" x2="2257" y2="52005"/>
                        <a14:foregroundMark x1="4729" y1="41623" x2="3160" y2="48214"/>
                        <a14:foregroundMark x1="6029" y1="36161" x2="5954" y2="36477"/>
                        <a14:foregroundMark x1="6554" y1="33955" x2="6029" y2="36161"/>
                        <a14:foregroundMark x1="2173" y1="54772" x2="6222" y2="62500"/>
                        <a14:foregroundMark x1="39556" y1="95089" x2="52889" y2="95089"/>
                        <a14:backgroundMark x1="36000" y1="40625" x2="36000" y2="40625"/>
                        <a14:backgroundMark x1="21056" y1="29765" x2="33333" y2="29464"/>
                        <a14:backgroundMark x1="33333" y1="29464" x2="50667" y2="29911"/>
                        <a14:backgroundMark x1="50667" y1="29911" x2="36444" y2="46875"/>
                        <a14:backgroundMark x1="36444" y1="46875" x2="13778" y2="43304"/>
                        <a14:backgroundMark x1="13778" y1="43304" x2="13778" y2="43304"/>
                        <a14:backgroundMark x1="12889" y1="58929" x2="12444" y2="54911"/>
                        <a14:backgroundMark x1="10667" y1="36161" x2="10667" y2="36161"/>
                        <a14:backgroundMark x1="11556" y1="37500" x2="11556" y2="37500"/>
                        <a14:backgroundMark x1="11556" y1="35714" x2="12889" y2="45536"/>
                        <a14:backgroundMark x1="11556" y1="37054" x2="12000" y2="34375"/>
                        <a14:backgroundMark x1="12889" y1="33036" x2="12000" y2="35714"/>
                        <a14:backgroundMark x1="12889" y1="32589" x2="12000" y2="34821"/>
                        <a14:backgroundMark x1="10667" y1="48214" x2="10667" y2="48214"/>
                        <a14:backgroundMark x1="11556" y1="45089" x2="12889" y2="53571"/>
                        <a14:backgroundMark x1="0" y1="57589" x2="889" y2="55357"/>
                        <a14:backgroundMark x1="889" y1="52232" x2="1333" y2="54911"/>
                        <a14:backgroundMark x1="72000" y1="81250" x2="73778" y2="82589"/>
                      </a14:backgroundRemoval>
                    </a14:imgEffect>
                  </a14:imgLayer>
                </a14:imgProps>
              </a:ext>
            </a:extLst>
          </a:blip>
          <a:stretch>
            <a:fillRect/>
          </a:stretch>
        </p:blipFill>
        <p:spPr>
          <a:xfrm>
            <a:off x="2675748" y="184887"/>
            <a:ext cx="1298961" cy="1293190"/>
          </a:xfrm>
          <a:prstGeom prst="rect">
            <a:avLst/>
          </a:prstGeom>
        </p:spPr>
      </p:pic>
    </p:spTree>
    <p:extLst>
      <p:ext uri="{BB962C8B-B14F-4D97-AF65-F5344CB8AC3E}">
        <p14:creationId xmlns:p14="http://schemas.microsoft.com/office/powerpoint/2010/main" val="885111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628650" y="102394"/>
            <a:ext cx="7886700" cy="575952"/>
          </a:xfrm>
        </p:spPr>
        <p:txBody>
          <a:bodyPr/>
          <a:lstStyle/>
          <a:p>
            <a:pPr algn="ctr"/>
            <a:r>
              <a:rPr lang="en-US" altLang="x-none" dirty="0"/>
              <a:t>Science &amp; Tech Potential vs Capabilities</a:t>
            </a:r>
          </a:p>
        </p:txBody>
      </p:sp>
      <p:graphicFrame>
        <p:nvGraphicFramePr>
          <p:cNvPr id="9" name="Table 8"/>
          <p:cNvGraphicFramePr>
            <a:graphicFrameLocks noGrp="1"/>
          </p:cNvGraphicFramePr>
          <p:nvPr/>
        </p:nvGraphicFramePr>
        <p:xfrm>
          <a:off x="299168" y="752109"/>
          <a:ext cx="8545665" cy="3874147"/>
        </p:xfrm>
        <a:graphic>
          <a:graphicData uri="http://schemas.openxmlformats.org/drawingml/2006/table">
            <a:tbl>
              <a:tblPr firstRow="1" bandRow="1">
                <a:tableStyleId>{5C22544A-7EE6-4342-B048-85BDC9FD1C3A}</a:tableStyleId>
              </a:tblPr>
              <a:tblGrid>
                <a:gridCol w="2236305">
                  <a:extLst>
                    <a:ext uri="{9D8B030D-6E8A-4147-A177-3AD203B41FA5}">
                      <a16:colId xmlns:a16="http://schemas.microsoft.com/office/drawing/2014/main" val="20000"/>
                    </a:ext>
                  </a:extLst>
                </a:gridCol>
                <a:gridCol w="1577340">
                  <a:extLst>
                    <a:ext uri="{9D8B030D-6E8A-4147-A177-3AD203B41FA5}">
                      <a16:colId xmlns:a16="http://schemas.microsoft.com/office/drawing/2014/main" val="2773836233"/>
                    </a:ext>
                  </a:extLst>
                </a:gridCol>
                <a:gridCol w="1577340">
                  <a:extLst>
                    <a:ext uri="{9D8B030D-6E8A-4147-A177-3AD203B41FA5}">
                      <a16:colId xmlns:a16="http://schemas.microsoft.com/office/drawing/2014/main" val="969342250"/>
                    </a:ext>
                  </a:extLst>
                </a:gridCol>
                <a:gridCol w="1577340">
                  <a:extLst>
                    <a:ext uri="{9D8B030D-6E8A-4147-A177-3AD203B41FA5}">
                      <a16:colId xmlns:a16="http://schemas.microsoft.com/office/drawing/2014/main" val="3324114877"/>
                    </a:ext>
                  </a:extLst>
                </a:gridCol>
                <a:gridCol w="1577340">
                  <a:extLst>
                    <a:ext uri="{9D8B030D-6E8A-4147-A177-3AD203B41FA5}">
                      <a16:colId xmlns:a16="http://schemas.microsoft.com/office/drawing/2014/main" val="20002"/>
                    </a:ext>
                  </a:extLst>
                </a:gridCol>
              </a:tblGrid>
              <a:tr h="4404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10</a:t>
                      </a:r>
                      <a:r>
                        <a:rPr lang="en-US" sz="1400" i="0" baseline="30000" dirty="0"/>
                        <a:t>-7</a:t>
                      </a:r>
                      <a:r>
                        <a:rPr lang="en-US" sz="1400" i="0" baseline="0" dirty="0"/>
                        <a:t>, 6-9 </a:t>
                      </a:r>
                      <a:r>
                        <a:rPr lang="el-GR" sz="1400" i="0" baseline="0" dirty="0"/>
                        <a:t>λ</a:t>
                      </a:r>
                      <a:r>
                        <a:rPr lang="en-US" sz="1400" i="0" baseline="0" dirty="0"/>
                        <a:t>/D, Band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baseline="0" dirty="0"/>
                        <a:t>(TTR5)</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10</a:t>
                      </a:r>
                      <a:r>
                        <a:rPr lang="en-US" sz="1400" i="0" baseline="30000" dirty="0"/>
                        <a:t>-8</a:t>
                      </a:r>
                      <a:r>
                        <a:rPr lang="en-US" sz="1400" i="0" baseline="0" dirty="0"/>
                        <a:t>, 3-9 </a:t>
                      </a:r>
                      <a:r>
                        <a:rPr lang="el-GR" sz="1400" i="0" baseline="0" dirty="0"/>
                        <a:t>λ</a:t>
                      </a:r>
                      <a:r>
                        <a:rPr lang="en-US" sz="1400" i="0" baseline="0" dirty="0"/>
                        <a:t>/D, Band 1</a:t>
                      </a:r>
                    </a:p>
                    <a:p>
                      <a:pPr algn="ctr"/>
                      <a:r>
                        <a:rPr lang="en-US" sz="1400" i="0" baseline="0" dirty="0"/>
                        <a:t>(conservative)</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‘best effort’ modes, 10</a:t>
                      </a:r>
                      <a:r>
                        <a:rPr lang="en-US" sz="1400" i="0" baseline="30000" dirty="0"/>
                        <a:t>-8</a:t>
                      </a:r>
                      <a:r>
                        <a:rPr lang="en-US" sz="1400" i="0" baseline="0" dirty="0"/>
                        <a:t> </a:t>
                      </a:r>
                      <a:r>
                        <a:rPr lang="en-US" sz="1400" i="0" baseline="30000" dirty="0"/>
                        <a:t> </a:t>
                      </a:r>
                      <a:r>
                        <a:rPr lang="en-US" sz="1400" i="0" baseline="0" dirty="0"/>
                        <a:t>(conservative)</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all modes,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3x 10</a:t>
                      </a:r>
                      <a:r>
                        <a:rPr lang="en-US" sz="1400" i="0" baseline="30000" dirty="0"/>
                        <a:t>-9</a:t>
                      </a:r>
                      <a:r>
                        <a:rPr lang="en-US" sz="1400" i="0" baseline="0" dirty="0"/>
                        <a:t> </a:t>
                      </a:r>
                      <a:r>
                        <a:rPr lang="en-US" sz="1400" i="0" baseline="30000" dirty="0"/>
                        <a:t> </a:t>
                      </a:r>
                      <a:r>
                        <a:rPr lang="en-US" sz="1400" i="0" baseline="0" dirty="0"/>
                        <a:t>(optimistic)</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extLst>
                  <a:ext uri="{0D108BD9-81ED-4DB2-BD59-A6C34878D82A}">
                    <a16:rowId xmlns:a16="http://schemas.microsoft.com/office/drawing/2014/main" val="10000"/>
                  </a:ext>
                </a:extLst>
              </a:tr>
              <a:tr h="886184">
                <a:tc>
                  <a:txBody>
                    <a:bodyPr/>
                    <a:lstStyle/>
                    <a:p>
                      <a:pPr algn="l"/>
                      <a:r>
                        <a:rPr lang="en-US" sz="1200" dirty="0"/>
                        <a:t>Technology maturation</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solidFill>
                        </a:rPr>
                        <a:t>All key imaging technologies at TRL9</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dirty="0">
                          <a:solidFill>
                            <a:schemeClr val="tx1"/>
                          </a:solidFill>
                        </a:rPr>
                        <a:t>… + all key imaging technologies are </a:t>
                      </a:r>
                      <a:r>
                        <a:rPr lang="en-US" sz="1100" i="1" dirty="0">
                          <a:solidFill>
                            <a:schemeClr val="tx1"/>
                          </a:solidFill>
                        </a:rPr>
                        <a:t>necessary</a:t>
                      </a:r>
                      <a:r>
                        <a:rPr lang="en-US" sz="1100" i="0" dirty="0">
                          <a:solidFill>
                            <a:schemeClr val="tx1"/>
                          </a:solidFill>
                        </a:rPr>
                        <a:t> to achieve performance</a:t>
                      </a:r>
                      <a:endParaRPr lang="en-US" sz="1100" dirty="0">
                        <a:solidFill>
                          <a:schemeClr val="tx1"/>
                        </a:solidFill>
                      </a:endParaRP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dirty="0">
                          <a:solidFill>
                            <a:schemeClr val="tx1"/>
                          </a:solidFill>
                        </a:rPr>
                        <a:t>… + spectroscopy and polarimetry technologies at TRL9</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9E"/>
                    </a:solidFill>
                  </a:tcPr>
                </a:tc>
                <a:tc>
                  <a:txBody>
                    <a:bodyPr/>
                    <a:lstStyle/>
                    <a:p>
                      <a:pPr algn="ctr"/>
                      <a:r>
                        <a:rPr lang="en-US" sz="1100" dirty="0">
                          <a:solidFill>
                            <a:schemeClr val="tx1"/>
                          </a:solidFill>
                        </a:rPr>
                        <a:t>… + performance is approaching HWO needs in multiple areas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288204010"/>
                  </a:ext>
                </a:extLst>
              </a:tr>
              <a:tr h="357419">
                <a:tc>
                  <a:txBody>
                    <a:bodyPr/>
                    <a:lstStyle/>
                    <a:p>
                      <a:pPr algn="l"/>
                      <a:r>
                        <a:rPr lang="en-US" sz="1200" dirty="0"/>
                        <a:t>Jupiter analog spectra</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t>A few*</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extLst>
                  <a:ext uri="{0D108BD9-81ED-4DB2-BD59-A6C34878D82A}">
                    <a16:rowId xmlns:a16="http://schemas.microsoft.com/office/drawing/2014/main" val="10001"/>
                  </a:ext>
                </a:extLst>
              </a:tr>
              <a:tr h="357419">
                <a:tc>
                  <a:txBody>
                    <a:bodyPr/>
                    <a:lstStyle/>
                    <a:p>
                      <a:pPr algn="l"/>
                      <a:r>
                        <a:rPr lang="en-US" sz="1200" dirty="0"/>
                        <a:t>Jupiter analog Images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Unlikely</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Unlikely</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A handful*</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10002"/>
                  </a:ext>
                </a:extLst>
              </a:tr>
              <a:tr h="357419">
                <a:tc>
                  <a:txBody>
                    <a:bodyPr/>
                    <a:lstStyle/>
                    <a:p>
                      <a:pPr algn="l"/>
                      <a:r>
                        <a:rPr lang="en-US" sz="1200" dirty="0"/>
                        <a:t>Young giant planet spectra</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50000"/>
                              <a:lumOff val="50000"/>
                            </a:schemeClr>
                          </a:solidFill>
                        </a:rPr>
                        <a:t>No</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tc>
                  <a:txBody>
                    <a:bodyPr/>
                    <a:lstStyle/>
                    <a:p>
                      <a:pPr algn="ctr"/>
                      <a:r>
                        <a:rPr lang="en-US" sz="1100" b="1"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10003"/>
                  </a:ext>
                </a:extLst>
              </a:tr>
              <a:tr h="357419">
                <a:tc>
                  <a:txBody>
                    <a:bodyPr/>
                    <a:lstStyle/>
                    <a:p>
                      <a:pPr algn="l"/>
                      <a:r>
                        <a:rPr lang="en-US" sz="1200" dirty="0"/>
                        <a:t>Young giant planet images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50000"/>
                              <a:lumOff val="50000"/>
                            </a:schemeClr>
                          </a:solidFill>
                        </a:rPr>
                        <a:t>No</a:t>
                      </a:r>
                      <a:endParaRPr lang="en-US" sz="11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chemeClr val="tx1">
                              <a:lumMod val="50000"/>
                              <a:lumOff val="50000"/>
                            </a:schemeClr>
                          </a:solidFill>
                        </a:rPr>
                        <a:t>No</a:t>
                      </a:r>
                      <a:endParaRPr lang="en-US" sz="11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b="1"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tc>
                  <a:txBody>
                    <a:bodyPr/>
                    <a:lstStyle/>
                    <a:p>
                      <a:pPr algn="ctr"/>
                      <a:r>
                        <a:rPr lang="en-US" sz="1100" b="1"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10004"/>
                  </a:ext>
                </a:extLst>
              </a:tr>
              <a:tr h="371834">
                <a:tc>
                  <a:txBody>
                    <a:bodyPr/>
                    <a:lstStyle/>
                    <a:p>
                      <a:pPr algn="l"/>
                      <a:r>
                        <a:rPr lang="en-US" sz="1200" dirty="0"/>
                        <a:t>Circumstellar disk images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dirty="0"/>
                        <a:t>Yes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b="1" dirty="0"/>
                        <a:t>+ polarimetry </a:t>
                      </a:r>
                    </a:p>
                    <a:p>
                      <a:pPr algn="ctr"/>
                      <a:r>
                        <a:rPr lang="en-US" sz="1100" b="1" dirty="0"/>
                        <a:t>&amp; (potentially**) H-alpha</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tc>
                  <a:txBody>
                    <a:bodyPr/>
                    <a:lstStyle/>
                    <a:p>
                      <a:pPr algn="ctr"/>
                      <a:r>
                        <a:rPr lang="en-US" sz="1100" b="1" dirty="0"/>
                        <a:t>+ lower-mass disks</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3724747882"/>
                  </a:ext>
                </a:extLst>
              </a:tr>
              <a:tr h="357419">
                <a:tc>
                  <a:txBody>
                    <a:bodyPr/>
                    <a:lstStyle/>
                    <a:p>
                      <a:pPr algn="l"/>
                      <a:r>
                        <a:rPr lang="en-US" sz="1200" dirty="0"/>
                        <a:t>Exo-</a:t>
                      </a:r>
                      <a:r>
                        <a:rPr lang="en-US" sz="1200" dirty="0" err="1"/>
                        <a:t>Zodi</a:t>
                      </a:r>
                      <a:r>
                        <a:rPr lang="en-US" sz="1200" dirty="0"/>
                        <a:t> Disks</a:t>
                      </a:r>
                      <a:r>
                        <a:rPr lang="en-US" sz="1200" baseline="0" dirty="0"/>
                        <a:t> images</a:t>
                      </a:r>
                      <a:endParaRPr lang="en-US" sz="12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chemeClr val="tx1">
                              <a:lumMod val="50000"/>
                              <a:lumOff val="50000"/>
                            </a:schemeClr>
                          </a:solidFill>
                        </a:rPr>
                        <a:t>~5000 </a:t>
                      </a:r>
                      <a:r>
                        <a:rPr lang="en-US" sz="1100" dirty="0" err="1">
                          <a:solidFill>
                            <a:schemeClr val="tx1">
                              <a:lumMod val="50000"/>
                              <a:lumOff val="50000"/>
                            </a:schemeClr>
                          </a:solidFill>
                        </a:rPr>
                        <a:t>zodis</a:t>
                      </a:r>
                      <a:endParaRPr lang="en-US" sz="1100" dirty="0">
                        <a:solidFill>
                          <a:schemeClr val="tx1">
                            <a:lumMod val="50000"/>
                            <a:lumOff val="50000"/>
                          </a:schemeClr>
                        </a:solidFill>
                      </a:endParaRP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t>~100 </a:t>
                      </a:r>
                      <a:r>
                        <a:rPr lang="en-US" sz="1100" dirty="0" err="1"/>
                        <a:t>zodis</a:t>
                      </a:r>
                      <a:endParaRPr lang="en-US" sz="11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dirty="0"/>
                        <a:t>~100 </a:t>
                      </a:r>
                      <a:r>
                        <a:rPr lang="en-US" sz="1100" dirty="0" err="1"/>
                        <a:t>zodis</a:t>
                      </a:r>
                      <a:endParaRPr lang="en-US" sz="1100" dirty="0"/>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FDE3"/>
                    </a:solidFill>
                  </a:tcPr>
                </a:tc>
                <a:tc>
                  <a:txBody>
                    <a:bodyPr/>
                    <a:lstStyle/>
                    <a:p>
                      <a:pPr algn="ctr"/>
                      <a:r>
                        <a:rPr lang="en-US" sz="1100" b="1" dirty="0"/>
                        <a:t>~40 </a:t>
                      </a:r>
                      <a:r>
                        <a:rPr lang="en-US" sz="1100" b="1" dirty="0" err="1"/>
                        <a:t>zodis</a:t>
                      </a:r>
                      <a:r>
                        <a:rPr lang="en-US" sz="1100" b="1" dirty="0"/>
                        <a:t> ***</a:t>
                      </a:r>
                    </a:p>
                  </a:txBody>
                  <a:tcPr marL="28937" marR="28937" marT="14467" marB="144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AFF3F"/>
                    </a:solidFill>
                  </a:tcP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B2FD9666-AE6E-5FF1-3690-69943D150FE0}"/>
              </a:ext>
            </a:extLst>
          </p:cNvPr>
          <p:cNvSpPr txBox="1"/>
          <p:nvPr/>
        </p:nvSpPr>
        <p:spPr>
          <a:xfrm>
            <a:off x="299167" y="4374848"/>
            <a:ext cx="8545664" cy="577081"/>
          </a:xfrm>
          <a:prstGeom prst="rect">
            <a:avLst/>
          </a:prstGeom>
          <a:noFill/>
        </p:spPr>
        <p:txBody>
          <a:bodyPr wrap="square" rtlCol="0">
            <a:spAutoFit/>
          </a:bodyPr>
          <a:lstStyle/>
          <a:p>
            <a:pPr defTabSz="685800">
              <a:buClrTx/>
            </a:pPr>
            <a:r>
              <a:rPr lang="en-US" sz="1050" kern="1200" dirty="0">
                <a:solidFill>
                  <a:prstClr val="black"/>
                </a:solidFill>
                <a:latin typeface="Calibri" panose="020F0502020204030204"/>
                <a:ea typeface="+mn-ea"/>
                <a:cs typeface="+mn-cs"/>
              </a:rPr>
              <a:t>*     Roman will likely be target-limited. Corollary: a modest extended operations period could observe all high-priority targets</a:t>
            </a:r>
          </a:p>
          <a:p>
            <a:pPr defTabSz="685800">
              <a:buClrTx/>
            </a:pPr>
            <a:r>
              <a:rPr lang="en-US" sz="1050" kern="1200" dirty="0">
                <a:solidFill>
                  <a:prstClr val="black"/>
                </a:solidFill>
                <a:latin typeface="Calibri" panose="020F0502020204030204"/>
                <a:ea typeface="+mn-ea"/>
                <a:cs typeface="+mn-cs"/>
              </a:rPr>
              <a:t>**   H-alpha imaging of transition (planet-forming) disks will depend on Coronagraph’s faint star performance, which is TBD</a:t>
            </a:r>
          </a:p>
          <a:p>
            <a:pPr defTabSz="685800">
              <a:buClrTx/>
            </a:pPr>
            <a:r>
              <a:rPr lang="en-US" sz="1050" kern="1200" dirty="0">
                <a:solidFill>
                  <a:prstClr val="black"/>
                </a:solidFill>
                <a:latin typeface="Calibri" panose="020F0502020204030204"/>
                <a:ea typeface="+mn-ea"/>
                <a:cs typeface="+mn-cs"/>
              </a:rPr>
              <a:t>*** Potential for survey of prime HWO targets if Coronagraph operations are extended</a:t>
            </a:r>
          </a:p>
        </p:txBody>
      </p:sp>
      <p:sp>
        <p:nvSpPr>
          <p:cNvPr id="2" name="Rounded Rectangle 1">
            <a:extLst>
              <a:ext uri="{FF2B5EF4-FFF2-40B4-BE49-F238E27FC236}">
                <a16:creationId xmlns:a16="http://schemas.microsoft.com/office/drawing/2014/main" id="{100BB5DD-48A1-76C2-22FF-BA612AD6F0C8}"/>
              </a:ext>
            </a:extLst>
          </p:cNvPr>
          <p:cNvSpPr/>
          <p:nvPr/>
        </p:nvSpPr>
        <p:spPr>
          <a:xfrm>
            <a:off x="5598367" y="578498"/>
            <a:ext cx="3415004" cy="3900196"/>
          </a:xfrm>
          <a:prstGeom prst="roundRect">
            <a:avLst/>
          </a:prstGeom>
          <a:solidFill>
            <a:srgbClr val="BE98FF">
              <a:alpha val="80784"/>
            </a:srgb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Under baseline plan (90 days across 1</a:t>
            </a:r>
            <a:r>
              <a:rPr lang="en-US" sz="2000" b="1" baseline="30000" dirty="0">
                <a:solidFill>
                  <a:schemeClr val="tx1"/>
                </a:solidFill>
              </a:rPr>
              <a:t>st</a:t>
            </a:r>
            <a:r>
              <a:rPr lang="en-US" sz="2000" b="1" dirty="0">
                <a:solidFill>
                  <a:schemeClr val="tx1"/>
                </a:solidFill>
              </a:rPr>
              <a:t> 18mo), Coronagraph will be time-limited &amp; resource-limited, not target-limited</a:t>
            </a:r>
          </a:p>
        </p:txBody>
      </p:sp>
    </p:spTree>
    <p:extLst>
      <p:ext uri="{BB962C8B-B14F-4D97-AF65-F5344CB8AC3E}">
        <p14:creationId xmlns:p14="http://schemas.microsoft.com/office/powerpoint/2010/main" val="1455159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F1006F-AFD5-324A-BE14-EBAFF61B4E21}"/>
              </a:ext>
            </a:extLst>
          </p:cNvPr>
          <p:cNvSpPr>
            <a:spLocks noGrp="1"/>
          </p:cNvSpPr>
          <p:nvPr>
            <p:ph type="sldNum" idx="12"/>
          </p:nvPr>
        </p:nvSpPr>
        <p:spPr/>
        <p:txBody>
          <a:bodyPr/>
          <a:lstStyle/>
          <a:p>
            <a:fld id="{266585D8-8460-4345-83EE-4A2CE2240854}" type="slidenum">
              <a:rPr lang="en-US" smtClean="0"/>
              <a:t>45</a:t>
            </a:fld>
            <a:endParaRPr lang="en-US"/>
          </a:p>
        </p:txBody>
      </p:sp>
      <p:sp>
        <p:nvSpPr>
          <p:cNvPr id="2" name="Title 1">
            <a:extLst>
              <a:ext uri="{FF2B5EF4-FFF2-40B4-BE49-F238E27FC236}">
                <a16:creationId xmlns:a16="http://schemas.microsoft.com/office/drawing/2014/main" id="{180F587D-0C4C-604E-9BA1-70BE622D5180}"/>
              </a:ext>
            </a:extLst>
          </p:cNvPr>
          <p:cNvSpPr>
            <a:spLocks noGrp="1"/>
          </p:cNvSpPr>
          <p:nvPr>
            <p:ph type="title"/>
          </p:nvPr>
        </p:nvSpPr>
        <p:spPr/>
        <p:txBody>
          <a:bodyPr>
            <a:normAutofit fontScale="90000"/>
          </a:bodyPr>
          <a:lstStyle/>
          <a:p>
            <a:r>
              <a:rPr lang="en-US" dirty="0"/>
              <a:t>Low Order Wavefront Sensing and Control </a:t>
            </a:r>
            <a:br>
              <a:rPr lang="en-US" dirty="0"/>
            </a:br>
            <a:r>
              <a:rPr lang="en-US" dirty="0"/>
              <a:t>Rejects Flight-like Tip/Tilt Disturbances</a:t>
            </a:r>
          </a:p>
        </p:txBody>
      </p:sp>
      <p:pic>
        <p:nvPicPr>
          <p:cNvPr id="6" name="Picture 5">
            <a:extLst>
              <a:ext uri="{FF2B5EF4-FFF2-40B4-BE49-F238E27FC236}">
                <a16:creationId xmlns:a16="http://schemas.microsoft.com/office/drawing/2014/main" id="{5988DA35-F984-E742-9AFE-C2841706BB5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471" y="1006191"/>
            <a:ext cx="6636469" cy="3492021"/>
          </a:xfrm>
          <a:prstGeom prst="rect">
            <a:avLst/>
          </a:prstGeom>
        </p:spPr>
      </p:pic>
      <p:sp>
        <p:nvSpPr>
          <p:cNvPr id="7" name="TextBox 6">
            <a:extLst>
              <a:ext uri="{FF2B5EF4-FFF2-40B4-BE49-F238E27FC236}">
                <a16:creationId xmlns:a16="http://schemas.microsoft.com/office/drawing/2014/main" id="{2935397B-0C1A-3049-9274-393E74E0EC05}"/>
              </a:ext>
            </a:extLst>
          </p:cNvPr>
          <p:cNvSpPr txBox="1"/>
          <p:nvPr/>
        </p:nvSpPr>
        <p:spPr>
          <a:xfrm>
            <a:off x="7950427" y="910975"/>
            <a:ext cx="1165704" cy="369332"/>
          </a:xfrm>
          <a:prstGeom prst="rect">
            <a:avLst/>
          </a:prstGeom>
          <a:noFill/>
        </p:spPr>
        <p:txBody>
          <a:bodyPr wrap="none" rtlCol="0">
            <a:spAutoFit/>
          </a:bodyPr>
          <a:lstStyle/>
          <a:p>
            <a:r>
              <a:rPr lang="en-US" sz="1800" dirty="0">
                <a:solidFill>
                  <a:schemeClr val="accent1"/>
                </a:solidFill>
              </a:rPr>
              <a:t>Shi+2019</a:t>
            </a:r>
          </a:p>
        </p:txBody>
      </p:sp>
      <p:sp>
        <p:nvSpPr>
          <p:cNvPr id="4" name="Rectangle 3">
            <a:extLst>
              <a:ext uri="{FF2B5EF4-FFF2-40B4-BE49-F238E27FC236}">
                <a16:creationId xmlns:a16="http://schemas.microsoft.com/office/drawing/2014/main" id="{2F1399A8-F4CE-6242-9C6C-C4AA815BA87F}"/>
              </a:ext>
            </a:extLst>
          </p:cNvPr>
          <p:cNvSpPr/>
          <p:nvPr/>
        </p:nvSpPr>
        <p:spPr>
          <a:xfrm>
            <a:off x="4741682" y="1593604"/>
            <a:ext cx="1894788" cy="2317197"/>
          </a:xfrm>
          <a:prstGeom prst="rect">
            <a:avLst/>
          </a:prstGeom>
          <a:solidFill>
            <a:schemeClr val="accent3">
              <a:alpha val="418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0000"/>
              </a:solidFill>
            </a:endParaRPr>
          </a:p>
          <a:p>
            <a:pPr algn="ctr"/>
            <a:r>
              <a:rPr lang="en-US" b="1" dirty="0">
                <a:solidFill>
                  <a:srgbClr val="000000"/>
                </a:solidFill>
              </a:rPr>
              <a:t>FF not implemented in flight, to meet  cost/schedule</a:t>
            </a:r>
          </a:p>
          <a:p>
            <a:pPr algn="ctr"/>
            <a:endParaRPr lang="en-US" b="1" dirty="0">
              <a:solidFill>
                <a:srgbClr val="000000"/>
              </a:solidFill>
            </a:endParaRPr>
          </a:p>
          <a:p>
            <a:pPr algn="ctr"/>
            <a:endParaRPr lang="en-US" b="1" dirty="0">
              <a:solidFill>
                <a:srgbClr val="000000"/>
              </a:solidFill>
            </a:endParaRPr>
          </a:p>
          <a:p>
            <a:pPr algn="ctr"/>
            <a:r>
              <a:rPr lang="en-US" b="1" dirty="0">
                <a:solidFill>
                  <a:srgbClr val="000000"/>
                </a:solidFill>
              </a:rPr>
              <a:t>Still valuable proof of concept</a:t>
            </a:r>
          </a:p>
        </p:txBody>
      </p:sp>
      <p:sp>
        <p:nvSpPr>
          <p:cNvPr id="5" name="TextBox 4">
            <a:extLst>
              <a:ext uri="{FF2B5EF4-FFF2-40B4-BE49-F238E27FC236}">
                <a16:creationId xmlns:a16="http://schemas.microsoft.com/office/drawing/2014/main" id="{F761EADF-4944-5247-AC57-CEF007E8415C}"/>
              </a:ext>
            </a:extLst>
          </p:cNvPr>
          <p:cNvSpPr txBox="1"/>
          <p:nvPr/>
        </p:nvSpPr>
        <p:spPr>
          <a:xfrm>
            <a:off x="6938741" y="1280307"/>
            <a:ext cx="2023371" cy="1169551"/>
          </a:xfrm>
          <a:prstGeom prst="rect">
            <a:avLst/>
          </a:prstGeom>
          <a:noFill/>
          <a:ln w="19050">
            <a:solidFill>
              <a:schemeClr val="accent2"/>
            </a:solidFill>
          </a:ln>
        </p:spPr>
        <p:txBody>
          <a:bodyPr wrap="square" rtlCol="0">
            <a:spAutoFit/>
          </a:bodyPr>
          <a:lstStyle/>
          <a:p>
            <a:pPr algn="ctr"/>
            <a:r>
              <a:rPr lang="en-US" b="1" dirty="0">
                <a:solidFill>
                  <a:schemeClr val="bg1"/>
                </a:solidFill>
              </a:rPr>
              <a:t>LOWFS/C also </a:t>
            </a:r>
            <a:r>
              <a:rPr lang="en-US" b="1" dirty="0">
                <a:solidFill>
                  <a:schemeClr val="accent2">
                    <a:lumMod val="75000"/>
                  </a:schemeClr>
                </a:solidFill>
              </a:rPr>
              <a:t>continuously</a:t>
            </a:r>
            <a:r>
              <a:rPr lang="en-US" b="1" dirty="0">
                <a:solidFill>
                  <a:schemeClr val="bg1"/>
                </a:solidFill>
              </a:rPr>
              <a:t> senses and controls </a:t>
            </a:r>
          </a:p>
          <a:p>
            <a:pPr algn="ctr"/>
            <a:r>
              <a:rPr lang="en-US" b="1" dirty="0">
                <a:solidFill>
                  <a:schemeClr val="bg1"/>
                </a:solidFill>
              </a:rPr>
              <a:t>Z4 – Z11</a:t>
            </a:r>
          </a:p>
          <a:p>
            <a:pPr algn="ctr"/>
            <a:r>
              <a:rPr lang="en-US" b="1" dirty="0">
                <a:solidFill>
                  <a:schemeClr val="bg1"/>
                </a:solidFill>
              </a:rPr>
              <a:t>(~2 </a:t>
            </a:r>
            <a:r>
              <a:rPr lang="en-US" b="1" dirty="0" err="1">
                <a:solidFill>
                  <a:schemeClr val="bg1"/>
                </a:solidFill>
              </a:rPr>
              <a:t>mHz</a:t>
            </a:r>
            <a:r>
              <a:rPr lang="en-US" b="1" dirty="0">
                <a:solidFill>
                  <a:schemeClr val="bg1"/>
                </a:solidFill>
              </a:rPr>
              <a:t> bandwidth)</a:t>
            </a:r>
          </a:p>
        </p:txBody>
      </p:sp>
      <p:sp>
        <p:nvSpPr>
          <p:cNvPr id="8" name="Rectangle 7">
            <a:extLst>
              <a:ext uri="{FF2B5EF4-FFF2-40B4-BE49-F238E27FC236}">
                <a16:creationId xmlns:a16="http://schemas.microsoft.com/office/drawing/2014/main" id="{DB150826-E17B-D64F-BBED-D95F570512F3}"/>
              </a:ext>
            </a:extLst>
          </p:cNvPr>
          <p:cNvSpPr/>
          <p:nvPr/>
        </p:nvSpPr>
        <p:spPr>
          <a:xfrm>
            <a:off x="645772" y="4714761"/>
            <a:ext cx="7304655" cy="307777"/>
          </a:xfrm>
          <a:prstGeom prst="rect">
            <a:avLst/>
          </a:prstGeom>
        </p:spPr>
        <p:txBody>
          <a:bodyPr wrap="square">
            <a:spAutoFit/>
          </a:bodyPr>
          <a:lstStyle/>
          <a:p>
            <a:pPr algn="ctr"/>
            <a:r>
              <a:rPr lang="en-US" dirty="0">
                <a:latin typeface="Calibri" panose="020F0502020204030204" pitchFamily="34" charset="0"/>
              </a:rPr>
              <a:t> Flight FSM: Completed Assembly in June 2022</a:t>
            </a:r>
            <a:endParaRPr lang="en-US" dirty="0"/>
          </a:p>
        </p:txBody>
      </p:sp>
      <p:pic>
        <p:nvPicPr>
          <p:cNvPr id="9" name="Picture 8">
            <a:extLst>
              <a:ext uri="{FF2B5EF4-FFF2-40B4-BE49-F238E27FC236}">
                <a16:creationId xmlns:a16="http://schemas.microsoft.com/office/drawing/2014/main" id="{AF52F2EC-1A3A-F5BC-0741-5B8081C7ED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8740" y="2571750"/>
            <a:ext cx="1968423" cy="1660775"/>
          </a:xfrm>
          <a:prstGeom prst="rect">
            <a:avLst/>
          </a:prstGeom>
        </p:spPr>
      </p:pic>
      <p:sp>
        <p:nvSpPr>
          <p:cNvPr id="11" name="TextBox 10">
            <a:extLst>
              <a:ext uri="{FF2B5EF4-FFF2-40B4-BE49-F238E27FC236}">
                <a16:creationId xmlns:a16="http://schemas.microsoft.com/office/drawing/2014/main" id="{ED0A2F14-3BF2-8900-28ED-43DF9323F389}"/>
              </a:ext>
            </a:extLst>
          </p:cNvPr>
          <p:cNvSpPr txBox="1"/>
          <p:nvPr/>
        </p:nvSpPr>
        <p:spPr>
          <a:xfrm>
            <a:off x="6865583" y="2599378"/>
            <a:ext cx="557561" cy="307777"/>
          </a:xfrm>
          <a:prstGeom prst="rect">
            <a:avLst/>
          </a:prstGeom>
          <a:noFill/>
        </p:spPr>
        <p:txBody>
          <a:bodyPr wrap="square" rtlCol="0">
            <a:spAutoFit/>
          </a:bodyPr>
          <a:lstStyle/>
          <a:p>
            <a:r>
              <a:rPr lang="en-US" dirty="0">
                <a:solidFill>
                  <a:schemeClr val="bg2"/>
                </a:solidFill>
              </a:rPr>
              <a:t>FSM</a:t>
            </a:r>
          </a:p>
        </p:txBody>
      </p:sp>
      <p:sp>
        <p:nvSpPr>
          <p:cNvPr id="10" name="Rectangle 9">
            <a:extLst>
              <a:ext uri="{FF2B5EF4-FFF2-40B4-BE49-F238E27FC236}">
                <a16:creationId xmlns:a16="http://schemas.microsoft.com/office/drawing/2014/main" id="{AF580597-41BC-2C98-B72B-D1D21C8F42E6}"/>
              </a:ext>
            </a:extLst>
          </p:cNvPr>
          <p:cNvSpPr/>
          <p:nvPr/>
        </p:nvSpPr>
        <p:spPr>
          <a:xfrm>
            <a:off x="4339710" y="1052707"/>
            <a:ext cx="2305074" cy="33706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859AAF1-E304-A72E-5117-D194104D7055}"/>
              </a:ext>
            </a:extLst>
          </p:cNvPr>
          <p:cNvSpPr txBox="1"/>
          <p:nvPr/>
        </p:nvSpPr>
        <p:spPr>
          <a:xfrm>
            <a:off x="4505498" y="1748251"/>
            <a:ext cx="2130971" cy="1815882"/>
          </a:xfrm>
          <a:prstGeom prst="rect">
            <a:avLst/>
          </a:prstGeom>
          <a:noFill/>
        </p:spPr>
        <p:txBody>
          <a:bodyPr wrap="square" rtlCol="0">
            <a:spAutoFit/>
          </a:bodyPr>
          <a:lstStyle/>
          <a:p>
            <a:pPr algn="ctr"/>
            <a:r>
              <a:rPr lang="en-US" dirty="0"/>
              <a:t>Current Best Estimate with updated ACS/RWA jitter input: </a:t>
            </a:r>
          </a:p>
          <a:p>
            <a:endParaRPr lang="en-US" dirty="0"/>
          </a:p>
          <a:p>
            <a:pPr algn="ctr"/>
            <a:r>
              <a:rPr lang="en-US" b="1" dirty="0"/>
              <a:t>0.51 mas rms residual  pointing jitter per axis for V=5 star</a:t>
            </a:r>
          </a:p>
          <a:p>
            <a:pPr algn="ctr"/>
            <a:r>
              <a:rPr lang="en-US" dirty="0"/>
              <a:t>(</a:t>
            </a:r>
            <a:r>
              <a:rPr lang="en-US" dirty="0" err="1"/>
              <a:t>Reqt</a:t>
            </a:r>
            <a:r>
              <a:rPr lang="en-US" dirty="0"/>
              <a:t> is 1 mas rms)</a:t>
            </a:r>
          </a:p>
        </p:txBody>
      </p:sp>
      <p:cxnSp>
        <p:nvCxnSpPr>
          <p:cNvPr id="14" name="Straight Connector 13">
            <a:extLst>
              <a:ext uri="{FF2B5EF4-FFF2-40B4-BE49-F238E27FC236}">
                <a16:creationId xmlns:a16="http://schemas.microsoft.com/office/drawing/2014/main" id="{C6875BBB-EAE2-4C10-7893-93C3DB0E4219}"/>
              </a:ext>
            </a:extLst>
          </p:cNvPr>
          <p:cNvCxnSpPr/>
          <p:nvPr/>
        </p:nvCxnSpPr>
        <p:spPr>
          <a:xfrm>
            <a:off x="4339710" y="1016131"/>
            <a:ext cx="0" cy="345528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147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B98F9279-7101-45AC-B135-C417C5F7337B}" type="slidenum">
              <a:rPr lang="en-US" smtClean="0"/>
              <a:pPr/>
              <a:t>46</a:t>
            </a:fld>
            <a:endParaRPr lang="en-US" dirty="0"/>
          </a:p>
        </p:txBody>
      </p:sp>
      <p:sp>
        <p:nvSpPr>
          <p:cNvPr id="2" name="Title 1"/>
          <p:cNvSpPr>
            <a:spLocks noGrp="1"/>
          </p:cNvSpPr>
          <p:nvPr>
            <p:ph type="title"/>
          </p:nvPr>
        </p:nvSpPr>
        <p:spPr>
          <a:xfrm>
            <a:off x="549599" y="47101"/>
            <a:ext cx="7497000" cy="686117"/>
          </a:xfrm>
        </p:spPr>
        <p:txBody>
          <a:bodyPr/>
          <a:lstStyle/>
          <a:p>
            <a:r>
              <a:rPr lang="en-US" altLang="en-US" dirty="0"/>
              <a:t>Electron-Multiplying CCDs Count Photons</a:t>
            </a:r>
            <a:endParaRPr lang="en-US" dirty="0"/>
          </a:p>
        </p:txBody>
      </p:sp>
      <p:sp>
        <p:nvSpPr>
          <p:cNvPr id="3" name="Content Placeholder 2"/>
          <p:cNvSpPr>
            <a:spLocks noGrp="1"/>
          </p:cNvSpPr>
          <p:nvPr>
            <p:ph type="body" sz="quarter" idx="13"/>
          </p:nvPr>
        </p:nvSpPr>
        <p:spPr>
          <a:xfrm>
            <a:off x="167792" y="862169"/>
            <a:ext cx="4848143" cy="4123580"/>
          </a:xfrm>
        </p:spPr>
        <p:txBody>
          <a:bodyPr>
            <a:noAutofit/>
          </a:bodyPr>
          <a:lstStyle/>
          <a:p>
            <a:r>
              <a:rPr lang="en-US" sz="1600" dirty="0"/>
              <a:t>Jupiter analogs V ~ 27</a:t>
            </a:r>
          </a:p>
          <a:p>
            <a:pPr lvl="1"/>
            <a:r>
              <a:rPr lang="en-US" sz="1400" dirty="0"/>
              <a:t>&lt; 1 planet photon per minute</a:t>
            </a:r>
          </a:p>
          <a:p>
            <a:r>
              <a:rPr lang="en-US" sz="1600" dirty="0"/>
              <a:t>Teledyne e2v, two 1k×1k EMCCDs</a:t>
            </a:r>
          </a:p>
          <a:p>
            <a:pPr lvl="1"/>
            <a:r>
              <a:rPr lang="en-US" sz="1400" dirty="0"/>
              <a:t>EM =&gt; no read noise</a:t>
            </a:r>
          </a:p>
          <a:p>
            <a:r>
              <a:rPr lang="en-US" sz="1600" dirty="0"/>
              <a:t>Tech &amp; data processing development</a:t>
            </a:r>
          </a:p>
          <a:p>
            <a:pPr lvl="1"/>
            <a:r>
              <a:rPr lang="en-US" sz="1400" dirty="0"/>
              <a:t>Mitigation and characterization of charge traps from radiation damage (“notch” channels)</a:t>
            </a:r>
          </a:p>
          <a:p>
            <a:pPr lvl="1"/>
            <a:r>
              <a:rPr lang="en-US" sz="1400" dirty="0"/>
              <a:t>Mitigation of cosmic ray effects (overspill)</a:t>
            </a:r>
          </a:p>
          <a:p>
            <a:r>
              <a:rPr lang="en-US" sz="1600" dirty="0"/>
              <a:t>June 2022 status:</a:t>
            </a:r>
          </a:p>
          <a:p>
            <a:pPr lvl="1"/>
            <a:r>
              <a:rPr lang="en-US" sz="1200" dirty="0"/>
              <a:t>Both flight cameras assembled and completed decontamination bake</a:t>
            </a:r>
          </a:p>
          <a:p>
            <a:pPr lvl="1"/>
            <a:r>
              <a:rPr lang="en-US" sz="1200" dirty="0" err="1"/>
              <a:t>ExCam</a:t>
            </a:r>
            <a:r>
              <a:rPr lang="en-US" sz="1200" dirty="0"/>
              <a:t> and </a:t>
            </a:r>
            <a:r>
              <a:rPr lang="en-US" sz="1200" dirty="0" err="1"/>
              <a:t>Locam</a:t>
            </a:r>
            <a:r>
              <a:rPr lang="en-US" sz="1200" dirty="0"/>
              <a:t> thermal balance and waveform optimization completed</a:t>
            </a:r>
          </a:p>
          <a:p>
            <a:pPr lvl="1"/>
            <a:r>
              <a:rPr lang="en-US" sz="1200" dirty="0"/>
              <a:t>Next this summer are vibration and TVAC tests</a:t>
            </a:r>
          </a:p>
          <a:p>
            <a:pPr lvl="1"/>
            <a:r>
              <a:rPr lang="en-US" sz="1200" dirty="0"/>
              <a:t>Delivery to  I&amp;T planned on 10/7/22</a:t>
            </a:r>
            <a:endParaRPr lang="en-US" sz="1600" dirty="0"/>
          </a:p>
        </p:txBody>
      </p:sp>
      <p:sp>
        <p:nvSpPr>
          <p:cNvPr id="16" name="TextBox 15">
            <a:extLst>
              <a:ext uri="{FF2B5EF4-FFF2-40B4-BE49-F238E27FC236}">
                <a16:creationId xmlns:a16="http://schemas.microsoft.com/office/drawing/2014/main" id="{CDDED141-024A-E140-8519-2AB5240455B1}"/>
              </a:ext>
            </a:extLst>
          </p:cNvPr>
          <p:cNvSpPr txBox="1"/>
          <p:nvPr/>
        </p:nvSpPr>
        <p:spPr>
          <a:xfrm>
            <a:off x="7260873" y="4177880"/>
            <a:ext cx="1613304" cy="461665"/>
          </a:xfrm>
          <a:prstGeom prst="rect">
            <a:avLst/>
          </a:prstGeom>
          <a:noFill/>
        </p:spPr>
        <p:txBody>
          <a:bodyPr wrap="square" rtlCol="0">
            <a:spAutoFit/>
          </a:bodyPr>
          <a:lstStyle/>
          <a:p>
            <a:r>
              <a:rPr lang="en-US" sz="1200" i="1" dirty="0">
                <a:solidFill>
                  <a:schemeClr val="bg1"/>
                </a:solidFill>
              </a:rPr>
              <a:t>Pictures courtesy of Patrick Morrissey</a:t>
            </a:r>
          </a:p>
        </p:txBody>
      </p:sp>
      <p:pic>
        <p:nvPicPr>
          <p:cNvPr id="18" name="Picture 17">
            <a:extLst>
              <a:ext uri="{FF2B5EF4-FFF2-40B4-BE49-F238E27FC236}">
                <a16:creationId xmlns:a16="http://schemas.microsoft.com/office/drawing/2014/main" id="{955E146B-BEE9-898D-364A-8A60F73676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6239" y="3695954"/>
            <a:ext cx="1764330" cy="132324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9F1B934E-BE6B-70AA-60A9-A996231A3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4473" y="954469"/>
            <a:ext cx="1906129" cy="1429597"/>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BC9942A8-709C-4D4D-4D77-A02F4A912919}"/>
              </a:ext>
            </a:extLst>
          </p:cNvPr>
          <p:cNvPicPr>
            <a:picLocks noChangeAspect="1"/>
          </p:cNvPicPr>
          <p:nvPr/>
        </p:nvPicPr>
        <p:blipFill>
          <a:blip r:embed="rId5"/>
          <a:stretch>
            <a:fillRect/>
          </a:stretch>
        </p:blipFill>
        <p:spPr>
          <a:xfrm>
            <a:off x="4669925" y="958533"/>
            <a:ext cx="1906129" cy="1429597"/>
          </a:xfrm>
          <a:prstGeom prst="rect">
            <a:avLst/>
          </a:prstGeom>
        </p:spPr>
      </p:pic>
      <p:pic>
        <p:nvPicPr>
          <p:cNvPr id="15" name="Picture 14">
            <a:extLst>
              <a:ext uri="{FF2B5EF4-FFF2-40B4-BE49-F238E27FC236}">
                <a16:creationId xmlns:a16="http://schemas.microsoft.com/office/drawing/2014/main" id="{04991B38-74AE-9068-ED9C-F5DB04A2B3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0045" y="2496336"/>
            <a:ext cx="2917492" cy="1080144"/>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BEB31B50-17F0-12D8-BAF3-46902E823E14}"/>
              </a:ext>
            </a:extLst>
          </p:cNvPr>
          <p:cNvSpPr txBox="1"/>
          <p:nvPr/>
        </p:nvSpPr>
        <p:spPr>
          <a:xfrm>
            <a:off x="4719498" y="2042753"/>
            <a:ext cx="1875226" cy="276999"/>
          </a:xfrm>
          <a:prstGeom prst="rect">
            <a:avLst/>
          </a:prstGeom>
          <a:solidFill>
            <a:schemeClr val="tx1">
              <a:alpha val="25000"/>
            </a:schemeClr>
          </a:solidFill>
        </p:spPr>
        <p:txBody>
          <a:bodyPr wrap="square" rtlCol="0">
            <a:spAutoFit/>
          </a:bodyPr>
          <a:lstStyle/>
          <a:p>
            <a:pPr algn="ctr"/>
            <a:r>
              <a:rPr lang="en-US" sz="1200" b="1" dirty="0" err="1">
                <a:solidFill>
                  <a:schemeClr val="bg2"/>
                </a:solidFill>
              </a:rPr>
              <a:t>ExCam</a:t>
            </a:r>
            <a:r>
              <a:rPr lang="en-US" sz="1200" b="1" dirty="0">
                <a:solidFill>
                  <a:schemeClr val="bg2"/>
                </a:solidFill>
              </a:rPr>
              <a:t> and </a:t>
            </a:r>
            <a:r>
              <a:rPr lang="en-US" sz="1200" b="1" dirty="0" err="1">
                <a:solidFill>
                  <a:schemeClr val="bg2"/>
                </a:solidFill>
              </a:rPr>
              <a:t>LoCam</a:t>
            </a:r>
            <a:endParaRPr lang="en-US" sz="1200" b="1" dirty="0">
              <a:solidFill>
                <a:schemeClr val="bg2"/>
              </a:solidFill>
            </a:endParaRPr>
          </a:p>
        </p:txBody>
      </p:sp>
      <p:sp>
        <p:nvSpPr>
          <p:cNvPr id="17" name="TextBox 16">
            <a:extLst>
              <a:ext uri="{FF2B5EF4-FFF2-40B4-BE49-F238E27FC236}">
                <a16:creationId xmlns:a16="http://schemas.microsoft.com/office/drawing/2014/main" id="{BD0427DA-4996-374E-822A-9A68B1ED5A4F}"/>
              </a:ext>
            </a:extLst>
          </p:cNvPr>
          <p:cNvSpPr txBox="1"/>
          <p:nvPr/>
        </p:nvSpPr>
        <p:spPr>
          <a:xfrm>
            <a:off x="6407231" y="4701674"/>
            <a:ext cx="647934" cy="276999"/>
          </a:xfrm>
          <a:prstGeom prst="rect">
            <a:avLst/>
          </a:prstGeom>
          <a:noFill/>
        </p:spPr>
        <p:txBody>
          <a:bodyPr wrap="none" rtlCol="0">
            <a:spAutoFit/>
          </a:bodyPr>
          <a:lstStyle/>
          <a:p>
            <a:r>
              <a:rPr lang="en-US" sz="1200" b="1" dirty="0">
                <a:solidFill>
                  <a:schemeClr val="bg2"/>
                </a:solidFill>
              </a:rPr>
              <a:t>Shield</a:t>
            </a:r>
          </a:p>
        </p:txBody>
      </p:sp>
      <p:sp>
        <p:nvSpPr>
          <p:cNvPr id="14" name="TextBox 13">
            <a:extLst>
              <a:ext uri="{FF2B5EF4-FFF2-40B4-BE49-F238E27FC236}">
                <a16:creationId xmlns:a16="http://schemas.microsoft.com/office/drawing/2014/main" id="{FF18A969-AFB7-2A4B-BE7B-1859CACB6062}"/>
              </a:ext>
            </a:extLst>
          </p:cNvPr>
          <p:cNvSpPr txBox="1"/>
          <p:nvPr/>
        </p:nvSpPr>
        <p:spPr>
          <a:xfrm>
            <a:off x="5817929" y="3266886"/>
            <a:ext cx="1553590" cy="276999"/>
          </a:xfrm>
          <a:prstGeom prst="rect">
            <a:avLst/>
          </a:prstGeom>
          <a:noFill/>
        </p:spPr>
        <p:txBody>
          <a:bodyPr wrap="square" rtlCol="0">
            <a:spAutoFit/>
          </a:bodyPr>
          <a:lstStyle/>
          <a:p>
            <a:r>
              <a:rPr lang="en-US" sz="1200" b="1" dirty="0">
                <a:solidFill>
                  <a:schemeClr val="bg2"/>
                </a:solidFill>
              </a:rPr>
              <a:t>EMCCD</a:t>
            </a:r>
          </a:p>
        </p:txBody>
      </p:sp>
      <p:sp>
        <p:nvSpPr>
          <p:cNvPr id="22" name="Rectangle 21">
            <a:extLst>
              <a:ext uri="{FF2B5EF4-FFF2-40B4-BE49-F238E27FC236}">
                <a16:creationId xmlns:a16="http://schemas.microsoft.com/office/drawing/2014/main" id="{7B3867A0-F60F-9A45-BC73-CC863046AB52}"/>
              </a:ext>
            </a:extLst>
          </p:cNvPr>
          <p:cNvSpPr/>
          <p:nvPr/>
        </p:nvSpPr>
        <p:spPr>
          <a:xfrm>
            <a:off x="7081966" y="2096981"/>
            <a:ext cx="1757212" cy="276999"/>
          </a:xfrm>
          <a:prstGeom prst="rect">
            <a:avLst/>
          </a:prstGeom>
        </p:spPr>
        <p:txBody>
          <a:bodyPr wrap="none">
            <a:spAutoFit/>
          </a:bodyPr>
          <a:lstStyle/>
          <a:p>
            <a:r>
              <a:rPr lang="en-US" sz="1200" b="1" dirty="0">
                <a:solidFill>
                  <a:srgbClr val="FFFFFF"/>
                </a:solidFill>
              </a:rPr>
              <a:t>Proximity Electronics</a:t>
            </a:r>
          </a:p>
        </p:txBody>
      </p:sp>
    </p:spTree>
    <p:extLst>
      <p:ext uri="{BB962C8B-B14F-4D97-AF65-F5344CB8AC3E}">
        <p14:creationId xmlns:p14="http://schemas.microsoft.com/office/powerpoint/2010/main" val="9475057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FB8F5-39BF-FF4D-8EF0-4362491276F8}"/>
              </a:ext>
            </a:extLst>
          </p:cNvPr>
          <p:cNvSpPr>
            <a:spLocks noGrp="1"/>
          </p:cNvSpPr>
          <p:nvPr>
            <p:ph type="title"/>
          </p:nvPr>
        </p:nvSpPr>
        <p:spPr>
          <a:xfrm>
            <a:off x="549600" y="224858"/>
            <a:ext cx="7497000" cy="686117"/>
          </a:xfrm>
        </p:spPr>
        <p:txBody>
          <a:bodyPr/>
          <a:lstStyle/>
          <a:p>
            <a:r>
              <a:rPr lang="en-US"/>
              <a:t>Threshold Technology Requirement #5 (TTR5)</a:t>
            </a:r>
            <a:endParaRPr lang="en-US" dirty="0"/>
          </a:p>
        </p:txBody>
      </p:sp>
      <p:sp>
        <p:nvSpPr>
          <p:cNvPr id="3" name="Text Placeholder 2">
            <a:extLst>
              <a:ext uri="{FF2B5EF4-FFF2-40B4-BE49-F238E27FC236}">
                <a16:creationId xmlns:a16="http://schemas.microsoft.com/office/drawing/2014/main" id="{87704D38-60A7-A045-8C7F-E9FAC622983B}"/>
              </a:ext>
            </a:extLst>
          </p:cNvPr>
          <p:cNvSpPr>
            <a:spLocks noGrp="1"/>
          </p:cNvSpPr>
          <p:nvPr>
            <p:ph type="body" sz="quarter" idx="13"/>
          </p:nvPr>
        </p:nvSpPr>
        <p:spPr>
          <a:xfrm>
            <a:off x="549274" y="1019920"/>
            <a:ext cx="8391525" cy="3474294"/>
          </a:xfrm>
        </p:spPr>
        <p:txBody>
          <a:bodyPr anchor="ctr">
            <a:normAutofit fontScale="85000" lnSpcReduction="10000"/>
          </a:bodyPr>
          <a:lstStyle/>
          <a:p>
            <a:r>
              <a:rPr lang="en-US" b="1" dirty="0"/>
              <a:t>TTR5: “</a:t>
            </a:r>
            <a:r>
              <a:rPr lang="en-US" dirty="0"/>
              <a:t>Roman shall be able to measure brightness of an astrophysical point source w/ SNR ≥ 5 located 6 – 9 </a:t>
            </a:r>
            <a:r>
              <a:rPr lang="el-GR" dirty="0"/>
              <a:t>λ/</a:t>
            </a:r>
            <a:r>
              <a:rPr lang="en-US" dirty="0"/>
              <a:t>D from an adjacent star with V</a:t>
            </a:r>
            <a:r>
              <a:rPr lang="en-US" baseline="-25000" dirty="0"/>
              <a:t>AB</a:t>
            </a:r>
            <a:r>
              <a:rPr lang="en-US" dirty="0"/>
              <a:t> ≤ 5, flux ratio ≥ 10</a:t>
            </a:r>
            <a:r>
              <a:rPr lang="en-US" baseline="30000" dirty="0"/>
              <a:t>-7</a:t>
            </a:r>
            <a:r>
              <a:rPr lang="en-US" dirty="0"/>
              <a:t>; bandpass shall have a central wavelength ≤ 600 nm and a bandwidth ≥ 10%”.</a:t>
            </a:r>
          </a:p>
          <a:p>
            <a:r>
              <a:rPr lang="en-US" dirty="0"/>
              <a:t>Despite removing all but TTR5, HQ directed the team to keep pre-PDR design</a:t>
            </a:r>
          </a:p>
          <a:p>
            <a:r>
              <a:rPr lang="en-US" dirty="0"/>
              <a:t>TTR5 will be verified before instrument delivery with end-to-end performance testing downstream of OTA, and full end-to-end STOP modeling. </a:t>
            </a:r>
          </a:p>
          <a:p>
            <a:pPr lvl="1"/>
            <a:r>
              <a:rPr lang="en-US" dirty="0"/>
              <a:t>The optics for the other observing modes will be fully aligned. On going discussions with NASA regarding full functional and performance-testing before delivery.</a:t>
            </a:r>
          </a:p>
        </p:txBody>
      </p:sp>
      <p:sp>
        <p:nvSpPr>
          <p:cNvPr id="5" name="Slide Number Placeholder 4">
            <a:extLst>
              <a:ext uri="{FF2B5EF4-FFF2-40B4-BE49-F238E27FC236}">
                <a16:creationId xmlns:a16="http://schemas.microsoft.com/office/drawing/2014/main" id="{60C85BFD-8A71-BE4F-8B2D-C1FB903A23D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47</a:t>
            </a:fld>
            <a:endParaRPr lang="en"/>
          </a:p>
        </p:txBody>
      </p:sp>
    </p:spTree>
    <p:extLst>
      <p:ext uri="{BB962C8B-B14F-4D97-AF65-F5344CB8AC3E}">
        <p14:creationId xmlns:p14="http://schemas.microsoft.com/office/powerpoint/2010/main" val="38178067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DD6B7-FA03-4A16-8CF7-27C716967961}"/>
              </a:ext>
            </a:extLst>
          </p:cNvPr>
          <p:cNvSpPr>
            <a:spLocks noGrp="1"/>
          </p:cNvSpPr>
          <p:nvPr>
            <p:ph type="title"/>
          </p:nvPr>
        </p:nvSpPr>
        <p:spPr>
          <a:xfrm>
            <a:off x="185737" y="78579"/>
            <a:ext cx="8458201" cy="363140"/>
          </a:xfrm>
        </p:spPr>
        <p:txBody>
          <a:bodyPr>
            <a:noAutofit/>
          </a:bodyPr>
          <a:lstStyle/>
          <a:p>
            <a:r>
              <a:rPr lang="en-US" sz="1400" dirty="0"/>
              <a:t>Most Assembly-level hardware Delivered  - </a:t>
            </a:r>
            <a:r>
              <a:rPr lang="en-US" sz="1350" dirty="0"/>
              <a:t>CGI Flight Assemblies now in Final Assembly and Testing Phase</a:t>
            </a:r>
          </a:p>
        </p:txBody>
      </p:sp>
      <p:pic>
        <p:nvPicPr>
          <p:cNvPr id="4" name="Picture 3">
            <a:extLst>
              <a:ext uri="{FF2B5EF4-FFF2-40B4-BE49-F238E27FC236}">
                <a16:creationId xmlns:a16="http://schemas.microsoft.com/office/drawing/2014/main" id="{884EF3D5-CAC7-4B6D-8F50-A57B75484C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65" y="700679"/>
            <a:ext cx="1717642" cy="1449189"/>
          </a:xfrm>
          <a:prstGeom prst="rect">
            <a:avLst/>
          </a:prstGeom>
        </p:spPr>
      </p:pic>
      <p:pic>
        <p:nvPicPr>
          <p:cNvPr id="5" name="Picture 4">
            <a:extLst>
              <a:ext uri="{FF2B5EF4-FFF2-40B4-BE49-F238E27FC236}">
                <a16:creationId xmlns:a16="http://schemas.microsoft.com/office/drawing/2014/main" id="{DFA971F0-2717-4708-A8BB-F464433572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490" y="700679"/>
            <a:ext cx="1717643" cy="1422509"/>
          </a:xfrm>
          <a:prstGeom prst="rect">
            <a:avLst/>
          </a:prstGeom>
        </p:spPr>
      </p:pic>
      <p:pic>
        <p:nvPicPr>
          <p:cNvPr id="8" name="Picture 2" descr="image002">
            <a:extLst>
              <a:ext uri="{FF2B5EF4-FFF2-40B4-BE49-F238E27FC236}">
                <a16:creationId xmlns:a16="http://schemas.microsoft.com/office/drawing/2014/main" id="{1DAEA3D0-1809-4973-A936-26E5682686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2905" y="700679"/>
            <a:ext cx="1929435" cy="144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C1D6087-95BB-4076-AA08-817CA2DD0D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2211" y="2198733"/>
            <a:ext cx="1715077" cy="1286308"/>
          </a:xfrm>
          <a:prstGeom prst="rect">
            <a:avLst/>
          </a:prstGeom>
        </p:spPr>
      </p:pic>
      <p:pic>
        <p:nvPicPr>
          <p:cNvPr id="13" name="Picture 12">
            <a:extLst>
              <a:ext uri="{FF2B5EF4-FFF2-40B4-BE49-F238E27FC236}">
                <a16:creationId xmlns:a16="http://schemas.microsoft.com/office/drawing/2014/main" id="{78206669-1FE0-4780-8DC8-2B18CE8492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481"/>
          <a:stretch/>
        </p:blipFill>
        <p:spPr>
          <a:xfrm>
            <a:off x="65365" y="3565588"/>
            <a:ext cx="1717642" cy="1256276"/>
          </a:xfrm>
          <a:prstGeom prst="rect">
            <a:avLst/>
          </a:prstGeom>
        </p:spPr>
      </p:pic>
      <p:pic>
        <p:nvPicPr>
          <p:cNvPr id="15" name="Picture 14">
            <a:extLst>
              <a:ext uri="{FF2B5EF4-FFF2-40B4-BE49-F238E27FC236}">
                <a16:creationId xmlns:a16="http://schemas.microsoft.com/office/drawing/2014/main" id="{588CB989-2366-44B1-BD78-7C361F95BB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8988" y="3547666"/>
            <a:ext cx="1698175" cy="1273631"/>
          </a:xfrm>
          <a:prstGeom prst="rect">
            <a:avLst/>
          </a:prstGeom>
        </p:spPr>
      </p:pic>
      <p:pic>
        <p:nvPicPr>
          <p:cNvPr id="16" name="Picture 15">
            <a:extLst>
              <a:ext uri="{FF2B5EF4-FFF2-40B4-BE49-F238E27FC236}">
                <a16:creationId xmlns:a16="http://schemas.microsoft.com/office/drawing/2014/main" id="{3AA62521-7797-48A2-8763-4512D093DB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1710" y="3555979"/>
            <a:ext cx="1727915" cy="1295936"/>
          </a:xfrm>
          <a:prstGeom prst="rect">
            <a:avLst/>
          </a:prstGeom>
        </p:spPr>
      </p:pic>
      <p:pic>
        <p:nvPicPr>
          <p:cNvPr id="20" name="Picture 19">
            <a:extLst>
              <a:ext uri="{FF2B5EF4-FFF2-40B4-BE49-F238E27FC236}">
                <a16:creationId xmlns:a16="http://schemas.microsoft.com/office/drawing/2014/main" id="{6C9F9C7C-FF27-467E-B335-08226A5FF19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3194" t="19445" r="19861" b="20927"/>
          <a:stretch/>
        </p:blipFill>
        <p:spPr>
          <a:xfrm>
            <a:off x="4871486" y="2204004"/>
            <a:ext cx="1653285" cy="1298434"/>
          </a:xfrm>
          <a:prstGeom prst="rect">
            <a:avLst/>
          </a:prstGeom>
        </p:spPr>
      </p:pic>
      <p:sp>
        <p:nvSpPr>
          <p:cNvPr id="22" name="Oval 21">
            <a:extLst>
              <a:ext uri="{FF2B5EF4-FFF2-40B4-BE49-F238E27FC236}">
                <a16:creationId xmlns:a16="http://schemas.microsoft.com/office/drawing/2014/main" id="{CA9BCB55-3D37-4726-856A-37250010E70F}"/>
              </a:ext>
            </a:extLst>
          </p:cNvPr>
          <p:cNvSpPr/>
          <p:nvPr/>
        </p:nvSpPr>
        <p:spPr>
          <a:xfrm>
            <a:off x="4686945" y="3387521"/>
            <a:ext cx="68580" cy="68580"/>
          </a:xfrm>
          <a:prstGeom prst="ellipse">
            <a:avLst/>
          </a:prstGeom>
          <a:solidFill>
            <a:srgbClr val="00FF00"/>
          </a:solidFill>
          <a:ln>
            <a:solidFill>
              <a:srgbClr val="00B050"/>
            </a:solidFill>
          </a:ln>
          <a:effectLst>
            <a:glow rad="63500">
              <a:srgbClr val="00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p>
        </p:txBody>
      </p:sp>
      <p:sp>
        <p:nvSpPr>
          <p:cNvPr id="23" name="Oval 22">
            <a:extLst>
              <a:ext uri="{FF2B5EF4-FFF2-40B4-BE49-F238E27FC236}">
                <a16:creationId xmlns:a16="http://schemas.microsoft.com/office/drawing/2014/main" id="{998D4EDF-6F47-405F-BB84-B4DD717D97A1}"/>
              </a:ext>
            </a:extLst>
          </p:cNvPr>
          <p:cNvSpPr/>
          <p:nvPr/>
        </p:nvSpPr>
        <p:spPr>
          <a:xfrm>
            <a:off x="6402022" y="3416460"/>
            <a:ext cx="68580" cy="68580"/>
          </a:xfrm>
          <a:prstGeom prst="ellipse">
            <a:avLst/>
          </a:prstGeom>
          <a:solidFill>
            <a:srgbClr val="00FF00"/>
          </a:solidFill>
          <a:ln>
            <a:solidFill>
              <a:srgbClr val="00B050"/>
            </a:solidFill>
          </a:ln>
          <a:effectLst>
            <a:glow rad="63500">
              <a:srgbClr val="00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Oval 25">
            <a:extLst>
              <a:ext uri="{FF2B5EF4-FFF2-40B4-BE49-F238E27FC236}">
                <a16:creationId xmlns:a16="http://schemas.microsoft.com/office/drawing/2014/main" id="{528370AC-7882-4165-B77C-25527A7F25A8}"/>
              </a:ext>
            </a:extLst>
          </p:cNvPr>
          <p:cNvSpPr/>
          <p:nvPr/>
        </p:nvSpPr>
        <p:spPr>
          <a:xfrm>
            <a:off x="2529789" y="498248"/>
            <a:ext cx="68580" cy="68580"/>
          </a:xfrm>
          <a:prstGeom prst="ellipse">
            <a:avLst/>
          </a:prstGeom>
          <a:solidFill>
            <a:srgbClr val="00FF00"/>
          </a:solidFill>
          <a:ln>
            <a:solidFill>
              <a:srgbClr val="00B050"/>
            </a:solidFill>
          </a:ln>
          <a:effectLst>
            <a:glow rad="63500">
              <a:srgbClr val="00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F1CAC311-F64B-4D2F-AA98-1B8E32483D7E}"/>
              </a:ext>
            </a:extLst>
          </p:cNvPr>
          <p:cNvSpPr txBox="1"/>
          <p:nvPr/>
        </p:nvSpPr>
        <p:spPr>
          <a:xfrm>
            <a:off x="2690312" y="422357"/>
            <a:ext cx="3503319" cy="230832"/>
          </a:xfrm>
          <a:prstGeom prst="rect">
            <a:avLst/>
          </a:prstGeom>
          <a:noFill/>
        </p:spPr>
        <p:txBody>
          <a:bodyPr wrap="square" rtlCol="0">
            <a:spAutoFit/>
          </a:bodyPr>
          <a:lstStyle/>
          <a:p>
            <a:r>
              <a:rPr lang="en-US" sz="900" dirty="0"/>
              <a:t>Contains H/W contributions from international partners</a:t>
            </a:r>
          </a:p>
        </p:txBody>
      </p:sp>
      <p:pic>
        <p:nvPicPr>
          <p:cNvPr id="28" name="Picture 27">
            <a:extLst>
              <a:ext uri="{FF2B5EF4-FFF2-40B4-BE49-F238E27FC236}">
                <a16:creationId xmlns:a16="http://schemas.microsoft.com/office/drawing/2014/main" id="{C4EC600C-C203-4D9E-8E9E-BAE41CFF0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9202" y="2200427"/>
            <a:ext cx="1653285" cy="1292709"/>
          </a:xfrm>
          <a:prstGeom prst="rect">
            <a:avLst/>
          </a:prstGeom>
        </p:spPr>
      </p:pic>
      <p:sp>
        <p:nvSpPr>
          <p:cNvPr id="25" name="Oval 24">
            <a:extLst>
              <a:ext uri="{FF2B5EF4-FFF2-40B4-BE49-F238E27FC236}">
                <a16:creationId xmlns:a16="http://schemas.microsoft.com/office/drawing/2014/main" id="{D9C45BF6-04E7-4F1D-B2A2-721A5188C99F}"/>
              </a:ext>
            </a:extLst>
          </p:cNvPr>
          <p:cNvSpPr/>
          <p:nvPr/>
        </p:nvSpPr>
        <p:spPr>
          <a:xfrm>
            <a:off x="2965499" y="3388631"/>
            <a:ext cx="68580" cy="68580"/>
          </a:xfrm>
          <a:prstGeom prst="ellipse">
            <a:avLst/>
          </a:prstGeom>
          <a:solidFill>
            <a:srgbClr val="00FF00"/>
          </a:solidFill>
          <a:ln>
            <a:solidFill>
              <a:srgbClr val="00B050"/>
            </a:solidFill>
          </a:ln>
          <a:effectLst>
            <a:glow rad="63500">
              <a:srgbClr val="00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9" name="Picture 28">
            <a:extLst>
              <a:ext uri="{FF2B5EF4-FFF2-40B4-BE49-F238E27FC236}">
                <a16:creationId xmlns:a16="http://schemas.microsoft.com/office/drawing/2014/main" id="{AD99E64D-AFD2-4887-9357-115406FFC4E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921297" y="2224727"/>
            <a:ext cx="1148366" cy="1273553"/>
          </a:xfrm>
          <a:prstGeom prst="rect">
            <a:avLst/>
          </a:prstGeom>
          <a:ln>
            <a:solidFill>
              <a:schemeClr val="tx1"/>
            </a:solidFill>
          </a:ln>
        </p:spPr>
      </p:pic>
      <p:sp>
        <p:nvSpPr>
          <p:cNvPr id="24" name="Oval 23">
            <a:extLst>
              <a:ext uri="{FF2B5EF4-FFF2-40B4-BE49-F238E27FC236}">
                <a16:creationId xmlns:a16="http://schemas.microsoft.com/office/drawing/2014/main" id="{F51B218D-536A-4B69-B327-154C74306CE0}"/>
              </a:ext>
            </a:extLst>
          </p:cNvPr>
          <p:cNvSpPr/>
          <p:nvPr/>
        </p:nvSpPr>
        <p:spPr>
          <a:xfrm>
            <a:off x="8907060" y="3390702"/>
            <a:ext cx="68580" cy="68580"/>
          </a:xfrm>
          <a:prstGeom prst="ellipse">
            <a:avLst/>
          </a:prstGeom>
          <a:solidFill>
            <a:srgbClr val="00FF00"/>
          </a:solidFill>
          <a:ln>
            <a:solidFill>
              <a:srgbClr val="00B050"/>
            </a:solidFill>
          </a:ln>
          <a:effectLst>
            <a:glow rad="63500">
              <a:srgbClr val="00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1" name="Picture 10">
            <a:extLst>
              <a:ext uri="{FF2B5EF4-FFF2-40B4-BE49-F238E27FC236}">
                <a16:creationId xmlns:a16="http://schemas.microsoft.com/office/drawing/2014/main" id="{C88906AA-5AE1-9B62-BE55-8379AE6F60C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97617" y="696407"/>
            <a:ext cx="2181225" cy="1447800"/>
          </a:xfrm>
          <a:prstGeom prst="rect">
            <a:avLst/>
          </a:prstGeom>
        </p:spPr>
      </p:pic>
      <p:sp>
        <p:nvSpPr>
          <p:cNvPr id="3" name="Oval 2">
            <a:extLst>
              <a:ext uri="{FF2B5EF4-FFF2-40B4-BE49-F238E27FC236}">
                <a16:creationId xmlns:a16="http://schemas.microsoft.com/office/drawing/2014/main" id="{4272C0EA-B438-4D05-B75B-DD40751C859C}"/>
              </a:ext>
            </a:extLst>
          </p:cNvPr>
          <p:cNvSpPr/>
          <p:nvPr/>
        </p:nvSpPr>
        <p:spPr>
          <a:xfrm>
            <a:off x="5638749" y="1979676"/>
            <a:ext cx="68580" cy="68580"/>
          </a:xfrm>
          <a:prstGeom prst="ellipse">
            <a:avLst/>
          </a:prstGeom>
          <a:solidFill>
            <a:srgbClr val="00FF00"/>
          </a:solidFill>
          <a:ln>
            <a:solidFill>
              <a:srgbClr val="00B050"/>
            </a:solidFill>
          </a:ln>
          <a:effectLst>
            <a:glow rad="63500">
              <a:srgbClr val="00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 name="Picture 13">
            <a:extLst>
              <a:ext uri="{FF2B5EF4-FFF2-40B4-BE49-F238E27FC236}">
                <a16:creationId xmlns:a16="http://schemas.microsoft.com/office/drawing/2014/main" id="{16DD52DA-39EA-7B74-FDE4-BED0DA9C6C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19974" y="698645"/>
            <a:ext cx="1257300" cy="1466850"/>
          </a:xfrm>
          <a:prstGeom prst="rect">
            <a:avLst/>
          </a:prstGeom>
        </p:spPr>
      </p:pic>
      <p:pic>
        <p:nvPicPr>
          <p:cNvPr id="32" name="Picture 31">
            <a:extLst>
              <a:ext uri="{FF2B5EF4-FFF2-40B4-BE49-F238E27FC236}">
                <a16:creationId xmlns:a16="http://schemas.microsoft.com/office/drawing/2014/main" id="{81373DFC-DD0F-0028-FC56-D986BEF8C0B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344" y="2198732"/>
            <a:ext cx="1314450" cy="1276350"/>
          </a:xfrm>
          <a:prstGeom prst="rect">
            <a:avLst/>
          </a:prstGeom>
        </p:spPr>
      </p:pic>
      <p:pic>
        <p:nvPicPr>
          <p:cNvPr id="34" name="Picture 33">
            <a:extLst>
              <a:ext uri="{FF2B5EF4-FFF2-40B4-BE49-F238E27FC236}">
                <a16:creationId xmlns:a16="http://schemas.microsoft.com/office/drawing/2014/main" id="{DDDEFC28-DBDE-C414-66D7-A976893CDAF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75333" y="2204004"/>
            <a:ext cx="1295400" cy="1285875"/>
          </a:xfrm>
          <a:prstGeom prst="rect">
            <a:avLst/>
          </a:prstGeom>
        </p:spPr>
      </p:pic>
      <p:sp>
        <p:nvSpPr>
          <p:cNvPr id="30" name="Oval 29">
            <a:extLst>
              <a:ext uri="{FF2B5EF4-FFF2-40B4-BE49-F238E27FC236}">
                <a16:creationId xmlns:a16="http://schemas.microsoft.com/office/drawing/2014/main" id="{4F9E601E-87D2-486D-BCC1-91A805277918}"/>
              </a:ext>
            </a:extLst>
          </p:cNvPr>
          <p:cNvSpPr/>
          <p:nvPr/>
        </p:nvSpPr>
        <p:spPr>
          <a:xfrm>
            <a:off x="7728050" y="3387521"/>
            <a:ext cx="68580" cy="68580"/>
          </a:xfrm>
          <a:prstGeom prst="ellipse">
            <a:avLst/>
          </a:prstGeom>
          <a:solidFill>
            <a:srgbClr val="00FF00"/>
          </a:solidFill>
          <a:ln>
            <a:solidFill>
              <a:srgbClr val="00B050"/>
            </a:solidFill>
          </a:ln>
          <a:effectLst>
            <a:glow rad="63500">
              <a:srgbClr val="00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6" name="Picture 35">
            <a:extLst>
              <a:ext uri="{FF2B5EF4-FFF2-40B4-BE49-F238E27FC236}">
                <a16:creationId xmlns:a16="http://schemas.microsoft.com/office/drawing/2014/main" id="{A1F3AAC5-5752-A59C-DC98-2C3015CB6DF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69494" y="3549492"/>
            <a:ext cx="1724025" cy="1285875"/>
          </a:xfrm>
          <a:prstGeom prst="rect">
            <a:avLst/>
          </a:prstGeom>
        </p:spPr>
      </p:pic>
      <p:sp>
        <p:nvSpPr>
          <p:cNvPr id="12" name="TextBox 11">
            <a:extLst>
              <a:ext uri="{FF2B5EF4-FFF2-40B4-BE49-F238E27FC236}">
                <a16:creationId xmlns:a16="http://schemas.microsoft.com/office/drawing/2014/main" id="{724C4C17-0174-BC86-B17B-F7975492E0B2}"/>
              </a:ext>
            </a:extLst>
          </p:cNvPr>
          <p:cNvSpPr txBox="1"/>
          <p:nvPr/>
        </p:nvSpPr>
        <p:spPr>
          <a:xfrm>
            <a:off x="278051" y="1747569"/>
            <a:ext cx="557561" cy="307777"/>
          </a:xfrm>
          <a:prstGeom prst="rect">
            <a:avLst/>
          </a:prstGeom>
          <a:noFill/>
        </p:spPr>
        <p:txBody>
          <a:bodyPr wrap="square" rtlCol="0">
            <a:spAutoFit/>
          </a:bodyPr>
          <a:lstStyle/>
          <a:p>
            <a:r>
              <a:rPr lang="en-US" dirty="0">
                <a:solidFill>
                  <a:schemeClr val="bg2"/>
                </a:solidFill>
              </a:rPr>
              <a:t>FSM</a:t>
            </a:r>
          </a:p>
        </p:txBody>
      </p:sp>
      <p:sp>
        <p:nvSpPr>
          <p:cNvPr id="31" name="TextBox 30">
            <a:extLst>
              <a:ext uri="{FF2B5EF4-FFF2-40B4-BE49-F238E27FC236}">
                <a16:creationId xmlns:a16="http://schemas.microsoft.com/office/drawing/2014/main" id="{DCA937B2-8C84-143C-5A15-B767651D9C58}"/>
              </a:ext>
            </a:extLst>
          </p:cNvPr>
          <p:cNvSpPr txBox="1"/>
          <p:nvPr/>
        </p:nvSpPr>
        <p:spPr>
          <a:xfrm>
            <a:off x="2899046" y="1792598"/>
            <a:ext cx="698570" cy="307777"/>
          </a:xfrm>
          <a:prstGeom prst="rect">
            <a:avLst/>
          </a:prstGeom>
          <a:noFill/>
        </p:spPr>
        <p:txBody>
          <a:bodyPr wrap="square" rtlCol="0">
            <a:spAutoFit/>
          </a:bodyPr>
          <a:lstStyle/>
          <a:p>
            <a:r>
              <a:rPr lang="en-US" dirty="0">
                <a:solidFill>
                  <a:schemeClr val="bg2"/>
                </a:solidFill>
              </a:rPr>
              <a:t>FCM</a:t>
            </a:r>
          </a:p>
        </p:txBody>
      </p:sp>
      <p:sp>
        <p:nvSpPr>
          <p:cNvPr id="33" name="TextBox 32">
            <a:extLst>
              <a:ext uri="{FF2B5EF4-FFF2-40B4-BE49-F238E27FC236}">
                <a16:creationId xmlns:a16="http://schemas.microsoft.com/office/drawing/2014/main" id="{AA998DC9-8959-510F-A745-B069CC9C9B79}"/>
              </a:ext>
            </a:extLst>
          </p:cNvPr>
          <p:cNvSpPr txBox="1"/>
          <p:nvPr/>
        </p:nvSpPr>
        <p:spPr>
          <a:xfrm>
            <a:off x="3979749" y="1755972"/>
            <a:ext cx="1565520" cy="307777"/>
          </a:xfrm>
          <a:prstGeom prst="rect">
            <a:avLst/>
          </a:prstGeom>
          <a:noFill/>
        </p:spPr>
        <p:txBody>
          <a:bodyPr wrap="square" rtlCol="0">
            <a:spAutoFit/>
          </a:bodyPr>
          <a:lstStyle/>
          <a:p>
            <a:r>
              <a:rPr lang="en-US" dirty="0">
                <a:solidFill>
                  <a:schemeClr val="bg2"/>
                </a:solidFill>
              </a:rPr>
              <a:t>Shielded Camera</a:t>
            </a:r>
          </a:p>
        </p:txBody>
      </p:sp>
      <p:sp>
        <p:nvSpPr>
          <p:cNvPr id="35" name="TextBox 34">
            <a:extLst>
              <a:ext uri="{FF2B5EF4-FFF2-40B4-BE49-F238E27FC236}">
                <a16:creationId xmlns:a16="http://schemas.microsoft.com/office/drawing/2014/main" id="{D0CE3A81-8FD9-008C-1A88-A1809843754F}"/>
              </a:ext>
            </a:extLst>
          </p:cNvPr>
          <p:cNvSpPr txBox="1"/>
          <p:nvPr/>
        </p:nvSpPr>
        <p:spPr>
          <a:xfrm>
            <a:off x="7728050" y="1854120"/>
            <a:ext cx="1565520" cy="292388"/>
          </a:xfrm>
          <a:prstGeom prst="rect">
            <a:avLst/>
          </a:prstGeom>
          <a:noFill/>
        </p:spPr>
        <p:txBody>
          <a:bodyPr wrap="square" rtlCol="0">
            <a:spAutoFit/>
          </a:bodyPr>
          <a:lstStyle/>
          <a:p>
            <a:r>
              <a:rPr lang="en-US" sz="1300" dirty="0">
                <a:solidFill>
                  <a:schemeClr val="bg2"/>
                </a:solidFill>
              </a:rPr>
              <a:t>PAM  Electronics</a:t>
            </a:r>
          </a:p>
        </p:txBody>
      </p:sp>
      <p:sp>
        <p:nvSpPr>
          <p:cNvPr id="37" name="TextBox 36">
            <a:extLst>
              <a:ext uri="{FF2B5EF4-FFF2-40B4-BE49-F238E27FC236}">
                <a16:creationId xmlns:a16="http://schemas.microsoft.com/office/drawing/2014/main" id="{B18A034A-3FDD-BB40-D116-5396943B6AA2}"/>
              </a:ext>
            </a:extLst>
          </p:cNvPr>
          <p:cNvSpPr txBox="1"/>
          <p:nvPr/>
        </p:nvSpPr>
        <p:spPr>
          <a:xfrm>
            <a:off x="5938331" y="1674035"/>
            <a:ext cx="1800346" cy="523220"/>
          </a:xfrm>
          <a:prstGeom prst="rect">
            <a:avLst/>
          </a:prstGeom>
          <a:noFill/>
        </p:spPr>
        <p:txBody>
          <a:bodyPr wrap="square" rtlCol="0">
            <a:spAutoFit/>
          </a:bodyPr>
          <a:lstStyle/>
          <a:p>
            <a:r>
              <a:rPr lang="en-US" dirty="0">
                <a:solidFill>
                  <a:schemeClr val="bg2"/>
                </a:solidFill>
              </a:rPr>
              <a:t>EMCCD proximity Electronics</a:t>
            </a:r>
          </a:p>
        </p:txBody>
      </p:sp>
      <p:sp>
        <p:nvSpPr>
          <p:cNvPr id="38" name="TextBox 37">
            <a:extLst>
              <a:ext uri="{FF2B5EF4-FFF2-40B4-BE49-F238E27FC236}">
                <a16:creationId xmlns:a16="http://schemas.microsoft.com/office/drawing/2014/main" id="{3EBA16ED-3788-BC73-4A06-F7A935DD474C}"/>
              </a:ext>
            </a:extLst>
          </p:cNvPr>
          <p:cNvSpPr txBox="1"/>
          <p:nvPr/>
        </p:nvSpPr>
        <p:spPr>
          <a:xfrm>
            <a:off x="64636" y="3098299"/>
            <a:ext cx="557561" cy="307777"/>
          </a:xfrm>
          <a:prstGeom prst="rect">
            <a:avLst/>
          </a:prstGeom>
          <a:noFill/>
        </p:spPr>
        <p:txBody>
          <a:bodyPr wrap="square" rtlCol="0">
            <a:spAutoFit/>
          </a:bodyPr>
          <a:lstStyle/>
          <a:p>
            <a:r>
              <a:rPr lang="en-US" dirty="0">
                <a:solidFill>
                  <a:schemeClr val="bg2"/>
                </a:solidFill>
              </a:rPr>
              <a:t>DM2</a:t>
            </a:r>
          </a:p>
        </p:txBody>
      </p:sp>
      <p:sp>
        <p:nvSpPr>
          <p:cNvPr id="39" name="TextBox 38">
            <a:extLst>
              <a:ext uri="{FF2B5EF4-FFF2-40B4-BE49-F238E27FC236}">
                <a16:creationId xmlns:a16="http://schemas.microsoft.com/office/drawing/2014/main" id="{0CC15253-206F-3E08-1738-BCC9CEFCCACB}"/>
              </a:ext>
            </a:extLst>
          </p:cNvPr>
          <p:cNvSpPr txBox="1"/>
          <p:nvPr/>
        </p:nvSpPr>
        <p:spPr>
          <a:xfrm>
            <a:off x="1443952" y="3117032"/>
            <a:ext cx="724542" cy="307777"/>
          </a:xfrm>
          <a:prstGeom prst="rect">
            <a:avLst/>
          </a:prstGeom>
          <a:noFill/>
        </p:spPr>
        <p:txBody>
          <a:bodyPr wrap="square" rtlCol="0">
            <a:spAutoFit/>
          </a:bodyPr>
          <a:lstStyle/>
          <a:p>
            <a:r>
              <a:rPr lang="en-US" dirty="0">
                <a:solidFill>
                  <a:schemeClr val="bg2"/>
                </a:solidFill>
              </a:rPr>
              <a:t>PAM</a:t>
            </a:r>
          </a:p>
        </p:txBody>
      </p:sp>
      <p:sp>
        <p:nvSpPr>
          <p:cNvPr id="40" name="TextBox 39">
            <a:extLst>
              <a:ext uri="{FF2B5EF4-FFF2-40B4-BE49-F238E27FC236}">
                <a16:creationId xmlns:a16="http://schemas.microsoft.com/office/drawing/2014/main" id="{DCB43086-46D1-A54F-EA13-ED891707363B}"/>
              </a:ext>
            </a:extLst>
          </p:cNvPr>
          <p:cNvSpPr txBox="1"/>
          <p:nvPr/>
        </p:nvSpPr>
        <p:spPr>
          <a:xfrm>
            <a:off x="3408479" y="3182753"/>
            <a:ext cx="1278466" cy="307777"/>
          </a:xfrm>
          <a:prstGeom prst="rect">
            <a:avLst/>
          </a:prstGeom>
          <a:noFill/>
        </p:spPr>
        <p:txBody>
          <a:bodyPr wrap="square" rtlCol="0">
            <a:spAutoFit/>
          </a:bodyPr>
          <a:lstStyle/>
          <a:p>
            <a:r>
              <a:rPr lang="en-US" dirty="0">
                <a:solidFill>
                  <a:schemeClr val="bg2"/>
                </a:solidFill>
              </a:rPr>
              <a:t>SPC Masks</a:t>
            </a:r>
          </a:p>
        </p:txBody>
      </p:sp>
      <p:sp>
        <p:nvSpPr>
          <p:cNvPr id="41" name="TextBox 40">
            <a:extLst>
              <a:ext uri="{FF2B5EF4-FFF2-40B4-BE49-F238E27FC236}">
                <a16:creationId xmlns:a16="http://schemas.microsoft.com/office/drawing/2014/main" id="{9DF866C1-3515-764C-2BDB-FCB0C351BF5A}"/>
              </a:ext>
            </a:extLst>
          </p:cNvPr>
          <p:cNvSpPr txBox="1"/>
          <p:nvPr/>
        </p:nvSpPr>
        <p:spPr>
          <a:xfrm>
            <a:off x="2478239" y="3732041"/>
            <a:ext cx="1278466" cy="307777"/>
          </a:xfrm>
          <a:prstGeom prst="rect">
            <a:avLst/>
          </a:prstGeom>
          <a:noFill/>
        </p:spPr>
        <p:txBody>
          <a:bodyPr wrap="square" rtlCol="0">
            <a:spAutoFit/>
          </a:bodyPr>
          <a:lstStyle/>
          <a:p>
            <a:r>
              <a:rPr lang="en-US" dirty="0">
                <a:solidFill>
                  <a:schemeClr val="bg2"/>
                </a:solidFill>
              </a:rPr>
              <a:t>HLC Masks</a:t>
            </a:r>
          </a:p>
        </p:txBody>
      </p:sp>
      <p:sp>
        <p:nvSpPr>
          <p:cNvPr id="17" name="TextBox 16">
            <a:extLst>
              <a:ext uri="{FF2B5EF4-FFF2-40B4-BE49-F238E27FC236}">
                <a16:creationId xmlns:a16="http://schemas.microsoft.com/office/drawing/2014/main" id="{CD885512-9C0B-FF12-587B-FEB675215518}"/>
              </a:ext>
            </a:extLst>
          </p:cNvPr>
          <p:cNvSpPr txBox="1"/>
          <p:nvPr/>
        </p:nvSpPr>
        <p:spPr>
          <a:xfrm>
            <a:off x="6554524" y="2892206"/>
            <a:ext cx="1159324" cy="646331"/>
          </a:xfrm>
          <a:prstGeom prst="rect">
            <a:avLst/>
          </a:prstGeom>
          <a:noFill/>
        </p:spPr>
        <p:txBody>
          <a:bodyPr wrap="square" rtlCol="0">
            <a:spAutoFit/>
          </a:bodyPr>
          <a:lstStyle/>
          <a:p>
            <a:r>
              <a:rPr lang="en-US" sz="1200" dirty="0">
                <a:solidFill>
                  <a:schemeClr val="bg2"/>
                </a:solidFill>
              </a:rPr>
              <a:t>Spec Prisms and Polarizers Assembly</a:t>
            </a:r>
          </a:p>
        </p:txBody>
      </p:sp>
      <p:sp>
        <p:nvSpPr>
          <p:cNvPr id="42" name="TextBox 41">
            <a:extLst>
              <a:ext uri="{FF2B5EF4-FFF2-40B4-BE49-F238E27FC236}">
                <a16:creationId xmlns:a16="http://schemas.microsoft.com/office/drawing/2014/main" id="{2EF07B6B-168E-BED1-FA3D-42087800CC7C}"/>
              </a:ext>
            </a:extLst>
          </p:cNvPr>
          <p:cNvSpPr txBox="1"/>
          <p:nvPr/>
        </p:nvSpPr>
        <p:spPr>
          <a:xfrm>
            <a:off x="7910339" y="3068840"/>
            <a:ext cx="1159324" cy="461665"/>
          </a:xfrm>
          <a:prstGeom prst="rect">
            <a:avLst/>
          </a:prstGeom>
          <a:noFill/>
        </p:spPr>
        <p:txBody>
          <a:bodyPr wrap="square" rtlCol="0">
            <a:spAutoFit/>
          </a:bodyPr>
          <a:lstStyle/>
          <a:p>
            <a:r>
              <a:rPr lang="en-US" sz="1200" dirty="0">
                <a:solidFill>
                  <a:schemeClr val="bg2"/>
                </a:solidFill>
              </a:rPr>
              <a:t>OAP  in flight mount</a:t>
            </a:r>
          </a:p>
        </p:txBody>
      </p:sp>
      <p:sp>
        <p:nvSpPr>
          <p:cNvPr id="43" name="TextBox 42">
            <a:extLst>
              <a:ext uri="{FF2B5EF4-FFF2-40B4-BE49-F238E27FC236}">
                <a16:creationId xmlns:a16="http://schemas.microsoft.com/office/drawing/2014/main" id="{D2BE09BF-116F-85A9-1393-6081A396149B}"/>
              </a:ext>
            </a:extLst>
          </p:cNvPr>
          <p:cNvSpPr txBox="1"/>
          <p:nvPr/>
        </p:nvSpPr>
        <p:spPr>
          <a:xfrm>
            <a:off x="292870" y="4481646"/>
            <a:ext cx="1278466" cy="307777"/>
          </a:xfrm>
          <a:prstGeom prst="rect">
            <a:avLst/>
          </a:prstGeom>
          <a:noFill/>
        </p:spPr>
        <p:txBody>
          <a:bodyPr wrap="square" rtlCol="0">
            <a:spAutoFit/>
          </a:bodyPr>
          <a:lstStyle/>
          <a:p>
            <a:r>
              <a:rPr lang="en-US" dirty="0">
                <a:solidFill>
                  <a:schemeClr val="bg2"/>
                </a:solidFill>
              </a:rPr>
              <a:t>CTS</a:t>
            </a:r>
          </a:p>
        </p:txBody>
      </p:sp>
      <p:sp>
        <p:nvSpPr>
          <p:cNvPr id="45" name="TextBox 44">
            <a:extLst>
              <a:ext uri="{FF2B5EF4-FFF2-40B4-BE49-F238E27FC236}">
                <a16:creationId xmlns:a16="http://schemas.microsoft.com/office/drawing/2014/main" id="{4BDDAC86-1B50-9E0F-6F46-1EB91E3049F9}"/>
              </a:ext>
            </a:extLst>
          </p:cNvPr>
          <p:cNvSpPr txBox="1"/>
          <p:nvPr/>
        </p:nvSpPr>
        <p:spPr>
          <a:xfrm>
            <a:off x="3805137" y="4511321"/>
            <a:ext cx="2064302" cy="307777"/>
          </a:xfrm>
          <a:prstGeom prst="rect">
            <a:avLst/>
          </a:prstGeom>
          <a:noFill/>
        </p:spPr>
        <p:txBody>
          <a:bodyPr wrap="square" rtlCol="0">
            <a:spAutoFit/>
          </a:bodyPr>
          <a:lstStyle/>
          <a:p>
            <a:r>
              <a:rPr lang="en-US" dirty="0">
                <a:solidFill>
                  <a:schemeClr val="bg2"/>
                </a:solidFill>
              </a:rPr>
              <a:t>LOWFS Electronics</a:t>
            </a:r>
          </a:p>
        </p:txBody>
      </p:sp>
      <p:sp>
        <p:nvSpPr>
          <p:cNvPr id="46" name="TextBox 45">
            <a:extLst>
              <a:ext uri="{FF2B5EF4-FFF2-40B4-BE49-F238E27FC236}">
                <a16:creationId xmlns:a16="http://schemas.microsoft.com/office/drawing/2014/main" id="{C7543DD9-01B9-18D7-9E5A-9A46265E370C}"/>
              </a:ext>
            </a:extLst>
          </p:cNvPr>
          <p:cNvSpPr txBox="1"/>
          <p:nvPr/>
        </p:nvSpPr>
        <p:spPr>
          <a:xfrm>
            <a:off x="5577029" y="4531971"/>
            <a:ext cx="2064302" cy="307777"/>
          </a:xfrm>
          <a:prstGeom prst="rect">
            <a:avLst/>
          </a:prstGeom>
          <a:noFill/>
        </p:spPr>
        <p:txBody>
          <a:bodyPr wrap="square" rtlCol="0">
            <a:spAutoFit/>
          </a:bodyPr>
          <a:lstStyle/>
          <a:p>
            <a:r>
              <a:rPr lang="en-US" dirty="0">
                <a:solidFill>
                  <a:schemeClr val="bg2"/>
                </a:solidFill>
              </a:rPr>
              <a:t>LOWFS Electronics</a:t>
            </a:r>
          </a:p>
        </p:txBody>
      </p:sp>
      <p:sp>
        <p:nvSpPr>
          <p:cNvPr id="47" name="TextBox 46">
            <a:extLst>
              <a:ext uri="{FF2B5EF4-FFF2-40B4-BE49-F238E27FC236}">
                <a16:creationId xmlns:a16="http://schemas.microsoft.com/office/drawing/2014/main" id="{4C9D5C8F-7E6A-BED3-343A-3DA8E1867EC3}"/>
              </a:ext>
            </a:extLst>
          </p:cNvPr>
          <p:cNvSpPr txBox="1"/>
          <p:nvPr/>
        </p:nvSpPr>
        <p:spPr>
          <a:xfrm>
            <a:off x="7203631" y="4405783"/>
            <a:ext cx="2064302" cy="492443"/>
          </a:xfrm>
          <a:prstGeom prst="rect">
            <a:avLst/>
          </a:prstGeom>
          <a:noFill/>
        </p:spPr>
        <p:txBody>
          <a:bodyPr wrap="square" rtlCol="0">
            <a:spAutoFit/>
          </a:bodyPr>
          <a:lstStyle/>
          <a:p>
            <a:pPr algn="ctr"/>
            <a:r>
              <a:rPr lang="en-US" sz="1300" dirty="0">
                <a:solidFill>
                  <a:schemeClr val="bg2"/>
                </a:solidFill>
              </a:rPr>
              <a:t>Command and Power Distribution Unit</a:t>
            </a:r>
          </a:p>
        </p:txBody>
      </p:sp>
      <p:pic>
        <p:nvPicPr>
          <p:cNvPr id="18" name="Picture 17">
            <a:extLst>
              <a:ext uri="{FF2B5EF4-FFF2-40B4-BE49-F238E27FC236}">
                <a16:creationId xmlns:a16="http://schemas.microsoft.com/office/drawing/2014/main" id="{8BB7D285-DC23-5AA2-43A5-401783251A9E}"/>
              </a:ext>
            </a:extLst>
          </p:cNvPr>
          <p:cNvPicPr>
            <a:picLocks noChangeAspect="1"/>
          </p:cNvPicPr>
          <p:nvPr/>
        </p:nvPicPr>
        <p:blipFill>
          <a:blip r:embed="rId18"/>
          <a:stretch>
            <a:fillRect/>
          </a:stretch>
        </p:blipFill>
        <p:spPr>
          <a:xfrm>
            <a:off x="1872607" y="3570375"/>
            <a:ext cx="1812755" cy="1256276"/>
          </a:xfrm>
          <a:prstGeom prst="rect">
            <a:avLst/>
          </a:prstGeom>
        </p:spPr>
      </p:pic>
      <p:sp>
        <p:nvSpPr>
          <p:cNvPr id="44" name="TextBox 43">
            <a:extLst>
              <a:ext uri="{FF2B5EF4-FFF2-40B4-BE49-F238E27FC236}">
                <a16:creationId xmlns:a16="http://schemas.microsoft.com/office/drawing/2014/main" id="{5F13AC8A-9EDC-6EB1-0E5F-A9DB8B323C7E}"/>
              </a:ext>
            </a:extLst>
          </p:cNvPr>
          <p:cNvSpPr txBox="1"/>
          <p:nvPr/>
        </p:nvSpPr>
        <p:spPr>
          <a:xfrm>
            <a:off x="1884508" y="4525042"/>
            <a:ext cx="2064302" cy="276999"/>
          </a:xfrm>
          <a:prstGeom prst="rect">
            <a:avLst/>
          </a:prstGeom>
          <a:noFill/>
        </p:spPr>
        <p:txBody>
          <a:bodyPr wrap="square" rtlCol="0">
            <a:spAutoFit/>
          </a:bodyPr>
          <a:lstStyle/>
          <a:p>
            <a:r>
              <a:rPr lang="en-US" sz="1200" dirty="0">
                <a:solidFill>
                  <a:schemeClr val="bg2"/>
                </a:solidFill>
              </a:rPr>
              <a:t>Flight OBA in High Bay</a:t>
            </a:r>
          </a:p>
        </p:txBody>
      </p:sp>
      <p:sp>
        <p:nvSpPr>
          <p:cNvPr id="49" name="TextBox 48">
            <a:extLst>
              <a:ext uri="{FF2B5EF4-FFF2-40B4-BE49-F238E27FC236}">
                <a16:creationId xmlns:a16="http://schemas.microsoft.com/office/drawing/2014/main" id="{25DB1655-E2C7-6219-7543-722229B08368}"/>
              </a:ext>
            </a:extLst>
          </p:cNvPr>
          <p:cNvSpPr txBox="1"/>
          <p:nvPr/>
        </p:nvSpPr>
        <p:spPr>
          <a:xfrm>
            <a:off x="4952016" y="3145783"/>
            <a:ext cx="1278466" cy="307777"/>
          </a:xfrm>
          <a:prstGeom prst="rect">
            <a:avLst/>
          </a:prstGeom>
          <a:noFill/>
        </p:spPr>
        <p:txBody>
          <a:bodyPr wrap="square" rtlCol="0">
            <a:spAutoFit/>
          </a:bodyPr>
          <a:lstStyle/>
          <a:p>
            <a:r>
              <a:rPr lang="en-US" dirty="0">
                <a:solidFill>
                  <a:schemeClr val="bg2"/>
                </a:solidFill>
              </a:rPr>
              <a:t>HLC Masks</a:t>
            </a:r>
          </a:p>
        </p:txBody>
      </p:sp>
      <p:sp>
        <p:nvSpPr>
          <p:cNvPr id="50" name="Oval 49">
            <a:extLst>
              <a:ext uri="{FF2B5EF4-FFF2-40B4-BE49-F238E27FC236}">
                <a16:creationId xmlns:a16="http://schemas.microsoft.com/office/drawing/2014/main" id="{5B06D142-CD00-1D8A-DE94-32AB25E527BF}"/>
              </a:ext>
            </a:extLst>
          </p:cNvPr>
          <p:cNvSpPr/>
          <p:nvPr/>
        </p:nvSpPr>
        <p:spPr>
          <a:xfrm>
            <a:off x="7512854" y="1990670"/>
            <a:ext cx="68580" cy="68580"/>
          </a:xfrm>
          <a:prstGeom prst="ellipse">
            <a:avLst/>
          </a:prstGeom>
          <a:solidFill>
            <a:srgbClr val="00FF00"/>
          </a:solidFill>
          <a:ln>
            <a:solidFill>
              <a:srgbClr val="00B050"/>
            </a:solidFill>
          </a:ln>
          <a:effectLst>
            <a:glow rad="63500">
              <a:srgbClr val="00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51846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C12A68-313F-3744-91D7-8330201050F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49</a:t>
            </a:fld>
            <a:endParaRPr lang="en"/>
          </a:p>
        </p:txBody>
      </p:sp>
      <p:sp>
        <p:nvSpPr>
          <p:cNvPr id="2" name="Title 1"/>
          <p:cNvSpPr>
            <a:spLocks noGrp="1"/>
          </p:cNvSpPr>
          <p:nvPr>
            <p:ph type="title"/>
          </p:nvPr>
        </p:nvSpPr>
        <p:spPr/>
        <p:txBody>
          <a:bodyPr/>
          <a:lstStyle/>
          <a:p>
            <a:r>
              <a:rPr lang="en-US" dirty="0"/>
              <a:t>Supported Observing Modes </a:t>
            </a:r>
          </a:p>
        </p:txBody>
      </p:sp>
      <p:graphicFrame>
        <p:nvGraphicFramePr>
          <p:cNvPr id="25" name="Content Placeholder 6"/>
          <p:cNvGraphicFramePr>
            <a:graphicFrameLocks/>
          </p:cNvGraphicFramePr>
          <p:nvPr>
            <p:extLst>
              <p:ext uri="{D42A27DB-BD31-4B8C-83A1-F6EECF244321}">
                <p14:modId xmlns:p14="http://schemas.microsoft.com/office/powerpoint/2010/main" val="3021851496"/>
              </p:ext>
            </p:extLst>
          </p:nvPr>
        </p:nvGraphicFramePr>
        <p:xfrm>
          <a:off x="120635" y="945707"/>
          <a:ext cx="8902730" cy="2952870"/>
        </p:xfrm>
        <a:graphic>
          <a:graphicData uri="http://schemas.openxmlformats.org/drawingml/2006/table">
            <a:tbl>
              <a:tblPr firstRow="1">
                <a:tableStyleId>{93296810-A885-4BE3-A3E7-6D5BEEA58F35}</a:tableStyleId>
              </a:tblPr>
              <a:tblGrid>
                <a:gridCol w="541102">
                  <a:extLst>
                    <a:ext uri="{9D8B030D-6E8A-4147-A177-3AD203B41FA5}">
                      <a16:colId xmlns:a16="http://schemas.microsoft.com/office/drawing/2014/main" val="1726245489"/>
                    </a:ext>
                  </a:extLst>
                </a:gridCol>
                <a:gridCol w="842210">
                  <a:extLst>
                    <a:ext uri="{9D8B030D-6E8A-4147-A177-3AD203B41FA5}">
                      <a16:colId xmlns:a16="http://schemas.microsoft.com/office/drawing/2014/main" val="20001"/>
                    </a:ext>
                  </a:extLst>
                </a:gridCol>
                <a:gridCol w="481264">
                  <a:extLst>
                    <a:ext uri="{9D8B030D-6E8A-4147-A177-3AD203B41FA5}">
                      <a16:colId xmlns:a16="http://schemas.microsoft.com/office/drawing/2014/main" val="20002"/>
                    </a:ext>
                  </a:extLst>
                </a:gridCol>
                <a:gridCol w="1888957">
                  <a:extLst>
                    <a:ext uri="{9D8B030D-6E8A-4147-A177-3AD203B41FA5}">
                      <a16:colId xmlns:a16="http://schemas.microsoft.com/office/drawing/2014/main" val="20003"/>
                    </a:ext>
                  </a:extLst>
                </a:gridCol>
                <a:gridCol w="1359569">
                  <a:extLst>
                    <a:ext uri="{9D8B030D-6E8A-4147-A177-3AD203B41FA5}">
                      <a16:colId xmlns:a16="http://schemas.microsoft.com/office/drawing/2014/main" val="3788214676"/>
                    </a:ext>
                  </a:extLst>
                </a:gridCol>
                <a:gridCol w="721895">
                  <a:extLst>
                    <a:ext uri="{9D8B030D-6E8A-4147-A177-3AD203B41FA5}">
                      <a16:colId xmlns:a16="http://schemas.microsoft.com/office/drawing/2014/main" val="2291193218"/>
                    </a:ext>
                  </a:extLst>
                </a:gridCol>
                <a:gridCol w="795547">
                  <a:extLst>
                    <a:ext uri="{9D8B030D-6E8A-4147-A177-3AD203B41FA5}">
                      <a16:colId xmlns:a16="http://schemas.microsoft.com/office/drawing/2014/main" val="20006"/>
                    </a:ext>
                  </a:extLst>
                </a:gridCol>
                <a:gridCol w="1533988">
                  <a:extLst>
                    <a:ext uri="{9D8B030D-6E8A-4147-A177-3AD203B41FA5}">
                      <a16:colId xmlns:a16="http://schemas.microsoft.com/office/drawing/2014/main" val="3483173727"/>
                    </a:ext>
                  </a:extLst>
                </a:gridCol>
                <a:gridCol w="738198">
                  <a:extLst>
                    <a:ext uri="{9D8B030D-6E8A-4147-A177-3AD203B41FA5}">
                      <a16:colId xmlns:a16="http://schemas.microsoft.com/office/drawing/2014/main" val="700820895"/>
                    </a:ext>
                  </a:extLst>
                </a:gridCol>
              </a:tblGrid>
              <a:tr h="553998">
                <a:tc>
                  <a:txBody>
                    <a:bodyPr/>
                    <a:lstStyle/>
                    <a:p>
                      <a:pPr algn="ctr" fontAlgn="b"/>
                      <a:r>
                        <a:rPr lang="en-US" sz="1600" b="1" i="0" u="none" strike="noStrike" dirty="0">
                          <a:solidFill>
                            <a:schemeClr val="tx1"/>
                          </a:solidFill>
                          <a:effectLst/>
                          <a:latin typeface="Calibri"/>
                        </a:rPr>
                        <a:t>Band</a:t>
                      </a:r>
                      <a:endParaRPr lang="el-GR" sz="1600" b="1" i="0" u="none" strike="noStrike" dirty="0">
                        <a:solidFill>
                          <a:schemeClr val="tx1"/>
                        </a:solidFill>
                        <a:effectLst/>
                        <a:latin typeface="Calibri"/>
                      </a:endParaRPr>
                    </a:p>
                  </a:txBody>
                  <a:tcPr marL="5358" marR="5358" marT="5358" marB="0" anchor="ctr"/>
                </a:tc>
                <a:tc>
                  <a:txBody>
                    <a:bodyPr/>
                    <a:lstStyle/>
                    <a:p>
                      <a:pPr algn="ctr" fontAlgn="b"/>
                      <a:r>
                        <a:rPr lang="el-GR" sz="1600" b="1" u="none" strike="noStrike" dirty="0">
                          <a:solidFill>
                            <a:schemeClr val="tx1"/>
                          </a:solidFill>
                          <a:effectLst/>
                        </a:rPr>
                        <a:t>λ</a:t>
                      </a:r>
                      <a:r>
                        <a:rPr lang="en-US" sz="1600" b="1" u="none" strike="noStrike" baseline="-25000" dirty="0">
                          <a:solidFill>
                            <a:schemeClr val="tx1"/>
                          </a:solidFill>
                          <a:effectLst/>
                        </a:rPr>
                        <a:t>center</a:t>
                      </a:r>
                      <a:endParaRPr lang="el-GR" sz="1600" b="1" i="0" u="none" strike="noStrike" dirty="0">
                        <a:solidFill>
                          <a:schemeClr val="tx1"/>
                        </a:solidFill>
                        <a:effectLst/>
                        <a:latin typeface="Calibri"/>
                      </a:endParaRPr>
                    </a:p>
                  </a:txBody>
                  <a:tcPr marL="5358" marR="5358" marT="5358" marB="0" anchor="ctr"/>
                </a:tc>
                <a:tc>
                  <a:txBody>
                    <a:bodyPr/>
                    <a:lstStyle/>
                    <a:p>
                      <a:pPr algn="ctr" fontAlgn="ctr"/>
                      <a:r>
                        <a:rPr lang="en-US" sz="1600" b="1" u="none" strike="noStrike" dirty="0">
                          <a:solidFill>
                            <a:schemeClr val="tx1"/>
                          </a:solidFill>
                          <a:effectLst/>
                        </a:rPr>
                        <a:t>BW</a:t>
                      </a:r>
                      <a:endParaRPr lang="en-US" sz="1600" b="1" i="0" u="none" strike="noStrike" dirty="0">
                        <a:solidFill>
                          <a:schemeClr val="tx1"/>
                        </a:solidFill>
                        <a:effectLst/>
                        <a:latin typeface="Calibri"/>
                      </a:endParaRPr>
                    </a:p>
                  </a:txBody>
                  <a:tcPr marL="5358" marR="5358" marT="5358" marB="0" anchor="ctr"/>
                </a:tc>
                <a:tc>
                  <a:txBody>
                    <a:bodyPr/>
                    <a:lstStyle/>
                    <a:p>
                      <a:pPr algn="ctr" fontAlgn="ctr"/>
                      <a:r>
                        <a:rPr lang="en-US" sz="1600" b="1" u="none" strike="noStrike" kern="1200" dirty="0">
                          <a:solidFill>
                            <a:schemeClr val="tx1"/>
                          </a:solidFill>
                          <a:effectLst/>
                        </a:rPr>
                        <a:t>Mode</a:t>
                      </a:r>
                      <a:endParaRPr lang="en-US" sz="1600" b="1" i="0" u="none" strike="noStrike" kern="1200" dirty="0">
                        <a:solidFill>
                          <a:schemeClr val="tx1"/>
                        </a:solidFill>
                        <a:effectLst/>
                        <a:latin typeface="Calibri"/>
                        <a:ea typeface="+mn-ea"/>
                        <a:cs typeface="+mn-cs"/>
                      </a:endParaRPr>
                    </a:p>
                  </a:txBody>
                  <a:tcPr marL="5358" marR="5358" marT="5358" marB="0" anchor="ctr"/>
                </a:tc>
                <a:tc>
                  <a:txBody>
                    <a:bodyPr/>
                    <a:lstStyle/>
                    <a:p>
                      <a:pPr algn="ctr" fontAlgn="ctr"/>
                      <a:r>
                        <a:rPr lang="en-US" sz="1600" b="1" u="none" strike="noStrike" kern="1200" dirty="0">
                          <a:solidFill>
                            <a:schemeClr val="tx1"/>
                          </a:solidFill>
                          <a:effectLst/>
                        </a:rPr>
                        <a:t>FOV </a:t>
                      </a:r>
                    </a:p>
                    <a:p>
                      <a:pPr algn="ctr" fontAlgn="ctr"/>
                      <a:r>
                        <a:rPr lang="en-US" sz="1600" b="1" u="none" strike="noStrike" kern="1200" dirty="0">
                          <a:solidFill>
                            <a:schemeClr val="tx1"/>
                          </a:solidFill>
                          <a:effectLst/>
                        </a:rPr>
                        <a:t>radius</a:t>
                      </a:r>
                      <a:endParaRPr lang="en-US" sz="1600" b="1" i="0" u="none" strike="noStrike" kern="1200" dirty="0">
                        <a:solidFill>
                          <a:schemeClr val="tx1"/>
                        </a:solidFill>
                        <a:effectLst/>
                        <a:latin typeface="Calibri"/>
                        <a:ea typeface="+mn-ea"/>
                        <a:cs typeface="+mn-cs"/>
                      </a:endParaRPr>
                    </a:p>
                  </a:txBody>
                  <a:tcPr marL="5358" marR="5358" marT="5358" marB="0" anchor="ctr"/>
                </a:tc>
                <a:tc>
                  <a:txBody>
                    <a:bodyPr/>
                    <a:lstStyle/>
                    <a:p>
                      <a:pPr algn="ctr" fontAlgn="ctr"/>
                      <a:r>
                        <a:rPr lang="en-US" sz="1600" b="1" u="none" strike="noStrike" kern="1200" dirty="0">
                          <a:solidFill>
                            <a:schemeClr val="tx1"/>
                          </a:solidFill>
                          <a:effectLst/>
                        </a:rPr>
                        <a:t>FOV Coverage</a:t>
                      </a:r>
                      <a:endParaRPr lang="en-US" sz="1600" b="1" i="0" u="none" strike="noStrike" kern="1200" dirty="0">
                        <a:solidFill>
                          <a:schemeClr val="tx1"/>
                        </a:solidFill>
                        <a:effectLst/>
                        <a:latin typeface="Calibri"/>
                        <a:ea typeface="+mn-ea"/>
                        <a:cs typeface="+mn-cs"/>
                      </a:endParaRPr>
                    </a:p>
                  </a:txBody>
                  <a:tcPr marL="5358" marR="5358" marT="5358" marB="0" anchor="ctr"/>
                </a:tc>
                <a:tc>
                  <a:txBody>
                    <a:bodyPr/>
                    <a:lstStyle/>
                    <a:p>
                      <a:pPr algn="ctr" fontAlgn="ctr"/>
                      <a:r>
                        <a:rPr lang="en-US" sz="1600" b="1" u="none" strike="noStrike" kern="1200" dirty="0">
                          <a:solidFill>
                            <a:schemeClr val="tx1"/>
                          </a:solidFill>
                          <a:effectLst/>
                        </a:rPr>
                        <a:t>Pol.</a:t>
                      </a:r>
                      <a:endParaRPr lang="en-US" sz="1600" b="1" i="0" u="none" strike="noStrike" kern="1200" dirty="0">
                        <a:solidFill>
                          <a:schemeClr val="tx1"/>
                        </a:solidFill>
                        <a:effectLst/>
                        <a:latin typeface="Calibri"/>
                        <a:ea typeface="+mn-ea"/>
                        <a:cs typeface="+mn-cs"/>
                      </a:endParaRPr>
                    </a:p>
                  </a:txBody>
                  <a:tcPr marL="5358" marR="5358" marT="5358" marB="0" anchor="ctr"/>
                </a:tc>
                <a:tc>
                  <a:txBody>
                    <a:bodyPr/>
                    <a:lstStyle/>
                    <a:p>
                      <a:pPr algn="ctr" fontAlgn="ctr"/>
                      <a:r>
                        <a:rPr lang="en-US" sz="1600" b="1" u="none" strike="noStrike" kern="1200" dirty="0">
                          <a:solidFill>
                            <a:schemeClr val="tx1"/>
                          </a:solidFill>
                          <a:effectLst/>
                        </a:rPr>
                        <a:t>Coronagraph Mask Type</a:t>
                      </a:r>
                      <a:endParaRPr lang="en-US" sz="1600" b="1" i="0" u="none" strike="noStrike" kern="1200" dirty="0">
                        <a:solidFill>
                          <a:schemeClr val="tx1"/>
                        </a:solidFill>
                        <a:effectLst/>
                        <a:latin typeface="Calibri"/>
                        <a:ea typeface="+mn-ea"/>
                        <a:cs typeface="+mn-cs"/>
                      </a:endParaRPr>
                    </a:p>
                  </a:txBody>
                  <a:tcPr marL="5358" marR="5358" marT="5358" marB="0" anchor="ctr"/>
                </a:tc>
                <a:tc>
                  <a:txBody>
                    <a:bodyPr/>
                    <a:lstStyle/>
                    <a:p>
                      <a:pPr algn="ctr" fontAlgn="ctr"/>
                      <a:r>
                        <a:rPr lang="en-US" sz="1600" b="1" u="none" strike="noStrike" kern="1200" dirty="0">
                          <a:solidFill>
                            <a:schemeClr val="tx1"/>
                          </a:solidFill>
                          <a:effectLst/>
                        </a:rPr>
                        <a:t>TTR5</a:t>
                      </a:r>
                      <a:endParaRPr lang="en-US" sz="1600" b="1" i="0" u="none" strike="noStrike" kern="1200" dirty="0">
                        <a:solidFill>
                          <a:schemeClr val="tx1"/>
                        </a:solidFill>
                        <a:effectLst/>
                        <a:latin typeface="Calibri"/>
                        <a:ea typeface="+mn-ea"/>
                        <a:cs typeface="+mn-cs"/>
                      </a:endParaRPr>
                    </a:p>
                  </a:txBody>
                  <a:tcPr marL="5358" marR="5358" marT="5358" marB="0" anchor="ctr"/>
                </a:tc>
                <a:extLst>
                  <a:ext uri="{0D108BD9-81ED-4DB2-BD59-A6C34878D82A}">
                    <a16:rowId xmlns:a16="http://schemas.microsoft.com/office/drawing/2014/main" val="10000"/>
                  </a:ext>
                </a:extLst>
              </a:tr>
              <a:tr h="553998">
                <a:tc>
                  <a:txBody>
                    <a:bodyPr/>
                    <a:lstStyle/>
                    <a:p>
                      <a:pPr algn="ctr" fontAlgn="b"/>
                      <a:r>
                        <a:rPr lang="en-US" sz="1600" b="1" i="0" u="none" strike="noStrike" dirty="0">
                          <a:solidFill>
                            <a:srgbClr val="0070C0"/>
                          </a:solidFill>
                          <a:effectLst/>
                          <a:latin typeface="Calibri"/>
                        </a:rPr>
                        <a:t>1</a:t>
                      </a:r>
                    </a:p>
                  </a:txBody>
                  <a:tcPr marL="5358" marR="5358" marT="5358" marB="0" anchor="ctr">
                    <a:solidFill>
                      <a:schemeClr val="tx1"/>
                    </a:solidFill>
                  </a:tcPr>
                </a:tc>
                <a:tc>
                  <a:txBody>
                    <a:bodyPr/>
                    <a:lstStyle/>
                    <a:p>
                      <a:pPr algn="ctr" fontAlgn="b"/>
                      <a:r>
                        <a:rPr lang="en-US" sz="1600" b="1" u="none" strike="noStrike" dirty="0">
                          <a:solidFill>
                            <a:srgbClr val="0070C0"/>
                          </a:solidFill>
                          <a:effectLst/>
                        </a:rPr>
                        <a:t>575 nm</a:t>
                      </a:r>
                      <a:endParaRPr lang="en-US" sz="1600" b="1" i="0" u="none" strike="noStrike" dirty="0">
                        <a:solidFill>
                          <a:srgbClr val="0070C0"/>
                        </a:solidFill>
                        <a:effectLst/>
                        <a:latin typeface="Calibri"/>
                      </a:endParaRPr>
                    </a:p>
                  </a:txBody>
                  <a:tcPr marL="5358" marR="5358" marT="5358" marB="0" anchor="ctr">
                    <a:solidFill>
                      <a:schemeClr val="tx1"/>
                    </a:solidFill>
                  </a:tcPr>
                </a:tc>
                <a:tc>
                  <a:txBody>
                    <a:bodyPr/>
                    <a:lstStyle/>
                    <a:p>
                      <a:pPr algn="ctr" fontAlgn="b"/>
                      <a:r>
                        <a:rPr lang="en-US" sz="1600" b="1" u="none" strike="noStrike" dirty="0">
                          <a:solidFill>
                            <a:schemeClr val="bg1"/>
                          </a:solidFill>
                          <a:effectLst/>
                        </a:rPr>
                        <a:t>10%</a:t>
                      </a:r>
                      <a:endParaRPr lang="en-US" sz="1600" b="1" i="0" u="none" strike="noStrike" dirty="0">
                        <a:solidFill>
                          <a:schemeClr val="bg1"/>
                        </a:solidFill>
                        <a:effectLst/>
                        <a:latin typeface="Calibri"/>
                      </a:endParaRPr>
                    </a:p>
                  </a:txBody>
                  <a:tcPr marL="5358" marR="5358" marT="5358" marB="0" anchor="ctr">
                    <a:solidFill>
                      <a:schemeClr val="tx1"/>
                    </a:solidFill>
                  </a:tcPr>
                </a:tc>
                <a:tc>
                  <a:txBody>
                    <a:bodyPr/>
                    <a:lstStyle/>
                    <a:p>
                      <a:pPr algn="ctr" fontAlgn="b"/>
                      <a:r>
                        <a:rPr lang="en-US" sz="1600" b="1" u="none" strike="noStrike" dirty="0">
                          <a:solidFill>
                            <a:schemeClr val="bg1"/>
                          </a:solidFill>
                          <a:effectLst/>
                        </a:rPr>
                        <a:t>NFOV: Narrow FOV Imaging</a:t>
                      </a:r>
                      <a:endParaRPr lang="en-US" sz="1600" b="1" i="0" u="none" strike="noStrike" dirty="0">
                        <a:solidFill>
                          <a:schemeClr val="bg1"/>
                        </a:solidFill>
                        <a:effectLst/>
                        <a:latin typeface="Calibri"/>
                      </a:endParaRPr>
                    </a:p>
                  </a:txBody>
                  <a:tcPr marL="5358" marR="5358" marT="5358" marB="0" anchor="ctr">
                    <a:solidFill>
                      <a:schemeClr val="tx1"/>
                    </a:solidFill>
                  </a:tcPr>
                </a:tc>
                <a:tc>
                  <a:txBody>
                    <a:bodyPr/>
                    <a:lstStyle/>
                    <a:p>
                      <a:pPr algn="ctr" fontAlgn="b"/>
                      <a:r>
                        <a:rPr lang="en-US" sz="1600" b="1" u="none" strike="noStrike" dirty="0">
                          <a:solidFill>
                            <a:schemeClr val="bg1"/>
                          </a:solidFill>
                          <a:effectLst/>
                        </a:rPr>
                        <a:t>0.14” – 0.45”</a:t>
                      </a:r>
                      <a:endParaRPr lang="en-US" sz="1600" b="1" i="0" u="none" strike="noStrike" dirty="0">
                        <a:solidFill>
                          <a:schemeClr val="bg1"/>
                        </a:solidFill>
                        <a:effectLst/>
                        <a:latin typeface="Calibri"/>
                      </a:endParaRPr>
                    </a:p>
                  </a:txBody>
                  <a:tcPr marL="5358" marR="5358" marT="5358" marB="0" anchor="ctr">
                    <a:solidFill>
                      <a:schemeClr val="tx1"/>
                    </a:solidFill>
                  </a:tcPr>
                </a:tc>
                <a:tc>
                  <a:txBody>
                    <a:bodyPr/>
                    <a:lstStyle/>
                    <a:p>
                      <a:pPr algn="ctr" fontAlgn="b"/>
                      <a:r>
                        <a:rPr lang="en-US" sz="1600" b="1" u="none" strike="noStrike" dirty="0">
                          <a:solidFill>
                            <a:schemeClr val="bg1"/>
                          </a:solidFill>
                          <a:effectLst/>
                        </a:rPr>
                        <a:t>360°</a:t>
                      </a:r>
                      <a:endParaRPr lang="en-US" sz="1600" b="1" i="0" u="none" strike="noStrike" dirty="0">
                        <a:solidFill>
                          <a:schemeClr val="bg1"/>
                        </a:solidFill>
                        <a:effectLst/>
                        <a:latin typeface="Calibri"/>
                      </a:endParaRPr>
                    </a:p>
                  </a:txBody>
                  <a:tcPr marL="5358" marR="5358" marT="5358" marB="0" anchor="ctr">
                    <a:solidFill>
                      <a:schemeClr val="tx1"/>
                    </a:solidFill>
                  </a:tcPr>
                </a:tc>
                <a:tc>
                  <a:txBody>
                    <a:bodyPr/>
                    <a:lstStyle/>
                    <a:p>
                      <a:pPr algn="ctr" fontAlgn="b"/>
                      <a:r>
                        <a:rPr lang="en-US" sz="1600" b="1" u="none" strike="noStrike" dirty="0">
                          <a:solidFill>
                            <a:schemeClr val="bg1"/>
                          </a:solidFill>
                          <a:effectLst/>
                        </a:rPr>
                        <a:t>Y</a:t>
                      </a:r>
                      <a:endParaRPr lang="en-US" sz="1600" b="1" i="0" u="none" strike="noStrike" dirty="0">
                        <a:solidFill>
                          <a:schemeClr val="bg1"/>
                        </a:solidFill>
                        <a:effectLst/>
                        <a:latin typeface="Calibri"/>
                      </a:endParaRPr>
                    </a:p>
                  </a:txBody>
                  <a:tcPr marL="5358" marR="5358" marT="5358" marB="0" anchor="ctr">
                    <a:solidFill>
                      <a:schemeClr val="tx1"/>
                    </a:solidFill>
                  </a:tcPr>
                </a:tc>
                <a:tc>
                  <a:txBody>
                    <a:bodyPr/>
                    <a:lstStyle/>
                    <a:p>
                      <a:pPr algn="ctr" fontAlgn="b"/>
                      <a:r>
                        <a:rPr lang="en-US" sz="1600" b="1" u="none" strike="noStrike" dirty="0">
                          <a:solidFill>
                            <a:schemeClr val="bg1"/>
                          </a:solidFill>
                          <a:effectLst/>
                        </a:rPr>
                        <a:t>Hybrid </a:t>
                      </a:r>
                      <a:r>
                        <a:rPr lang="en-US" sz="1600" b="1" u="none" strike="noStrike" dirty="0" err="1">
                          <a:solidFill>
                            <a:schemeClr val="bg1"/>
                          </a:solidFill>
                          <a:effectLst/>
                        </a:rPr>
                        <a:t>Lyot</a:t>
                      </a:r>
                      <a:endParaRPr lang="en-US" sz="1600" b="1" i="0" u="none" strike="noStrike" dirty="0">
                        <a:solidFill>
                          <a:schemeClr val="bg1"/>
                        </a:solidFill>
                        <a:effectLst/>
                        <a:latin typeface="Calibri"/>
                      </a:endParaRPr>
                    </a:p>
                  </a:txBody>
                  <a:tcPr marL="5358" marR="5358" marT="5358" marB="0" anchor="ctr">
                    <a:solidFill>
                      <a:schemeClr val="tx1"/>
                    </a:solidFill>
                  </a:tcPr>
                </a:tc>
                <a:tc>
                  <a:txBody>
                    <a:bodyPr/>
                    <a:lstStyle/>
                    <a:p>
                      <a:pPr algn="ctr" fontAlgn="b"/>
                      <a:r>
                        <a:rPr lang="en-US" sz="1600" b="1" u="none" strike="noStrike" dirty="0">
                          <a:solidFill>
                            <a:schemeClr val="bg1"/>
                          </a:solidFill>
                          <a:effectLst/>
                        </a:rPr>
                        <a:t>Y</a:t>
                      </a:r>
                      <a:endParaRPr lang="en-US" sz="1600" b="1" i="0" u="none" strike="noStrike" dirty="0">
                        <a:solidFill>
                          <a:schemeClr val="bg1"/>
                        </a:solidFill>
                        <a:effectLst/>
                        <a:latin typeface="Calibri"/>
                      </a:endParaRPr>
                    </a:p>
                  </a:txBody>
                  <a:tcPr marL="5358" marR="5358" marT="5358" marB="0" anchor="ctr">
                    <a:solidFill>
                      <a:schemeClr val="tx1"/>
                    </a:solidFill>
                  </a:tcPr>
                </a:tc>
                <a:extLst>
                  <a:ext uri="{0D108BD9-81ED-4DB2-BD59-A6C34878D82A}">
                    <a16:rowId xmlns:a16="http://schemas.microsoft.com/office/drawing/2014/main" val="10001"/>
                  </a:ext>
                </a:extLst>
              </a:tr>
              <a:tr h="553998">
                <a:tc>
                  <a:txBody>
                    <a:bodyPr/>
                    <a:lstStyle/>
                    <a:p>
                      <a:pPr algn="ctr" fontAlgn="b"/>
                      <a:r>
                        <a:rPr lang="en-US" sz="1600" b="1" i="0" u="none" strike="noStrike" dirty="0">
                          <a:solidFill>
                            <a:srgbClr val="00B050"/>
                          </a:solidFill>
                          <a:effectLst/>
                          <a:latin typeface="Calibri"/>
                        </a:rPr>
                        <a:t>2</a:t>
                      </a:r>
                    </a:p>
                  </a:txBody>
                  <a:tcPr marL="5358" marR="5358" marT="5358" marB="0" anchor="ctr">
                    <a:noFill/>
                  </a:tcPr>
                </a:tc>
                <a:tc>
                  <a:txBody>
                    <a:bodyPr/>
                    <a:lstStyle/>
                    <a:p>
                      <a:pPr algn="ctr" fontAlgn="b"/>
                      <a:r>
                        <a:rPr lang="en-US" sz="1600" b="1" u="none" strike="noStrike" dirty="0">
                          <a:solidFill>
                            <a:srgbClr val="00B050"/>
                          </a:solidFill>
                          <a:effectLst/>
                        </a:rPr>
                        <a:t>660 nm*</a:t>
                      </a:r>
                      <a:endParaRPr lang="en-US" sz="1600" b="1" i="0" u="none" strike="noStrike" dirty="0">
                        <a:solidFill>
                          <a:srgbClr val="00B050"/>
                        </a:solidFill>
                        <a:effectLst/>
                        <a:latin typeface="Calibri"/>
                      </a:endParaRPr>
                    </a:p>
                  </a:txBody>
                  <a:tcPr marL="5358" marR="5358" marT="5358" marB="0" anchor="ctr">
                    <a:noFill/>
                  </a:tcPr>
                </a:tc>
                <a:tc>
                  <a:txBody>
                    <a:bodyPr/>
                    <a:lstStyle/>
                    <a:p>
                      <a:pPr algn="ctr" fontAlgn="b"/>
                      <a:r>
                        <a:rPr lang="en-US" sz="1600" b="0" u="none" strike="noStrike" dirty="0">
                          <a:solidFill>
                            <a:schemeClr val="accent3">
                              <a:lumMod val="60000"/>
                              <a:lumOff val="40000"/>
                            </a:schemeClr>
                          </a:solidFill>
                          <a:effectLst/>
                        </a:rPr>
                        <a:t>15%</a:t>
                      </a:r>
                      <a:endParaRPr lang="en-US" sz="1600" b="0" i="0" u="none" strike="noStrike" dirty="0">
                        <a:solidFill>
                          <a:schemeClr val="accent3">
                            <a:lumMod val="60000"/>
                            <a:lumOff val="40000"/>
                          </a:schemeClr>
                        </a:solidFill>
                        <a:effectLst/>
                        <a:latin typeface="Calibri"/>
                      </a:endParaRPr>
                    </a:p>
                  </a:txBody>
                  <a:tcPr marL="5358" marR="5358" marT="5358" marB="0" anchor="ctr">
                    <a:noFill/>
                  </a:tcPr>
                </a:tc>
                <a:tc>
                  <a:txBody>
                    <a:bodyPr/>
                    <a:lstStyle/>
                    <a:p>
                      <a:pPr algn="ctr" fontAlgn="b"/>
                      <a:r>
                        <a:rPr lang="en-US" sz="1600" b="0" u="none" strike="noStrike" dirty="0">
                          <a:solidFill>
                            <a:schemeClr val="accent3">
                              <a:lumMod val="60000"/>
                              <a:lumOff val="40000"/>
                            </a:schemeClr>
                          </a:solidFill>
                          <a:effectLst/>
                        </a:rPr>
                        <a:t>SPEC: Slit + R~50 Prism Spectroscopy</a:t>
                      </a:r>
                      <a:endParaRPr lang="en-US" sz="1600" b="0" i="0" u="none" strike="noStrike" dirty="0">
                        <a:solidFill>
                          <a:schemeClr val="accent3">
                            <a:lumMod val="60000"/>
                            <a:lumOff val="40000"/>
                          </a:schemeClr>
                        </a:solidFill>
                        <a:effectLst/>
                        <a:latin typeface="Calibri"/>
                      </a:endParaRPr>
                    </a:p>
                  </a:txBody>
                  <a:tcPr marL="5358" marR="5358" marT="5358" marB="0" anchor="ctr">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600" b="0" u="none" strike="noStrike" dirty="0">
                          <a:solidFill>
                            <a:schemeClr val="accent3">
                              <a:lumMod val="60000"/>
                              <a:lumOff val="40000"/>
                            </a:schemeClr>
                          </a:solidFill>
                          <a:effectLst/>
                        </a:rPr>
                        <a:t>0.18” – 0.55”</a:t>
                      </a:r>
                      <a:endParaRPr lang="en-US" sz="1600" b="0" i="0" u="none" strike="noStrike" dirty="0">
                        <a:solidFill>
                          <a:schemeClr val="accent3">
                            <a:lumMod val="60000"/>
                            <a:lumOff val="40000"/>
                          </a:schemeClr>
                        </a:solidFill>
                        <a:effectLst/>
                        <a:latin typeface="Calibri"/>
                      </a:endParaRPr>
                    </a:p>
                  </a:txBody>
                  <a:tcPr marL="5358" marR="5358" marT="5358"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u="none" strike="noStrike" dirty="0">
                          <a:solidFill>
                            <a:schemeClr val="accent3">
                              <a:lumMod val="60000"/>
                              <a:lumOff val="40000"/>
                            </a:schemeClr>
                          </a:solidFill>
                          <a:effectLst/>
                        </a:rPr>
                        <a:t>2 x 65°</a:t>
                      </a:r>
                      <a:endParaRPr lang="en-US" sz="1600" b="0" i="0" u="none" strike="noStrike" dirty="0">
                        <a:solidFill>
                          <a:schemeClr val="accent3">
                            <a:lumMod val="60000"/>
                            <a:lumOff val="40000"/>
                          </a:schemeClr>
                        </a:solidFill>
                        <a:effectLst/>
                        <a:latin typeface="+mn-lt"/>
                      </a:endParaRPr>
                    </a:p>
                  </a:txBody>
                  <a:tcPr marL="5358" marR="5358" marT="5358" marB="0" anchor="ctr">
                    <a:noFill/>
                  </a:tcPr>
                </a:tc>
                <a:tc>
                  <a:txBody>
                    <a:bodyPr/>
                    <a:lstStyle/>
                    <a:p>
                      <a:pPr algn="ctr" fontAlgn="b"/>
                      <a:r>
                        <a:rPr lang="en-US" sz="1600" b="0" u="none" strike="noStrike" dirty="0">
                          <a:solidFill>
                            <a:schemeClr val="accent3">
                              <a:lumMod val="60000"/>
                              <a:lumOff val="40000"/>
                            </a:schemeClr>
                          </a:solidFill>
                          <a:effectLst/>
                        </a:rPr>
                        <a:t>-</a:t>
                      </a:r>
                      <a:endParaRPr lang="en-US" sz="1600" b="0" i="0" u="none" strike="noStrike" dirty="0">
                        <a:solidFill>
                          <a:schemeClr val="accent3">
                            <a:lumMod val="60000"/>
                            <a:lumOff val="40000"/>
                          </a:schemeClr>
                        </a:solidFill>
                        <a:effectLst/>
                        <a:latin typeface="Calibri"/>
                      </a:endParaRPr>
                    </a:p>
                  </a:txBody>
                  <a:tcPr marL="5358" marR="5358" marT="5358" marB="0" anchor="ctr">
                    <a:noFill/>
                  </a:tcPr>
                </a:tc>
                <a:tc>
                  <a:txBody>
                    <a:bodyPr/>
                    <a:lstStyle/>
                    <a:p>
                      <a:pPr algn="ctr" fontAlgn="b"/>
                      <a:r>
                        <a:rPr lang="en-US" sz="1600" b="0" u="none" strike="noStrike" dirty="0">
                          <a:solidFill>
                            <a:schemeClr val="accent3">
                              <a:lumMod val="60000"/>
                              <a:lumOff val="40000"/>
                            </a:schemeClr>
                          </a:solidFill>
                          <a:effectLst/>
                        </a:rPr>
                        <a:t>Shaped Pupil</a:t>
                      </a:r>
                      <a:endParaRPr lang="en-US" sz="1600" b="0" i="0" u="none" strike="noStrike" dirty="0">
                        <a:solidFill>
                          <a:schemeClr val="accent3">
                            <a:lumMod val="60000"/>
                            <a:lumOff val="40000"/>
                          </a:schemeClr>
                        </a:solidFill>
                        <a:effectLst/>
                        <a:latin typeface="Calibri"/>
                      </a:endParaRPr>
                    </a:p>
                  </a:txBody>
                  <a:tcPr marL="5358" marR="5358" marT="5358" marB="0" anchor="ctr">
                    <a:noFill/>
                  </a:tcPr>
                </a:tc>
                <a:tc>
                  <a:txBody>
                    <a:bodyPr/>
                    <a:lstStyle/>
                    <a:p>
                      <a:pPr algn="ctr" fontAlgn="b"/>
                      <a:r>
                        <a:rPr lang="en-US" sz="1600" b="0" u="none" strike="noStrike" dirty="0">
                          <a:solidFill>
                            <a:schemeClr val="accent3">
                              <a:lumMod val="60000"/>
                              <a:lumOff val="40000"/>
                            </a:schemeClr>
                          </a:solidFill>
                          <a:effectLst/>
                        </a:rPr>
                        <a:t>-</a:t>
                      </a:r>
                      <a:endParaRPr lang="en-US" sz="1600" b="0" i="0" u="none" strike="noStrike" dirty="0">
                        <a:solidFill>
                          <a:schemeClr val="accent3">
                            <a:lumMod val="60000"/>
                            <a:lumOff val="40000"/>
                          </a:schemeClr>
                        </a:solidFill>
                        <a:effectLst/>
                        <a:latin typeface="Calibri"/>
                      </a:endParaRPr>
                    </a:p>
                  </a:txBody>
                  <a:tcPr marL="5358" marR="5358" marT="5358" marB="0" anchor="ctr">
                    <a:noFill/>
                  </a:tcPr>
                </a:tc>
                <a:extLst>
                  <a:ext uri="{0D108BD9-81ED-4DB2-BD59-A6C34878D82A}">
                    <a16:rowId xmlns:a16="http://schemas.microsoft.com/office/drawing/2014/main" val="4016493149"/>
                  </a:ext>
                </a:extLst>
              </a:tr>
              <a:tr h="553998">
                <a:tc>
                  <a:txBody>
                    <a:bodyPr/>
                    <a:lstStyle/>
                    <a:p>
                      <a:pPr algn="ctr" fontAlgn="b"/>
                      <a:r>
                        <a:rPr lang="en-US" sz="1600" b="1" i="0" u="none" strike="noStrike" dirty="0">
                          <a:solidFill>
                            <a:srgbClr val="EDA831"/>
                          </a:solidFill>
                          <a:effectLst/>
                          <a:latin typeface="Calibri"/>
                        </a:rPr>
                        <a:t>3</a:t>
                      </a:r>
                    </a:p>
                  </a:txBody>
                  <a:tcPr marL="5358" marR="5358" marT="5358" marB="0" anchor="ctr">
                    <a:noFill/>
                  </a:tcPr>
                </a:tc>
                <a:tc>
                  <a:txBody>
                    <a:bodyPr/>
                    <a:lstStyle/>
                    <a:p>
                      <a:pPr algn="ctr" fontAlgn="b"/>
                      <a:r>
                        <a:rPr lang="en-US" sz="1600" b="1" u="none" strike="noStrike" dirty="0">
                          <a:solidFill>
                            <a:srgbClr val="EDA831"/>
                          </a:solidFill>
                          <a:effectLst/>
                        </a:rPr>
                        <a:t>730 nm</a:t>
                      </a:r>
                      <a:endParaRPr lang="en-US" sz="1600" b="1" i="0" u="none" strike="noStrike" dirty="0">
                        <a:solidFill>
                          <a:srgbClr val="EDA831"/>
                        </a:solidFill>
                        <a:effectLst/>
                        <a:latin typeface="Calibri"/>
                      </a:endParaRPr>
                    </a:p>
                  </a:txBody>
                  <a:tcPr marL="5358" marR="5358" marT="5358" marB="0" anchor="ctr">
                    <a:noFill/>
                  </a:tcPr>
                </a:tc>
                <a:tc>
                  <a:txBody>
                    <a:bodyPr/>
                    <a:lstStyle/>
                    <a:p>
                      <a:pPr algn="ctr" fontAlgn="b"/>
                      <a:r>
                        <a:rPr lang="en-US" sz="1600" b="0" u="none" strike="noStrike" dirty="0">
                          <a:solidFill>
                            <a:schemeClr val="bg1"/>
                          </a:solidFill>
                          <a:effectLst/>
                        </a:rPr>
                        <a:t>15%</a:t>
                      </a:r>
                      <a:endParaRPr lang="en-US" sz="1600" b="0" i="0" u="none" strike="noStrike" dirty="0">
                        <a:solidFill>
                          <a:schemeClr val="bg1"/>
                        </a:solidFill>
                        <a:effectLst/>
                        <a:latin typeface="Calibri"/>
                      </a:endParaRPr>
                    </a:p>
                  </a:txBody>
                  <a:tcPr marL="5358" marR="5358" marT="5358" marB="0" anchor="ctr">
                    <a:noFill/>
                  </a:tcPr>
                </a:tc>
                <a:tc>
                  <a:txBody>
                    <a:bodyPr/>
                    <a:lstStyle/>
                    <a:p>
                      <a:pPr algn="ctr" fontAlgn="b"/>
                      <a:r>
                        <a:rPr lang="en-US" sz="1600" b="0" u="none" strike="noStrike" dirty="0">
                          <a:solidFill>
                            <a:schemeClr val="bg1"/>
                          </a:solidFill>
                          <a:effectLst/>
                        </a:rPr>
                        <a:t>SPEC: Slit + R~50 Prism Spectroscopy</a:t>
                      </a:r>
                      <a:endParaRPr lang="en-US" sz="1600" b="0" i="0" u="none" strike="noStrike" dirty="0">
                        <a:solidFill>
                          <a:schemeClr val="bg1"/>
                        </a:solidFill>
                        <a:effectLst/>
                        <a:latin typeface="Calibri"/>
                      </a:endParaRPr>
                    </a:p>
                  </a:txBody>
                  <a:tcPr marL="5358" marR="5358" marT="5358" marB="0" anchor="ctr">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600" b="0" u="none" strike="noStrike" dirty="0">
                          <a:solidFill>
                            <a:schemeClr val="bg1"/>
                          </a:solidFill>
                          <a:effectLst/>
                        </a:rPr>
                        <a:t>0.18” – 0.55”</a:t>
                      </a:r>
                      <a:endParaRPr lang="en-US" sz="1600" b="0" i="0" u="none" strike="noStrike" dirty="0">
                        <a:solidFill>
                          <a:schemeClr val="bg1"/>
                        </a:solidFill>
                        <a:effectLst/>
                        <a:latin typeface="Calibri"/>
                      </a:endParaRPr>
                    </a:p>
                  </a:txBody>
                  <a:tcPr marL="5358" marR="5358" marT="5358"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u="none" strike="noStrike" dirty="0">
                          <a:solidFill>
                            <a:schemeClr val="bg1"/>
                          </a:solidFill>
                          <a:effectLst/>
                        </a:rPr>
                        <a:t>2 x 65°</a:t>
                      </a:r>
                      <a:endParaRPr lang="en-US" sz="1600" b="0" i="0" u="none" strike="noStrike" dirty="0">
                        <a:solidFill>
                          <a:schemeClr val="bg1"/>
                        </a:solidFill>
                        <a:effectLst/>
                        <a:latin typeface="+mn-lt"/>
                      </a:endParaRPr>
                    </a:p>
                  </a:txBody>
                  <a:tcPr marL="5358" marR="5358" marT="5358" marB="0" anchor="ctr">
                    <a:noFill/>
                  </a:tcPr>
                </a:tc>
                <a:tc>
                  <a:txBody>
                    <a:bodyPr/>
                    <a:lstStyle/>
                    <a:p>
                      <a:pPr algn="ctr" fontAlgn="b"/>
                      <a:r>
                        <a:rPr lang="en-US" sz="1600" b="0" u="none" strike="noStrike" dirty="0">
                          <a:solidFill>
                            <a:schemeClr val="bg1"/>
                          </a:solidFill>
                          <a:effectLst/>
                        </a:rPr>
                        <a:t>-</a:t>
                      </a:r>
                      <a:endParaRPr lang="en-US" sz="1600" b="0" i="0" u="none" strike="noStrike" dirty="0">
                        <a:solidFill>
                          <a:schemeClr val="bg1"/>
                        </a:solidFill>
                        <a:effectLst/>
                        <a:latin typeface="Calibri"/>
                      </a:endParaRPr>
                    </a:p>
                  </a:txBody>
                  <a:tcPr marL="5358" marR="5358" marT="5358" marB="0" anchor="ctr">
                    <a:noFill/>
                  </a:tcPr>
                </a:tc>
                <a:tc>
                  <a:txBody>
                    <a:bodyPr/>
                    <a:lstStyle/>
                    <a:p>
                      <a:pPr algn="ctr" fontAlgn="b"/>
                      <a:r>
                        <a:rPr lang="en-US" sz="1600" b="0" u="none" strike="noStrike" dirty="0">
                          <a:solidFill>
                            <a:schemeClr val="bg1"/>
                          </a:solidFill>
                          <a:effectLst/>
                        </a:rPr>
                        <a:t>Shaped Pupil</a:t>
                      </a:r>
                      <a:endParaRPr lang="en-US" sz="1600" b="0" i="0" u="none" strike="noStrike" dirty="0">
                        <a:solidFill>
                          <a:schemeClr val="bg1"/>
                        </a:solidFill>
                        <a:effectLst/>
                        <a:latin typeface="Calibri"/>
                      </a:endParaRPr>
                    </a:p>
                  </a:txBody>
                  <a:tcPr marL="5358" marR="5358" marT="5358" marB="0" anchor="ctr">
                    <a:noFill/>
                  </a:tcPr>
                </a:tc>
                <a:tc>
                  <a:txBody>
                    <a:bodyPr/>
                    <a:lstStyle/>
                    <a:p>
                      <a:pPr algn="ctr" fontAlgn="b"/>
                      <a:r>
                        <a:rPr lang="en-US" sz="1600" b="0" u="none" strike="noStrike" dirty="0">
                          <a:solidFill>
                            <a:schemeClr val="bg1"/>
                          </a:solidFill>
                          <a:effectLst/>
                        </a:rPr>
                        <a:t>-</a:t>
                      </a:r>
                      <a:endParaRPr lang="en-US" sz="1600" b="0" i="0" u="none" strike="noStrike" dirty="0">
                        <a:solidFill>
                          <a:schemeClr val="bg1"/>
                        </a:solidFill>
                        <a:effectLst/>
                        <a:latin typeface="Calibri"/>
                      </a:endParaRPr>
                    </a:p>
                  </a:txBody>
                  <a:tcPr marL="5358" marR="5358" marT="5358" marB="0" anchor="ctr">
                    <a:noFill/>
                  </a:tcPr>
                </a:tc>
                <a:extLst>
                  <a:ext uri="{0D108BD9-81ED-4DB2-BD59-A6C34878D82A}">
                    <a16:rowId xmlns:a16="http://schemas.microsoft.com/office/drawing/2014/main" val="10004"/>
                  </a:ext>
                </a:extLst>
              </a:tr>
              <a:tr h="553998">
                <a:tc>
                  <a:txBody>
                    <a:bodyPr/>
                    <a:lstStyle/>
                    <a:p>
                      <a:pPr algn="ctr" fontAlgn="b"/>
                      <a:r>
                        <a:rPr lang="en-US" sz="1600" b="1" i="0" u="none" strike="noStrike" dirty="0">
                          <a:solidFill>
                            <a:srgbClr val="FF6246"/>
                          </a:solidFill>
                          <a:effectLst/>
                          <a:latin typeface="Calibri"/>
                        </a:rPr>
                        <a:t>4</a:t>
                      </a:r>
                    </a:p>
                  </a:txBody>
                  <a:tcPr marL="5358" marR="5358" marT="5358" marB="0" anchor="ctr">
                    <a:noFill/>
                  </a:tcPr>
                </a:tc>
                <a:tc>
                  <a:txBody>
                    <a:bodyPr/>
                    <a:lstStyle/>
                    <a:p>
                      <a:pPr algn="ctr" fontAlgn="b"/>
                      <a:r>
                        <a:rPr lang="en-US" sz="1600" b="1" u="none" strike="noStrike" dirty="0">
                          <a:solidFill>
                            <a:srgbClr val="FF6246"/>
                          </a:solidFill>
                          <a:effectLst/>
                        </a:rPr>
                        <a:t>825 nm</a:t>
                      </a:r>
                      <a:endParaRPr lang="en-US" sz="1600" b="1" i="0" u="none" strike="noStrike" dirty="0">
                        <a:solidFill>
                          <a:srgbClr val="FF6246"/>
                        </a:solidFill>
                        <a:effectLst/>
                        <a:latin typeface="Calibri"/>
                      </a:endParaRPr>
                    </a:p>
                  </a:txBody>
                  <a:tcPr marL="5358" marR="5358" marT="5358" marB="0" anchor="ctr">
                    <a:noFill/>
                  </a:tcPr>
                </a:tc>
                <a:tc>
                  <a:txBody>
                    <a:bodyPr/>
                    <a:lstStyle/>
                    <a:p>
                      <a:pPr algn="ctr" fontAlgn="b"/>
                      <a:r>
                        <a:rPr lang="en-US" sz="1600" b="0" u="none" strike="noStrike" dirty="0">
                          <a:solidFill>
                            <a:schemeClr val="bg1"/>
                          </a:solidFill>
                          <a:effectLst/>
                        </a:rPr>
                        <a:t>10%</a:t>
                      </a:r>
                      <a:endParaRPr lang="en-US" sz="1600" b="0" i="0" u="none" strike="noStrike" dirty="0">
                        <a:solidFill>
                          <a:schemeClr val="bg1"/>
                        </a:solidFill>
                        <a:effectLst/>
                        <a:latin typeface="Calibri"/>
                      </a:endParaRPr>
                    </a:p>
                  </a:txBody>
                  <a:tcPr marL="5358" marR="5358" marT="5358" marB="0" anchor="ctr">
                    <a:noFill/>
                  </a:tcPr>
                </a:tc>
                <a:tc>
                  <a:txBody>
                    <a:bodyPr/>
                    <a:lstStyle/>
                    <a:p>
                      <a:pPr algn="ctr" fontAlgn="b"/>
                      <a:r>
                        <a:rPr lang="en-US" sz="1600" b="0" u="none" strike="noStrike" dirty="0">
                          <a:solidFill>
                            <a:schemeClr val="bg1"/>
                          </a:solidFill>
                          <a:effectLst/>
                        </a:rPr>
                        <a:t>WFOV: “Wide” FOV Imaging</a:t>
                      </a:r>
                      <a:endParaRPr lang="en-US" sz="1600" b="0" i="0" u="none" strike="noStrike" dirty="0">
                        <a:solidFill>
                          <a:schemeClr val="bg1"/>
                        </a:solidFill>
                        <a:effectLst/>
                        <a:latin typeface="Calibri"/>
                      </a:endParaRPr>
                    </a:p>
                  </a:txBody>
                  <a:tcPr marL="5358" marR="5358" marT="5358" marB="0" anchor="ctr">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600" b="0" u="none" strike="noStrike" dirty="0">
                          <a:solidFill>
                            <a:schemeClr val="bg1"/>
                          </a:solidFill>
                          <a:effectLst/>
                        </a:rPr>
                        <a:t>0.45” – 1.4” </a:t>
                      </a:r>
                      <a:endParaRPr lang="en-US" sz="1600" b="0" i="0" u="none" strike="noStrike" dirty="0">
                        <a:solidFill>
                          <a:schemeClr val="bg1"/>
                        </a:solidFill>
                        <a:effectLst/>
                        <a:latin typeface="Calibri"/>
                      </a:endParaRPr>
                    </a:p>
                  </a:txBody>
                  <a:tcPr marL="5358" marR="5358" marT="5358" marB="0" anchor="ctr">
                    <a:noFill/>
                  </a:tcPr>
                </a:tc>
                <a:tc>
                  <a:txBody>
                    <a:bodyPr/>
                    <a:lstStyle/>
                    <a:p>
                      <a:pPr algn="ctr" fontAlgn="b"/>
                      <a:r>
                        <a:rPr lang="en-US" sz="1600" b="0" u="none" strike="noStrike" dirty="0">
                          <a:solidFill>
                            <a:schemeClr val="bg1"/>
                          </a:solidFill>
                          <a:effectLst/>
                        </a:rPr>
                        <a:t>360°</a:t>
                      </a:r>
                      <a:endParaRPr lang="en-US" sz="1600" b="0" i="0" u="none" strike="noStrike" dirty="0">
                        <a:solidFill>
                          <a:schemeClr val="bg1"/>
                        </a:solidFill>
                        <a:effectLst/>
                        <a:latin typeface="Calibri"/>
                      </a:endParaRPr>
                    </a:p>
                  </a:txBody>
                  <a:tcPr marL="5358" marR="5358" marT="5358" marB="0" anchor="ctr">
                    <a:noFill/>
                  </a:tcPr>
                </a:tc>
                <a:tc>
                  <a:txBody>
                    <a:bodyPr/>
                    <a:lstStyle/>
                    <a:p>
                      <a:pPr algn="ctr" fontAlgn="b"/>
                      <a:r>
                        <a:rPr lang="en-US" sz="1600" b="0" u="none" strike="noStrike" dirty="0">
                          <a:solidFill>
                            <a:schemeClr val="bg1"/>
                          </a:solidFill>
                          <a:effectLst/>
                        </a:rPr>
                        <a:t>Y</a:t>
                      </a:r>
                      <a:endParaRPr lang="en-US" sz="1600" b="0" i="0" u="none" strike="noStrike" dirty="0">
                        <a:solidFill>
                          <a:schemeClr val="bg1"/>
                        </a:solidFill>
                        <a:effectLst/>
                        <a:latin typeface="Calibri"/>
                      </a:endParaRPr>
                    </a:p>
                  </a:txBody>
                  <a:tcPr marL="5358" marR="5358" marT="5358" marB="0" anchor="ctr">
                    <a:noFill/>
                  </a:tcPr>
                </a:tc>
                <a:tc>
                  <a:txBody>
                    <a:bodyPr/>
                    <a:lstStyle/>
                    <a:p>
                      <a:pPr algn="ctr" fontAlgn="b"/>
                      <a:r>
                        <a:rPr lang="en-US" sz="1600" b="0" u="none" strike="noStrike" dirty="0">
                          <a:solidFill>
                            <a:schemeClr val="bg1"/>
                          </a:solidFill>
                          <a:effectLst/>
                        </a:rPr>
                        <a:t>Shaped Pupil</a:t>
                      </a:r>
                      <a:endParaRPr lang="en-US" sz="1600" b="0" i="0" u="none" strike="noStrike" dirty="0">
                        <a:solidFill>
                          <a:schemeClr val="bg1"/>
                        </a:solidFill>
                        <a:effectLst/>
                        <a:latin typeface="Calibri"/>
                      </a:endParaRPr>
                    </a:p>
                  </a:txBody>
                  <a:tcPr marL="5358" marR="5358" marT="5358" marB="0" anchor="ctr">
                    <a:noFill/>
                  </a:tcPr>
                </a:tc>
                <a:tc>
                  <a:txBody>
                    <a:bodyPr/>
                    <a:lstStyle/>
                    <a:p>
                      <a:pPr algn="ctr" fontAlgn="b"/>
                      <a:r>
                        <a:rPr lang="en-US" sz="1600" b="0" u="none" strike="noStrike" dirty="0">
                          <a:solidFill>
                            <a:schemeClr val="bg1"/>
                          </a:solidFill>
                          <a:effectLst/>
                        </a:rPr>
                        <a:t>-</a:t>
                      </a:r>
                      <a:endParaRPr lang="en-US" sz="1600" b="0" i="0" u="none" strike="noStrike" dirty="0">
                        <a:solidFill>
                          <a:schemeClr val="bg1"/>
                        </a:solidFill>
                        <a:effectLst/>
                        <a:latin typeface="Calibri"/>
                      </a:endParaRPr>
                    </a:p>
                  </a:txBody>
                  <a:tcPr marL="5358" marR="5358" marT="5358" marB="0" anchor="ctr">
                    <a:noFill/>
                  </a:tcPr>
                </a:tc>
                <a:extLst>
                  <a:ext uri="{0D108BD9-81ED-4DB2-BD59-A6C34878D82A}">
                    <a16:rowId xmlns:a16="http://schemas.microsoft.com/office/drawing/2014/main" val="10009"/>
                  </a:ext>
                </a:extLst>
              </a:tr>
            </a:tbl>
          </a:graphicData>
        </a:graphic>
      </p:graphicFrame>
      <p:sp>
        <p:nvSpPr>
          <p:cNvPr id="21" name="TextBox 20">
            <a:extLst>
              <a:ext uri="{FF2B5EF4-FFF2-40B4-BE49-F238E27FC236}">
                <a16:creationId xmlns:a16="http://schemas.microsoft.com/office/drawing/2014/main" id="{AF644A1C-A5FB-B142-90B7-CCD53CEEC69E}"/>
              </a:ext>
            </a:extLst>
          </p:cNvPr>
          <p:cNvSpPr txBox="1"/>
          <p:nvPr/>
        </p:nvSpPr>
        <p:spPr>
          <a:xfrm>
            <a:off x="224176" y="4114463"/>
            <a:ext cx="8524882" cy="1015663"/>
          </a:xfrm>
          <a:prstGeom prst="rect">
            <a:avLst/>
          </a:prstGeom>
          <a:noFill/>
        </p:spPr>
        <p:txBody>
          <a:bodyPr wrap="square" rtlCol="0">
            <a:spAutoFit/>
          </a:bodyPr>
          <a:lstStyle/>
          <a:p>
            <a:pPr algn="ctr"/>
            <a:r>
              <a:rPr lang="en-US" sz="1200" b="1" dirty="0">
                <a:solidFill>
                  <a:srgbClr val="00B050"/>
                </a:solidFill>
              </a:rPr>
              <a:t>* 660 nm spectroscopy </a:t>
            </a:r>
            <a:r>
              <a:rPr lang="en-US" sz="1200" dirty="0">
                <a:solidFill>
                  <a:schemeClr val="bg1"/>
                </a:solidFill>
              </a:rPr>
              <a:t>is the lowest priority for on-sky testing. If time is limited, this mode may not be exercised during the Technology Demonstration Phase.</a:t>
            </a:r>
          </a:p>
          <a:p>
            <a:pPr algn="ctr"/>
            <a:endParaRPr lang="en-US" sz="1200" dirty="0">
              <a:solidFill>
                <a:schemeClr val="bg1"/>
              </a:solidFill>
            </a:endParaRPr>
          </a:p>
          <a:p>
            <a:pPr algn="ctr"/>
            <a:r>
              <a:rPr lang="en-US" sz="1200" dirty="0">
                <a:solidFill>
                  <a:schemeClr val="bg1"/>
                </a:solidFill>
              </a:rPr>
              <a:t>Complete list of filters available at </a:t>
            </a:r>
            <a:r>
              <a:rPr lang="en-US" sz="1200" b="1" dirty="0">
                <a:solidFill>
                  <a:schemeClr val="accent1"/>
                </a:solidFill>
                <a:hlinkClick r:id="rId3">
                  <a:extLst>
                    <a:ext uri="{A12FA001-AC4F-418D-AE19-62706E023703}">
                      <ahyp:hlinkClr xmlns:ahyp="http://schemas.microsoft.com/office/drawing/2018/hyperlinkcolor" val="tx"/>
                    </a:ext>
                  </a:extLst>
                </a:hlinkClick>
              </a:rPr>
              <a:t>https://roman.ipac.caltech.edu/sims/Param_db.html</a:t>
            </a:r>
            <a:r>
              <a:rPr lang="en-US" sz="1200" b="1" dirty="0">
                <a:solidFill>
                  <a:schemeClr val="accent1"/>
                </a:solidFill>
              </a:rPr>
              <a:t>   </a:t>
            </a:r>
          </a:p>
          <a:p>
            <a:pPr algn="ctr"/>
            <a:r>
              <a:rPr lang="en-US" sz="1200" dirty="0">
                <a:solidFill>
                  <a:schemeClr val="bg1"/>
                </a:solidFill>
              </a:rPr>
              <a:t>Can’t mix &amp; match coronagraph mask w/ any filter; must be sub-band</a:t>
            </a:r>
          </a:p>
        </p:txBody>
      </p:sp>
    </p:spTree>
    <p:extLst>
      <p:ext uri="{BB962C8B-B14F-4D97-AF65-F5344CB8AC3E}">
        <p14:creationId xmlns:p14="http://schemas.microsoft.com/office/powerpoint/2010/main" val="21008720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12A999-2EF8-2C44-8C08-9C4CBA714F39}"/>
              </a:ext>
            </a:extLst>
          </p:cNvPr>
          <p:cNvSpPr>
            <a:spLocks noGrp="1"/>
          </p:cNvSpPr>
          <p:nvPr>
            <p:ph type="sldNum" idx="12"/>
          </p:nvPr>
        </p:nvSpPr>
        <p:spPr/>
        <p:txBody>
          <a:bodyPr/>
          <a:lstStyle/>
          <a:p>
            <a:fld id="{00000000-1234-1234-1234-123412341234}" type="slidenum">
              <a:rPr lang="en" smtClean="0"/>
              <a:pPr/>
              <a:t>5</a:t>
            </a:fld>
            <a:endParaRPr lang="en" dirty="0"/>
          </a:p>
        </p:txBody>
      </p:sp>
      <p:sp>
        <p:nvSpPr>
          <p:cNvPr id="15" name="TextBox 14">
            <a:extLst>
              <a:ext uri="{FF2B5EF4-FFF2-40B4-BE49-F238E27FC236}">
                <a16:creationId xmlns:a16="http://schemas.microsoft.com/office/drawing/2014/main" id="{7DFBBAD0-5DFF-3641-8FDE-72C4D3DBEBEC}"/>
              </a:ext>
            </a:extLst>
          </p:cNvPr>
          <p:cNvSpPr txBox="1"/>
          <p:nvPr/>
        </p:nvSpPr>
        <p:spPr>
          <a:xfrm>
            <a:off x="0" y="987116"/>
            <a:ext cx="1996819" cy="830997"/>
          </a:xfrm>
          <a:prstGeom prst="rect">
            <a:avLst/>
          </a:prstGeom>
          <a:noFill/>
        </p:spPr>
        <p:txBody>
          <a:bodyPr wrap="square" lIns="0" rIns="0" rtlCol="0">
            <a:spAutoFit/>
          </a:bodyPr>
          <a:lstStyle/>
          <a:p>
            <a:pPr algn="ctr"/>
            <a:r>
              <a:rPr lang="en-US" sz="1200" b="1" dirty="0">
                <a:solidFill>
                  <a:schemeClr val="bg1"/>
                </a:solidFill>
              </a:rPr>
              <a:t> Ultra-Precise (LO/HO)</a:t>
            </a:r>
          </a:p>
          <a:p>
            <a:pPr algn="ctr"/>
            <a:r>
              <a:rPr lang="en-US" sz="1200" b="1" dirty="0">
                <a:solidFill>
                  <a:schemeClr val="bg1"/>
                </a:solidFill>
              </a:rPr>
              <a:t> Wavefront Sensing </a:t>
            </a:r>
          </a:p>
          <a:p>
            <a:pPr algn="ctr"/>
            <a:r>
              <a:rPr lang="en-US" sz="1200" b="1" dirty="0">
                <a:solidFill>
                  <a:schemeClr val="bg1"/>
                </a:solidFill>
              </a:rPr>
              <a:t>&amp; Control </a:t>
            </a:r>
          </a:p>
          <a:p>
            <a:pPr algn="ctr"/>
            <a:endParaRPr lang="en-US" sz="1200" b="1" dirty="0">
              <a:solidFill>
                <a:schemeClr val="bg1"/>
              </a:solidFill>
            </a:endParaRPr>
          </a:p>
        </p:txBody>
      </p:sp>
      <p:sp>
        <p:nvSpPr>
          <p:cNvPr id="18" name="TextBox 17">
            <a:extLst>
              <a:ext uri="{FF2B5EF4-FFF2-40B4-BE49-F238E27FC236}">
                <a16:creationId xmlns:a16="http://schemas.microsoft.com/office/drawing/2014/main" id="{2BA89C2F-047F-6C44-95AC-DDA5EC3A229F}"/>
              </a:ext>
            </a:extLst>
          </p:cNvPr>
          <p:cNvSpPr txBox="1"/>
          <p:nvPr/>
        </p:nvSpPr>
        <p:spPr>
          <a:xfrm>
            <a:off x="1988221" y="1244637"/>
            <a:ext cx="1636296" cy="461665"/>
          </a:xfrm>
          <a:prstGeom prst="rect">
            <a:avLst/>
          </a:prstGeom>
          <a:noFill/>
        </p:spPr>
        <p:txBody>
          <a:bodyPr wrap="square" lIns="0" rIns="0" rtlCol="0">
            <a:spAutoFit/>
          </a:bodyPr>
          <a:lstStyle/>
          <a:p>
            <a:pPr algn="ctr"/>
            <a:r>
              <a:rPr lang="en-US" sz="1200" b="1" dirty="0">
                <a:solidFill>
                  <a:schemeClr val="bg1"/>
                </a:solidFill>
              </a:rPr>
              <a:t>Large-format Deformable Mirrors</a:t>
            </a:r>
          </a:p>
        </p:txBody>
      </p:sp>
      <p:grpSp>
        <p:nvGrpSpPr>
          <p:cNvPr id="27" name="Group 26">
            <a:extLst>
              <a:ext uri="{FF2B5EF4-FFF2-40B4-BE49-F238E27FC236}">
                <a16:creationId xmlns:a16="http://schemas.microsoft.com/office/drawing/2014/main" id="{4D6103C0-61B5-9447-A094-90CDD5BF1652}"/>
              </a:ext>
            </a:extLst>
          </p:cNvPr>
          <p:cNvGrpSpPr/>
          <p:nvPr/>
        </p:nvGrpSpPr>
        <p:grpSpPr>
          <a:xfrm>
            <a:off x="7591339" y="1814429"/>
            <a:ext cx="1337658" cy="3329890"/>
            <a:chOff x="7849745" y="1790905"/>
            <a:chExt cx="1129550" cy="2743534"/>
          </a:xfrm>
        </p:grpSpPr>
        <p:sp>
          <p:nvSpPr>
            <p:cNvPr id="28" name="TextBox 27">
              <a:extLst>
                <a:ext uri="{FF2B5EF4-FFF2-40B4-BE49-F238E27FC236}">
                  <a16:creationId xmlns:a16="http://schemas.microsoft.com/office/drawing/2014/main" id="{68A5A185-F991-3E4C-B3FB-5B15BC245F81}"/>
                </a:ext>
              </a:extLst>
            </p:cNvPr>
            <p:cNvSpPr txBox="1"/>
            <p:nvPr/>
          </p:nvSpPr>
          <p:spPr>
            <a:xfrm>
              <a:off x="7849745" y="1790905"/>
              <a:ext cx="1007796" cy="380371"/>
            </a:xfrm>
            <a:prstGeom prst="rect">
              <a:avLst/>
            </a:prstGeom>
            <a:noFill/>
          </p:spPr>
          <p:txBody>
            <a:bodyPr wrap="square" lIns="0" rIns="0" rtlCol="0">
              <a:spAutoFit/>
            </a:bodyPr>
            <a:lstStyle/>
            <a:p>
              <a:pPr algn="ctr"/>
              <a:r>
                <a:rPr lang="en-US" sz="1200" b="1" dirty="0">
                  <a:solidFill>
                    <a:schemeClr val="bg1"/>
                  </a:solidFill>
                </a:rPr>
                <a:t>Data Post-</a:t>
              </a:r>
            </a:p>
            <a:p>
              <a:pPr algn="ctr"/>
              <a:r>
                <a:rPr lang="en-US" sz="1200" b="1" dirty="0">
                  <a:solidFill>
                    <a:schemeClr val="bg1"/>
                  </a:solidFill>
                </a:rPr>
                <a:t>Processing</a:t>
              </a:r>
            </a:p>
          </p:txBody>
        </p:sp>
        <p:pic>
          <p:nvPicPr>
            <p:cNvPr id="29" name="Picture 28">
              <a:extLst>
                <a:ext uri="{FF2B5EF4-FFF2-40B4-BE49-F238E27FC236}">
                  <a16:creationId xmlns:a16="http://schemas.microsoft.com/office/drawing/2014/main" id="{CDC7864C-8A56-B841-AE11-C031A479542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869517" y="2209554"/>
              <a:ext cx="1109778" cy="1109779"/>
            </a:xfrm>
            <a:prstGeom prst="rect">
              <a:avLst/>
            </a:prstGeom>
          </p:spPr>
        </p:pic>
        <p:pic>
          <p:nvPicPr>
            <p:cNvPr id="30" name="Picture 29">
              <a:extLst>
                <a:ext uri="{FF2B5EF4-FFF2-40B4-BE49-F238E27FC236}">
                  <a16:creationId xmlns:a16="http://schemas.microsoft.com/office/drawing/2014/main" id="{2946B7C2-CDAB-9E4A-AB0E-8425EBBBEB5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65009" y="3417238"/>
              <a:ext cx="1109777" cy="1117201"/>
            </a:xfrm>
            <a:prstGeom prst="rect">
              <a:avLst/>
            </a:prstGeom>
          </p:spPr>
        </p:pic>
      </p:grpSp>
      <p:sp>
        <p:nvSpPr>
          <p:cNvPr id="13" name="TextBox 12">
            <a:extLst>
              <a:ext uri="{FF2B5EF4-FFF2-40B4-BE49-F238E27FC236}">
                <a16:creationId xmlns:a16="http://schemas.microsoft.com/office/drawing/2014/main" id="{45A4C005-4DB2-9346-B854-F3AE334F5DAA}"/>
              </a:ext>
            </a:extLst>
          </p:cNvPr>
          <p:cNvSpPr txBox="1"/>
          <p:nvPr/>
        </p:nvSpPr>
        <p:spPr>
          <a:xfrm>
            <a:off x="5756093" y="1597130"/>
            <a:ext cx="1463839" cy="646331"/>
          </a:xfrm>
          <a:prstGeom prst="rect">
            <a:avLst/>
          </a:prstGeom>
          <a:noFill/>
        </p:spPr>
        <p:txBody>
          <a:bodyPr wrap="square" lIns="0" rIns="0" rtlCol="0">
            <a:spAutoFit/>
          </a:bodyPr>
          <a:lstStyle/>
          <a:p>
            <a:pPr algn="ctr"/>
            <a:r>
              <a:rPr lang="en-US" sz="1200" b="1" dirty="0">
                <a:solidFill>
                  <a:schemeClr val="bg1"/>
                </a:solidFill>
              </a:rPr>
              <a:t>Ultra-low-noise </a:t>
            </a:r>
          </a:p>
          <a:p>
            <a:pPr algn="ctr"/>
            <a:r>
              <a:rPr lang="en-US" sz="1200" b="1" dirty="0">
                <a:solidFill>
                  <a:schemeClr val="bg1"/>
                </a:solidFill>
              </a:rPr>
              <a:t>Photon-counting </a:t>
            </a:r>
          </a:p>
          <a:p>
            <a:pPr algn="ctr"/>
            <a:r>
              <a:rPr lang="en-US" sz="1200" b="1" dirty="0">
                <a:solidFill>
                  <a:schemeClr val="bg1"/>
                </a:solidFill>
              </a:rPr>
              <a:t>EMCCDs</a:t>
            </a:r>
          </a:p>
        </p:txBody>
      </p:sp>
      <p:sp>
        <p:nvSpPr>
          <p:cNvPr id="21" name="TextBox 20">
            <a:extLst>
              <a:ext uri="{FF2B5EF4-FFF2-40B4-BE49-F238E27FC236}">
                <a16:creationId xmlns:a16="http://schemas.microsoft.com/office/drawing/2014/main" id="{77297338-E572-FF4D-A8E7-C6729E9492D4}"/>
              </a:ext>
            </a:extLst>
          </p:cNvPr>
          <p:cNvSpPr txBox="1"/>
          <p:nvPr/>
        </p:nvSpPr>
        <p:spPr>
          <a:xfrm>
            <a:off x="3925235" y="1398253"/>
            <a:ext cx="1412811" cy="646331"/>
          </a:xfrm>
          <a:prstGeom prst="rect">
            <a:avLst/>
          </a:prstGeom>
          <a:noFill/>
        </p:spPr>
        <p:txBody>
          <a:bodyPr wrap="square" lIns="0" rIns="0" rtlCol="0">
            <a:spAutoFit/>
          </a:bodyPr>
          <a:lstStyle/>
          <a:p>
            <a:pPr algn="ctr"/>
            <a:r>
              <a:rPr lang="en-US" sz="1200" b="1" dirty="0">
                <a:solidFill>
                  <a:schemeClr val="bg1"/>
                </a:solidFill>
              </a:rPr>
              <a:t>High-contrast Coronagraph Masks</a:t>
            </a:r>
          </a:p>
        </p:txBody>
      </p:sp>
      <p:pic>
        <p:nvPicPr>
          <p:cNvPr id="11" name="Picture 10">
            <a:extLst>
              <a:ext uri="{FF2B5EF4-FFF2-40B4-BE49-F238E27FC236}">
                <a16:creationId xmlns:a16="http://schemas.microsoft.com/office/drawing/2014/main" id="{12A425C7-BBFC-2F40-A701-CBA9A8392C1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020782" y="1806066"/>
            <a:ext cx="1588448" cy="1407726"/>
          </a:xfrm>
          <a:prstGeom prst="rect">
            <a:avLst/>
          </a:prstGeom>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0681D09E-1889-C944-9DC6-737F4DFB410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678219" y="2282691"/>
            <a:ext cx="1731808" cy="1346962"/>
          </a:xfrm>
          <a:prstGeom prst="rect">
            <a:avLst/>
          </a:prstGeom>
          <a:ln>
            <a:solidFill>
              <a:schemeClr val="tx1"/>
            </a:solidFill>
          </a:ln>
        </p:spPr>
      </p:pic>
      <p:pic>
        <p:nvPicPr>
          <p:cNvPr id="4" name="Picture 3">
            <a:extLst>
              <a:ext uri="{FF2B5EF4-FFF2-40B4-BE49-F238E27FC236}">
                <a16:creationId xmlns:a16="http://schemas.microsoft.com/office/drawing/2014/main" id="{41FA02FF-A786-C28B-DB88-C5E62C7D81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5971" y="2073075"/>
            <a:ext cx="1715077" cy="1286308"/>
          </a:xfrm>
          <a:prstGeom prst="rect">
            <a:avLst/>
          </a:prstGeom>
        </p:spPr>
      </p:pic>
      <p:pic>
        <p:nvPicPr>
          <p:cNvPr id="7" name="Picture 6">
            <a:extLst>
              <a:ext uri="{FF2B5EF4-FFF2-40B4-BE49-F238E27FC236}">
                <a16:creationId xmlns:a16="http://schemas.microsoft.com/office/drawing/2014/main" id="{894957E2-5D27-8450-0895-DAA489914E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94" t="19445" r="19861" b="20927"/>
          <a:stretch/>
        </p:blipFill>
        <p:spPr>
          <a:xfrm>
            <a:off x="3769392" y="3515237"/>
            <a:ext cx="1715077" cy="1346963"/>
          </a:xfrm>
          <a:prstGeom prst="rect">
            <a:avLst/>
          </a:prstGeom>
        </p:spPr>
      </p:pic>
      <p:pic>
        <p:nvPicPr>
          <p:cNvPr id="8" name="Picture 7">
            <a:extLst>
              <a:ext uri="{FF2B5EF4-FFF2-40B4-BE49-F238E27FC236}">
                <a16:creationId xmlns:a16="http://schemas.microsoft.com/office/drawing/2014/main" id="{BB130AAB-FA5B-62C3-4667-2CA9B5AF68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236" y="3294773"/>
            <a:ext cx="1717642" cy="1449189"/>
          </a:xfrm>
          <a:prstGeom prst="rect">
            <a:avLst/>
          </a:prstGeom>
        </p:spPr>
      </p:pic>
      <p:pic>
        <p:nvPicPr>
          <p:cNvPr id="9" name="Picture 8">
            <a:extLst>
              <a:ext uri="{FF2B5EF4-FFF2-40B4-BE49-F238E27FC236}">
                <a16:creationId xmlns:a16="http://schemas.microsoft.com/office/drawing/2014/main" id="{23D06F7C-9ABA-D49B-6F0D-AD8DD786DB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289" y="1721419"/>
            <a:ext cx="1717643" cy="1422509"/>
          </a:xfrm>
          <a:prstGeom prst="rect">
            <a:avLst/>
          </a:prstGeom>
        </p:spPr>
      </p:pic>
      <p:pic>
        <p:nvPicPr>
          <p:cNvPr id="10" name="Picture 9">
            <a:extLst>
              <a:ext uri="{FF2B5EF4-FFF2-40B4-BE49-F238E27FC236}">
                <a16:creationId xmlns:a16="http://schemas.microsoft.com/office/drawing/2014/main" id="{F02636F9-0898-0E12-CD91-8287D9DCE1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44634" y="3767323"/>
            <a:ext cx="1838309" cy="1220188"/>
          </a:xfrm>
          <a:prstGeom prst="rect">
            <a:avLst/>
          </a:prstGeom>
        </p:spPr>
      </p:pic>
      <p:pic>
        <p:nvPicPr>
          <p:cNvPr id="17" name="Picture 16">
            <a:extLst>
              <a:ext uri="{FF2B5EF4-FFF2-40B4-BE49-F238E27FC236}">
                <a16:creationId xmlns:a16="http://schemas.microsoft.com/office/drawing/2014/main" id="{8A259647-5A1F-9668-6B39-5936921B46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0781" y="3344963"/>
            <a:ext cx="1588447" cy="1542405"/>
          </a:xfrm>
          <a:prstGeom prst="rect">
            <a:avLst/>
          </a:prstGeom>
        </p:spPr>
      </p:pic>
      <p:sp>
        <p:nvSpPr>
          <p:cNvPr id="19" name="Title 1">
            <a:extLst>
              <a:ext uri="{FF2B5EF4-FFF2-40B4-BE49-F238E27FC236}">
                <a16:creationId xmlns:a16="http://schemas.microsoft.com/office/drawing/2014/main" id="{585891E0-97BC-194E-DE1C-F2BDB6827293}"/>
              </a:ext>
            </a:extLst>
          </p:cNvPr>
          <p:cNvSpPr txBox="1">
            <a:spLocks/>
          </p:cNvSpPr>
          <p:nvPr/>
        </p:nvSpPr>
        <p:spPr>
          <a:xfrm>
            <a:off x="202038" y="318130"/>
            <a:ext cx="7912458" cy="68611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1800"/>
              <a:buFont typeface="Encode Sans"/>
              <a:buNone/>
              <a:defRPr sz="2800" b="0" i="0" u="none" strike="noStrike" cap="none">
                <a:solidFill>
                  <a:schemeClr val="lt1"/>
                </a:solidFill>
                <a:latin typeface="Calibri" panose="020F0502020204030204" pitchFamily="34" charset="0"/>
                <a:ea typeface="Encode Sans"/>
                <a:cs typeface="Calibri" panose="020F0502020204030204" pitchFamily="34" charset="0"/>
                <a:sym typeface="Encode Sans"/>
              </a:defRPr>
            </a:lvl1pPr>
            <a:lvl2pPr marR="0" lvl="1" algn="l" rtl="0" eaLnBrk="1" hangingPunct="1">
              <a:lnSpc>
                <a:spcPct val="100000"/>
              </a:lnSpc>
              <a:spcBef>
                <a:spcPts val="0"/>
              </a:spcBef>
              <a:spcAft>
                <a:spcPts val="0"/>
              </a:spcAft>
              <a:buClr>
                <a:schemeClr val="lt1"/>
              </a:buClr>
              <a:buSzPts val="1800"/>
              <a:buFont typeface="Encode Sans"/>
              <a:buNone/>
              <a:defRPr sz="1800" b="1" i="0" u="none" strike="noStrike" cap="none">
                <a:solidFill>
                  <a:schemeClr val="lt1"/>
                </a:solidFill>
                <a:latin typeface="Encode Sans"/>
                <a:ea typeface="Encode Sans"/>
                <a:cs typeface="Encode Sans"/>
                <a:sym typeface="Encode Sans"/>
              </a:defRPr>
            </a:lvl2pPr>
            <a:lvl3pPr marR="0" lvl="2" algn="l" rtl="0" eaLnBrk="1" hangingPunct="1">
              <a:lnSpc>
                <a:spcPct val="100000"/>
              </a:lnSpc>
              <a:spcBef>
                <a:spcPts val="0"/>
              </a:spcBef>
              <a:spcAft>
                <a:spcPts val="0"/>
              </a:spcAft>
              <a:buClr>
                <a:schemeClr val="lt1"/>
              </a:buClr>
              <a:buSzPts val="1800"/>
              <a:buFont typeface="Encode Sans"/>
              <a:buNone/>
              <a:defRPr sz="1800" b="1" i="0" u="none" strike="noStrike" cap="none">
                <a:solidFill>
                  <a:schemeClr val="lt1"/>
                </a:solidFill>
                <a:latin typeface="Encode Sans"/>
                <a:ea typeface="Encode Sans"/>
                <a:cs typeface="Encode Sans"/>
                <a:sym typeface="Encode Sans"/>
              </a:defRPr>
            </a:lvl3pPr>
            <a:lvl4pPr marR="0" lvl="3" algn="l" rtl="0" eaLnBrk="1" hangingPunct="1">
              <a:lnSpc>
                <a:spcPct val="100000"/>
              </a:lnSpc>
              <a:spcBef>
                <a:spcPts val="0"/>
              </a:spcBef>
              <a:spcAft>
                <a:spcPts val="0"/>
              </a:spcAft>
              <a:buClr>
                <a:schemeClr val="lt1"/>
              </a:buClr>
              <a:buSzPts val="1800"/>
              <a:buFont typeface="Encode Sans"/>
              <a:buNone/>
              <a:defRPr sz="1800" b="1" i="0" u="none" strike="noStrike" cap="none">
                <a:solidFill>
                  <a:schemeClr val="lt1"/>
                </a:solidFill>
                <a:latin typeface="Encode Sans"/>
                <a:ea typeface="Encode Sans"/>
                <a:cs typeface="Encode Sans"/>
                <a:sym typeface="Encode Sans"/>
              </a:defRPr>
            </a:lvl4pPr>
            <a:lvl5pPr marR="0" lvl="4" algn="l" rtl="0" eaLnBrk="1" hangingPunct="1">
              <a:lnSpc>
                <a:spcPct val="100000"/>
              </a:lnSpc>
              <a:spcBef>
                <a:spcPts val="0"/>
              </a:spcBef>
              <a:spcAft>
                <a:spcPts val="0"/>
              </a:spcAft>
              <a:buClr>
                <a:schemeClr val="lt1"/>
              </a:buClr>
              <a:buSzPts val="1800"/>
              <a:buFont typeface="Encode Sans"/>
              <a:buNone/>
              <a:defRPr sz="1800" b="1" i="0" u="none" strike="noStrike" cap="none">
                <a:solidFill>
                  <a:schemeClr val="lt1"/>
                </a:solidFill>
                <a:latin typeface="Encode Sans"/>
                <a:ea typeface="Encode Sans"/>
                <a:cs typeface="Encode Sans"/>
                <a:sym typeface="Encode Sans"/>
              </a:defRPr>
            </a:lvl5pPr>
            <a:lvl6pPr marR="0" lvl="5" algn="l" rtl="0" eaLnBrk="1" hangingPunct="1">
              <a:lnSpc>
                <a:spcPct val="100000"/>
              </a:lnSpc>
              <a:spcBef>
                <a:spcPts val="0"/>
              </a:spcBef>
              <a:spcAft>
                <a:spcPts val="0"/>
              </a:spcAft>
              <a:buClr>
                <a:schemeClr val="lt1"/>
              </a:buClr>
              <a:buSzPts val="1800"/>
              <a:buFont typeface="Encode Sans"/>
              <a:buNone/>
              <a:defRPr sz="1800" b="1" i="0" u="none" strike="noStrike" cap="none">
                <a:solidFill>
                  <a:schemeClr val="lt1"/>
                </a:solidFill>
                <a:latin typeface="Encode Sans"/>
                <a:ea typeface="Encode Sans"/>
                <a:cs typeface="Encode Sans"/>
                <a:sym typeface="Encode Sans"/>
              </a:defRPr>
            </a:lvl6pPr>
            <a:lvl7pPr marR="0" lvl="6" algn="l" rtl="0" eaLnBrk="1" hangingPunct="1">
              <a:lnSpc>
                <a:spcPct val="100000"/>
              </a:lnSpc>
              <a:spcBef>
                <a:spcPts val="0"/>
              </a:spcBef>
              <a:spcAft>
                <a:spcPts val="0"/>
              </a:spcAft>
              <a:buClr>
                <a:schemeClr val="lt1"/>
              </a:buClr>
              <a:buSzPts val="1800"/>
              <a:buFont typeface="Encode Sans"/>
              <a:buNone/>
              <a:defRPr sz="1800" b="1" i="0" u="none" strike="noStrike" cap="none">
                <a:solidFill>
                  <a:schemeClr val="lt1"/>
                </a:solidFill>
                <a:latin typeface="Encode Sans"/>
                <a:ea typeface="Encode Sans"/>
                <a:cs typeface="Encode Sans"/>
                <a:sym typeface="Encode Sans"/>
              </a:defRPr>
            </a:lvl7pPr>
            <a:lvl8pPr marR="0" lvl="7" algn="l" rtl="0" eaLnBrk="1" hangingPunct="1">
              <a:lnSpc>
                <a:spcPct val="100000"/>
              </a:lnSpc>
              <a:spcBef>
                <a:spcPts val="0"/>
              </a:spcBef>
              <a:spcAft>
                <a:spcPts val="0"/>
              </a:spcAft>
              <a:buClr>
                <a:schemeClr val="lt1"/>
              </a:buClr>
              <a:buSzPts val="1800"/>
              <a:buFont typeface="Encode Sans"/>
              <a:buNone/>
              <a:defRPr sz="1800" b="1" i="0" u="none" strike="noStrike" cap="none">
                <a:solidFill>
                  <a:schemeClr val="lt1"/>
                </a:solidFill>
                <a:latin typeface="Encode Sans"/>
                <a:ea typeface="Encode Sans"/>
                <a:cs typeface="Encode Sans"/>
                <a:sym typeface="Encode Sans"/>
              </a:defRPr>
            </a:lvl8pPr>
            <a:lvl9pPr marR="0" lvl="8" algn="l" rtl="0" eaLnBrk="1" hangingPunct="1">
              <a:lnSpc>
                <a:spcPct val="100000"/>
              </a:lnSpc>
              <a:spcBef>
                <a:spcPts val="0"/>
              </a:spcBef>
              <a:spcAft>
                <a:spcPts val="0"/>
              </a:spcAft>
              <a:buClr>
                <a:schemeClr val="lt1"/>
              </a:buClr>
              <a:buSzPts val="1800"/>
              <a:buFont typeface="Encode Sans"/>
              <a:buNone/>
              <a:defRPr sz="1800" b="1" i="0" u="none" strike="noStrike" cap="none">
                <a:solidFill>
                  <a:schemeClr val="lt1"/>
                </a:solidFill>
                <a:latin typeface="Encode Sans"/>
                <a:ea typeface="Encode Sans"/>
                <a:cs typeface="Encode Sans"/>
                <a:sym typeface="Encode Sans"/>
              </a:defRPr>
            </a:lvl9pPr>
          </a:lstStyle>
          <a:p>
            <a:pPr algn="ctr"/>
            <a:r>
              <a:rPr lang="en-US" sz="3200" dirty="0"/>
              <a:t>The Roman Coronagraph will Demonstrate  Key Technologies for HWO</a:t>
            </a:r>
          </a:p>
        </p:txBody>
      </p:sp>
      <p:sp>
        <p:nvSpPr>
          <p:cNvPr id="34" name="TextBox 33">
            <a:extLst>
              <a:ext uri="{FF2B5EF4-FFF2-40B4-BE49-F238E27FC236}">
                <a16:creationId xmlns:a16="http://schemas.microsoft.com/office/drawing/2014/main" id="{57B8C8D9-19A6-6997-D04F-FD57BA2E62AB}"/>
              </a:ext>
            </a:extLst>
          </p:cNvPr>
          <p:cNvSpPr txBox="1"/>
          <p:nvPr/>
        </p:nvSpPr>
        <p:spPr>
          <a:xfrm>
            <a:off x="220343" y="4436185"/>
            <a:ext cx="557561" cy="307777"/>
          </a:xfrm>
          <a:prstGeom prst="rect">
            <a:avLst/>
          </a:prstGeom>
          <a:noFill/>
        </p:spPr>
        <p:txBody>
          <a:bodyPr wrap="square" rtlCol="0">
            <a:spAutoFit/>
          </a:bodyPr>
          <a:lstStyle/>
          <a:p>
            <a:r>
              <a:rPr lang="en-US" dirty="0">
                <a:solidFill>
                  <a:schemeClr val="bg2"/>
                </a:solidFill>
              </a:rPr>
              <a:t>FSM</a:t>
            </a:r>
          </a:p>
        </p:txBody>
      </p:sp>
      <p:sp>
        <p:nvSpPr>
          <p:cNvPr id="35" name="TextBox 34">
            <a:extLst>
              <a:ext uri="{FF2B5EF4-FFF2-40B4-BE49-F238E27FC236}">
                <a16:creationId xmlns:a16="http://schemas.microsoft.com/office/drawing/2014/main" id="{88CBA6CA-935E-E89C-BD0E-DDFF7D497012}"/>
              </a:ext>
            </a:extLst>
          </p:cNvPr>
          <p:cNvSpPr txBox="1"/>
          <p:nvPr/>
        </p:nvSpPr>
        <p:spPr>
          <a:xfrm>
            <a:off x="1165471" y="2772271"/>
            <a:ext cx="698570" cy="307777"/>
          </a:xfrm>
          <a:prstGeom prst="rect">
            <a:avLst/>
          </a:prstGeom>
          <a:noFill/>
        </p:spPr>
        <p:txBody>
          <a:bodyPr wrap="square" rtlCol="0">
            <a:spAutoFit/>
          </a:bodyPr>
          <a:lstStyle/>
          <a:p>
            <a:r>
              <a:rPr lang="en-US" dirty="0">
                <a:solidFill>
                  <a:schemeClr val="bg2"/>
                </a:solidFill>
              </a:rPr>
              <a:t>FCM</a:t>
            </a:r>
          </a:p>
        </p:txBody>
      </p:sp>
      <p:sp>
        <p:nvSpPr>
          <p:cNvPr id="36" name="TextBox 35">
            <a:extLst>
              <a:ext uri="{FF2B5EF4-FFF2-40B4-BE49-F238E27FC236}">
                <a16:creationId xmlns:a16="http://schemas.microsoft.com/office/drawing/2014/main" id="{5ED1813E-72A2-1AE6-3F19-3F629D449B5D}"/>
              </a:ext>
            </a:extLst>
          </p:cNvPr>
          <p:cNvSpPr txBox="1"/>
          <p:nvPr/>
        </p:nvSpPr>
        <p:spPr>
          <a:xfrm>
            <a:off x="2097679" y="4466333"/>
            <a:ext cx="557561" cy="307777"/>
          </a:xfrm>
          <a:prstGeom prst="rect">
            <a:avLst/>
          </a:prstGeom>
          <a:noFill/>
        </p:spPr>
        <p:txBody>
          <a:bodyPr wrap="square" rtlCol="0">
            <a:spAutoFit/>
          </a:bodyPr>
          <a:lstStyle/>
          <a:p>
            <a:r>
              <a:rPr lang="en-US" dirty="0">
                <a:solidFill>
                  <a:schemeClr val="bg2"/>
                </a:solidFill>
              </a:rPr>
              <a:t>DM2</a:t>
            </a:r>
          </a:p>
        </p:txBody>
      </p:sp>
      <p:sp>
        <p:nvSpPr>
          <p:cNvPr id="37" name="TextBox 36">
            <a:extLst>
              <a:ext uri="{FF2B5EF4-FFF2-40B4-BE49-F238E27FC236}">
                <a16:creationId xmlns:a16="http://schemas.microsoft.com/office/drawing/2014/main" id="{86B5308C-6146-57B8-59B1-77B6AE51DA73}"/>
              </a:ext>
            </a:extLst>
          </p:cNvPr>
          <p:cNvSpPr txBox="1"/>
          <p:nvPr/>
        </p:nvSpPr>
        <p:spPr>
          <a:xfrm>
            <a:off x="2066052" y="2894394"/>
            <a:ext cx="557561" cy="307777"/>
          </a:xfrm>
          <a:prstGeom prst="rect">
            <a:avLst/>
          </a:prstGeom>
          <a:noFill/>
        </p:spPr>
        <p:txBody>
          <a:bodyPr wrap="square" rtlCol="0">
            <a:spAutoFit/>
          </a:bodyPr>
          <a:lstStyle/>
          <a:p>
            <a:r>
              <a:rPr lang="en-US" dirty="0">
                <a:solidFill>
                  <a:schemeClr val="bg2"/>
                </a:solidFill>
              </a:rPr>
              <a:t>DM1</a:t>
            </a:r>
          </a:p>
        </p:txBody>
      </p:sp>
      <p:sp>
        <p:nvSpPr>
          <p:cNvPr id="38" name="TextBox 37">
            <a:extLst>
              <a:ext uri="{FF2B5EF4-FFF2-40B4-BE49-F238E27FC236}">
                <a16:creationId xmlns:a16="http://schemas.microsoft.com/office/drawing/2014/main" id="{0CE06CD7-DBA2-470C-6419-853B88E44BCD}"/>
              </a:ext>
            </a:extLst>
          </p:cNvPr>
          <p:cNvSpPr txBox="1"/>
          <p:nvPr/>
        </p:nvSpPr>
        <p:spPr>
          <a:xfrm>
            <a:off x="4195026" y="3064357"/>
            <a:ext cx="1278466" cy="307777"/>
          </a:xfrm>
          <a:prstGeom prst="rect">
            <a:avLst/>
          </a:prstGeom>
          <a:noFill/>
        </p:spPr>
        <p:txBody>
          <a:bodyPr wrap="square" rtlCol="0">
            <a:spAutoFit/>
          </a:bodyPr>
          <a:lstStyle/>
          <a:p>
            <a:r>
              <a:rPr lang="en-US" dirty="0">
                <a:solidFill>
                  <a:schemeClr val="bg2"/>
                </a:solidFill>
              </a:rPr>
              <a:t>SPC Masks</a:t>
            </a:r>
          </a:p>
        </p:txBody>
      </p:sp>
      <p:sp>
        <p:nvSpPr>
          <p:cNvPr id="39" name="TextBox 38">
            <a:extLst>
              <a:ext uri="{FF2B5EF4-FFF2-40B4-BE49-F238E27FC236}">
                <a16:creationId xmlns:a16="http://schemas.microsoft.com/office/drawing/2014/main" id="{C7A3FE12-97D3-6652-7618-CCA58F076AD3}"/>
              </a:ext>
            </a:extLst>
          </p:cNvPr>
          <p:cNvSpPr txBox="1"/>
          <p:nvPr/>
        </p:nvSpPr>
        <p:spPr>
          <a:xfrm>
            <a:off x="4051413" y="4579591"/>
            <a:ext cx="1278466" cy="307777"/>
          </a:xfrm>
          <a:prstGeom prst="rect">
            <a:avLst/>
          </a:prstGeom>
          <a:noFill/>
        </p:spPr>
        <p:txBody>
          <a:bodyPr wrap="square" rtlCol="0">
            <a:spAutoFit/>
          </a:bodyPr>
          <a:lstStyle/>
          <a:p>
            <a:r>
              <a:rPr lang="en-US" dirty="0">
                <a:solidFill>
                  <a:schemeClr val="bg2"/>
                </a:solidFill>
              </a:rPr>
              <a:t>HLC Masks</a:t>
            </a:r>
          </a:p>
        </p:txBody>
      </p:sp>
      <p:sp>
        <p:nvSpPr>
          <p:cNvPr id="40" name="TextBox 39">
            <a:extLst>
              <a:ext uri="{FF2B5EF4-FFF2-40B4-BE49-F238E27FC236}">
                <a16:creationId xmlns:a16="http://schemas.microsoft.com/office/drawing/2014/main" id="{DA2AED97-D262-6C74-3E72-9A8B7CAD7263}"/>
              </a:ext>
            </a:extLst>
          </p:cNvPr>
          <p:cNvSpPr txBox="1"/>
          <p:nvPr/>
        </p:nvSpPr>
        <p:spPr>
          <a:xfrm>
            <a:off x="5756093" y="4600320"/>
            <a:ext cx="1565520" cy="307777"/>
          </a:xfrm>
          <a:prstGeom prst="rect">
            <a:avLst/>
          </a:prstGeom>
          <a:noFill/>
        </p:spPr>
        <p:txBody>
          <a:bodyPr wrap="square" rtlCol="0">
            <a:spAutoFit/>
          </a:bodyPr>
          <a:lstStyle/>
          <a:p>
            <a:r>
              <a:rPr lang="en-US" dirty="0">
                <a:solidFill>
                  <a:schemeClr val="bg2"/>
                </a:solidFill>
              </a:rPr>
              <a:t>Shielded Camera</a:t>
            </a:r>
          </a:p>
        </p:txBody>
      </p:sp>
      <p:sp>
        <p:nvSpPr>
          <p:cNvPr id="41" name="TextBox 40">
            <a:extLst>
              <a:ext uri="{FF2B5EF4-FFF2-40B4-BE49-F238E27FC236}">
                <a16:creationId xmlns:a16="http://schemas.microsoft.com/office/drawing/2014/main" id="{E68D7921-9CFF-0852-C22A-7BF38E362A8E}"/>
              </a:ext>
            </a:extLst>
          </p:cNvPr>
          <p:cNvSpPr txBox="1"/>
          <p:nvPr/>
        </p:nvSpPr>
        <p:spPr>
          <a:xfrm>
            <a:off x="5844507" y="3208008"/>
            <a:ext cx="1565520" cy="307777"/>
          </a:xfrm>
          <a:prstGeom prst="rect">
            <a:avLst/>
          </a:prstGeom>
          <a:noFill/>
        </p:spPr>
        <p:txBody>
          <a:bodyPr wrap="square" rtlCol="0">
            <a:spAutoFit/>
          </a:bodyPr>
          <a:lstStyle/>
          <a:p>
            <a:r>
              <a:rPr lang="en-US" dirty="0">
                <a:solidFill>
                  <a:schemeClr val="bg2"/>
                </a:solidFill>
              </a:rPr>
              <a:t>EMCCD Sensor</a:t>
            </a:r>
          </a:p>
        </p:txBody>
      </p:sp>
    </p:spTree>
    <p:extLst>
      <p:ext uri="{BB962C8B-B14F-4D97-AF65-F5344CB8AC3E}">
        <p14:creationId xmlns:p14="http://schemas.microsoft.com/office/powerpoint/2010/main" val="6362484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7EEB8-9804-4B93-B326-0F56D3FA23D1}"/>
              </a:ext>
            </a:extLst>
          </p:cNvPr>
          <p:cNvSpPr>
            <a:spLocks noGrp="1"/>
          </p:cNvSpPr>
          <p:nvPr>
            <p:ph type="title"/>
          </p:nvPr>
        </p:nvSpPr>
        <p:spPr>
          <a:xfrm>
            <a:off x="549600" y="224858"/>
            <a:ext cx="7497000" cy="686117"/>
          </a:xfrm>
        </p:spPr>
        <p:txBody>
          <a:bodyPr/>
          <a:lstStyle/>
          <a:p>
            <a:r>
              <a:rPr lang="en-US" dirty="0"/>
              <a:t>Nominal operations: target &amp; reference star</a:t>
            </a:r>
          </a:p>
        </p:txBody>
      </p:sp>
      <p:sp>
        <p:nvSpPr>
          <p:cNvPr id="4" name="TextBox 3">
            <a:extLst>
              <a:ext uri="{FF2B5EF4-FFF2-40B4-BE49-F238E27FC236}">
                <a16:creationId xmlns:a16="http://schemas.microsoft.com/office/drawing/2014/main" id="{455BF1FE-2D35-4943-93DB-31F00EC93B65}"/>
              </a:ext>
            </a:extLst>
          </p:cNvPr>
          <p:cNvSpPr txBox="1"/>
          <p:nvPr/>
        </p:nvSpPr>
        <p:spPr>
          <a:xfrm>
            <a:off x="1766909" y="4866501"/>
            <a:ext cx="6492179" cy="276999"/>
          </a:xfrm>
          <a:prstGeom prst="rect">
            <a:avLst/>
          </a:prstGeom>
          <a:solidFill>
            <a:schemeClr val="tx2">
              <a:lumMod val="20000"/>
              <a:lumOff val="80000"/>
            </a:schemeClr>
          </a:solidFill>
          <a:ln w="15875">
            <a:solidFill>
              <a:schemeClr val="tx1"/>
            </a:solidFill>
          </a:ln>
        </p:spPr>
        <p:txBody>
          <a:bodyPr wrap="square" rtlCol="0">
            <a:spAutoFit/>
          </a:bodyPr>
          <a:lstStyle/>
          <a:p>
            <a:r>
              <a:rPr lang="en-US" sz="1200" dirty="0"/>
              <a:t>Need both active </a:t>
            </a:r>
            <a:r>
              <a:rPr lang="en-US" sz="1200" dirty="0" err="1"/>
              <a:t>wavefront</a:t>
            </a:r>
            <a:r>
              <a:rPr lang="en-US" sz="1200" dirty="0"/>
              <a:t> control and optimized in-orbit operations to meet L1 requirements</a:t>
            </a:r>
          </a:p>
        </p:txBody>
      </p:sp>
      <p:sp>
        <p:nvSpPr>
          <p:cNvPr id="5" name="Rectangle 4">
            <a:extLst>
              <a:ext uri="{FF2B5EF4-FFF2-40B4-BE49-F238E27FC236}">
                <a16:creationId xmlns:a16="http://schemas.microsoft.com/office/drawing/2014/main" id="{322046E9-DE70-424F-B3D0-E6164828BF68}"/>
              </a:ext>
            </a:extLst>
          </p:cNvPr>
          <p:cNvSpPr/>
          <p:nvPr/>
        </p:nvSpPr>
        <p:spPr>
          <a:xfrm>
            <a:off x="5090257" y="2814549"/>
            <a:ext cx="883894" cy="799548"/>
          </a:xfrm>
          <a:prstGeom prst="rect">
            <a:avLst/>
          </a:prstGeom>
          <a:solidFill>
            <a:srgbClr val="FFCCFF"/>
          </a:solidFill>
          <a:ln w="25400" cap="flat" cmpd="sng" algn="ctr">
            <a:noFill/>
            <a:prstDash val="solid"/>
          </a:ln>
          <a:effectLst/>
        </p:spPr>
        <p:txBody>
          <a:bodyPr rtlCol="0" anchor="ctr"/>
          <a:lstStyle/>
          <a:p>
            <a:pPr algn="ctr" defTabSz="685800">
              <a:buClrTx/>
              <a:defRPr/>
            </a:pPr>
            <a:endParaRPr lang="en-US" sz="1013">
              <a:solidFill>
                <a:prstClr val="white"/>
              </a:solidFill>
              <a:latin typeface="Calibri"/>
              <a:ea typeface="+mn-ea"/>
              <a:cs typeface="+mn-cs"/>
            </a:endParaRPr>
          </a:p>
        </p:txBody>
      </p:sp>
      <p:sp>
        <p:nvSpPr>
          <p:cNvPr id="6" name="Rectangle 5">
            <a:extLst>
              <a:ext uri="{FF2B5EF4-FFF2-40B4-BE49-F238E27FC236}">
                <a16:creationId xmlns:a16="http://schemas.microsoft.com/office/drawing/2014/main" id="{9EFD5EBC-F309-4E03-852E-18F722869A13}"/>
              </a:ext>
            </a:extLst>
          </p:cNvPr>
          <p:cNvSpPr/>
          <p:nvPr/>
        </p:nvSpPr>
        <p:spPr>
          <a:xfrm>
            <a:off x="4077738" y="2803479"/>
            <a:ext cx="883894" cy="816938"/>
          </a:xfrm>
          <a:prstGeom prst="rect">
            <a:avLst/>
          </a:prstGeom>
          <a:solidFill>
            <a:srgbClr val="FFCCFF"/>
          </a:solidFill>
          <a:ln w="25400" cap="flat" cmpd="sng" algn="ctr">
            <a:noFill/>
            <a:prstDash val="solid"/>
          </a:ln>
          <a:effectLst/>
        </p:spPr>
        <p:txBody>
          <a:bodyPr rtlCol="0" anchor="ctr"/>
          <a:lstStyle/>
          <a:p>
            <a:pPr algn="ctr" defTabSz="685800">
              <a:buClrTx/>
              <a:defRPr/>
            </a:pPr>
            <a:endParaRPr lang="en-US" sz="1013">
              <a:solidFill>
                <a:prstClr val="white"/>
              </a:solidFill>
              <a:latin typeface="Calibri"/>
              <a:ea typeface="+mn-ea"/>
              <a:cs typeface="+mn-cs"/>
            </a:endParaRPr>
          </a:p>
        </p:txBody>
      </p:sp>
      <p:sp>
        <p:nvSpPr>
          <p:cNvPr id="7" name="5-Point Star 129">
            <a:extLst>
              <a:ext uri="{FF2B5EF4-FFF2-40B4-BE49-F238E27FC236}">
                <a16:creationId xmlns:a16="http://schemas.microsoft.com/office/drawing/2014/main" id="{C0645FC2-637B-493D-A7DD-C4FBED9BC015}"/>
              </a:ext>
            </a:extLst>
          </p:cNvPr>
          <p:cNvSpPr/>
          <p:nvPr/>
        </p:nvSpPr>
        <p:spPr>
          <a:xfrm>
            <a:off x="3676013" y="1238463"/>
            <a:ext cx="189361" cy="184922"/>
          </a:xfrm>
          <a:prstGeom prst="star5">
            <a:avLst/>
          </a:prstGeom>
          <a:solidFill>
            <a:srgbClr val="00B0F0"/>
          </a:solidFill>
          <a:ln w="25400" cap="flat" cmpd="sng" algn="ctr">
            <a:solidFill>
              <a:srgbClr val="4F81BD">
                <a:shade val="50000"/>
              </a:srgbClr>
            </a:solidFill>
            <a:prstDash val="solid"/>
          </a:ln>
          <a:effectLst/>
        </p:spPr>
        <p:txBody>
          <a:bodyPr rtlCol="0" anchor="ctr"/>
          <a:lstStyle/>
          <a:p>
            <a:pPr algn="ctr" defTabSz="685800">
              <a:buClrTx/>
              <a:defRPr/>
            </a:pPr>
            <a:endParaRPr lang="en-US" sz="788">
              <a:solidFill>
                <a:prstClr val="white"/>
              </a:solidFill>
              <a:latin typeface="Calibri"/>
              <a:ea typeface="+mn-ea"/>
              <a:cs typeface="+mn-cs"/>
            </a:endParaRPr>
          </a:p>
        </p:txBody>
      </p:sp>
      <p:sp>
        <p:nvSpPr>
          <p:cNvPr id="8" name="5-Point Star 130">
            <a:extLst>
              <a:ext uri="{FF2B5EF4-FFF2-40B4-BE49-F238E27FC236}">
                <a16:creationId xmlns:a16="http://schemas.microsoft.com/office/drawing/2014/main" id="{82C13B39-817F-4B7E-BA03-FA187C6B54E0}"/>
              </a:ext>
            </a:extLst>
          </p:cNvPr>
          <p:cNvSpPr/>
          <p:nvPr/>
        </p:nvSpPr>
        <p:spPr>
          <a:xfrm>
            <a:off x="5771506" y="1217320"/>
            <a:ext cx="250202" cy="224093"/>
          </a:xfrm>
          <a:prstGeom prst="star5">
            <a:avLst/>
          </a:prstGeom>
          <a:solidFill>
            <a:srgbClr val="FFFF00"/>
          </a:solidFill>
          <a:ln w="25400" cap="flat" cmpd="sng" algn="ctr">
            <a:solidFill>
              <a:srgbClr val="4F81BD">
                <a:shade val="50000"/>
              </a:srgbClr>
            </a:solidFill>
            <a:prstDash val="solid"/>
          </a:ln>
          <a:effectLst/>
        </p:spPr>
        <p:txBody>
          <a:bodyPr rtlCol="0" anchor="ctr"/>
          <a:lstStyle/>
          <a:p>
            <a:pPr algn="ctr" defTabSz="685800">
              <a:buClrTx/>
              <a:defRPr/>
            </a:pPr>
            <a:endParaRPr lang="en-US" sz="788">
              <a:solidFill>
                <a:prstClr val="white"/>
              </a:solidFill>
              <a:latin typeface="Calibri"/>
              <a:ea typeface="+mn-ea"/>
              <a:cs typeface="+mn-cs"/>
            </a:endParaRPr>
          </a:p>
        </p:txBody>
      </p:sp>
      <p:grpSp>
        <p:nvGrpSpPr>
          <p:cNvPr id="9" name="Group 8">
            <a:extLst>
              <a:ext uri="{FF2B5EF4-FFF2-40B4-BE49-F238E27FC236}">
                <a16:creationId xmlns:a16="http://schemas.microsoft.com/office/drawing/2014/main" id="{B3539B69-A525-45ED-A1E9-A45A17C01CD6}"/>
              </a:ext>
            </a:extLst>
          </p:cNvPr>
          <p:cNvGrpSpPr/>
          <p:nvPr/>
        </p:nvGrpSpPr>
        <p:grpSpPr>
          <a:xfrm>
            <a:off x="5643654" y="1310700"/>
            <a:ext cx="505904" cy="59102"/>
            <a:chOff x="3957636" y="1150144"/>
            <a:chExt cx="1314452" cy="171450"/>
          </a:xfrm>
        </p:grpSpPr>
        <p:sp>
          <p:nvSpPr>
            <p:cNvPr id="10" name="Oval 9">
              <a:extLst>
                <a:ext uri="{FF2B5EF4-FFF2-40B4-BE49-F238E27FC236}">
                  <a16:creationId xmlns:a16="http://schemas.microsoft.com/office/drawing/2014/main" id="{EA88F425-C09A-4130-845E-D73B42D95E08}"/>
                </a:ext>
              </a:extLst>
            </p:cNvPr>
            <p:cNvSpPr/>
            <p:nvPr/>
          </p:nvSpPr>
          <p:spPr>
            <a:xfrm>
              <a:off x="3957636" y="1150144"/>
              <a:ext cx="1257300" cy="171450"/>
            </a:xfrm>
            <a:prstGeom prst="ellipse">
              <a:avLst/>
            </a:prstGeom>
            <a:noFill/>
            <a:ln w="25400" cap="flat" cmpd="sng" algn="ctr">
              <a:solidFill>
                <a:srgbClr val="4F81BD">
                  <a:shade val="50000"/>
                </a:srgbClr>
              </a:solidFill>
              <a:prstDash val="solid"/>
            </a:ln>
            <a:effectLst/>
          </p:spPr>
          <p:txBody>
            <a:bodyPr rtlCol="0" anchor="ctr"/>
            <a:lstStyle/>
            <a:p>
              <a:pPr algn="ctr" defTabSz="685800">
                <a:buClrTx/>
                <a:defRPr/>
              </a:pPr>
              <a:endParaRPr lang="en-US" sz="788">
                <a:solidFill>
                  <a:prstClr val="white"/>
                </a:solidFill>
                <a:latin typeface="Calibri"/>
                <a:ea typeface="+mn-ea"/>
                <a:cs typeface="+mn-cs"/>
              </a:endParaRPr>
            </a:p>
          </p:txBody>
        </p:sp>
        <p:sp>
          <p:nvSpPr>
            <p:cNvPr id="11" name="Oval 10">
              <a:extLst>
                <a:ext uri="{FF2B5EF4-FFF2-40B4-BE49-F238E27FC236}">
                  <a16:creationId xmlns:a16="http://schemas.microsoft.com/office/drawing/2014/main" id="{6837F7CF-9733-4281-8EAD-7330BD999469}"/>
                </a:ext>
              </a:extLst>
            </p:cNvPr>
            <p:cNvSpPr/>
            <p:nvPr/>
          </p:nvSpPr>
          <p:spPr>
            <a:xfrm>
              <a:off x="5129213" y="1164431"/>
              <a:ext cx="142875" cy="142875"/>
            </a:xfrm>
            <a:prstGeom prst="ellipse">
              <a:avLst/>
            </a:prstGeom>
            <a:solidFill>
              <a:srgbClr val="FFC000"/>
            </a:solidFill>
            <a:ln w="25400" cap="flat" cmpd="sng" algn="ctr">
              <a:solidFill>
                <a:srgbClr val="4F81BD">
                  <a:shade val="50000"/>
                </a:srgbClr>
              </a:solidFill>
              <a:prstDash val="solid"/>
            </a:ln>
            <a:effectLst/>
          </p:spPr>
          <p:txBody>
            <a:bodyPr rtlCol="0" anchor="ctr"/>
            <a:lstStyle/>
            <a:p>
              <a:pPr algn="ctr" defTabSz="685800">
                <a:buClrTx/>
                <a:defRPr/>
              </a:pPr>
              <a:endParaRPr lang="en-US" sz="788">
                <a:solidFill>
                  <a:prstClr val="white"/>
                </a:solidFill>
                <a:latin typeface="Calibri"/>
                <a:ea typeface="+mn-ea"/>
                <a:cs typeface="+mn-cs"/>
              </a:endParaRPr>
            </a:p>
          </p:txBody>
        </p:sp>
      </p:grpSp>
      <p:sp>
        <p:nvSpPr>
          <p:cNvPr id="12" name="TextBox 11">
            <a:extLst>
              <a:ext uri="{FF2B5EF4-FFF2-40B4-BE49-F238E27FC236}">
                <a16:creationId xmlns:a16="http://schemas.microsoft.com/office/drawing/2014/main" id="{18F4846A-E3DA-41A4-B499-8367A6374F20}"/>
              </a:ext>
            </a:extLst>
          </p:cNvPr>
          <p:cNvSpPr txBox="1"/>
          <p:nvPr/>
        </p:nvSpPr>
        <p:spPr>
          <a:xfrm>
            <a:off x="1448359" y="1117113"/>
            <a:ext cx="2065686" cy="900246"/>
          </a:xfrm>
          <a:prstGeom prst="rect">
            <a:avLst/>
          </a:prstGeom>
          <a:noFill/>
        </p:spPr>
        <p:txBody>
          <a:bodyPr wrap="square" rtlCol="0">
            <a:spAutoFit/>
          </a:bodyPr>
          <a:lstStyle/>
          <a:p>
            <a:pPr algn="r" defTabSz="685800">
              <a:buClrTx/>
              <a:defRPr/>
            </a:pPr>
            <a:r>
              <a:rPr lang="en-US" sz="1050" b="1" dirty="0">
                <a:solidFill>
                  <a:prstClr val="black"/>
                </a:solidFill>
              </a:rPr>
              <a:t>Reference Star</a:t>
            </a:r>
          </a:p>
          <a:p>
            <a:pPr algn="r" defTabSz="685800">
              <a:buClrTx/>
              <a:defRPr/>
            </a:pPr>
            <a:r>
              <a:rPr lang="en-US" sz="1050" dirty="0">
                <a:solidFill>
                  <a:prstClr val="black"/>
                </a:solidFill>
              </a:rPr>
              <a:t>V &lt; 3</a:t>
            </a:r>
          </a:p>
          <a:p>
            <a:pPr algn="r" defTabSz="685800">
              <a:buClrTx/>
              <a:defRPr/>
            </a:pPr>
            <a:r>
              <a:rPr lang="en-US" sz="1050" dirty="0">
                <a:solidFill>
                  <a:prstClr val="black"/>
                </a:solidFill>
              </a:rPr>
              <a:t>&lt;~ 1 mas angular diameter</a:t>
            </a:r>
          </a:p>
          <a:p>
            <a:pPr algn="r" defTabSz="685800">
              <a:buClrTx/>
              <a:defRPr/>
            </a:pPr>
            <a:r>
              <a:rPr lang="en-US" sz="1050" dirty="0">
                <a:solidFill>
                  <a:prstClr val="black"/>
                </a:solidFill>
              </a:rPr>
              <a:t>Hot O/B</a:t>
            </a:r>
          </a:p>
          <a:p>
            <a:pPr algn="r" defTabSz="685800">
              <a:buClrTx/>
              <a:defRPr/>
            </a:pPr>
            <a:r>
              <a:rPr lang="en-US" sz="1050" dirty="0">
                <a:solidFill>
                  <a:prstClr val="black"/>
                </a:solidFill>
              </a:rPr>
              <a:t>WFSC &amp; PSF reference</a:t>
            </a:r>
          </a:p>
        </p:txBody>
      </p:sp>
      <p:sp>
        <p:nvSpPr>
          <p:cNvPr id="13" name="TextBox 12">
            <a:extLst>
              <a:ext uri="{FF2B5EF4-FFF2-40B4-BE49-F238E27FC236}">
                <a16:creationId xmlns:a16="http://schemas.microsoft.com/office/drawing/2014/main" id="{28C18E97-D86E-4DE7-9665-92EAC08E1A1E}"/>
              </a:ext>
            </a:extLst>
          </p:cNvPr>
          <p:cNvSpPr txBox="1"/>
          <p:nvPr/>
        </p:nvSpPr>
        <p:spPr>
          <a:xfrm>
            <a:off x="6285697" y="1140196"/>
            <a:ext cx="1697901" cy="707886"/>
          </a:xfrm>
          <a:prstGeom prst="rect">
            <a:avLst/>
          </a:prstGeom>
          <a:noFill/>
        </p:spPr>
        <p:txBody>
          <a:bodyPr wrap="none" rtlCol="0">
            <a:spAutoFit/>
          </a:bodyPr>
          <a:lstStyle/>
          <a:p>
            <a:pPr defTabSz="685800">
              <a:buClrTx/>
              <a:defRPr/>
            </a:pPr>
            <a:r>
              <a:rPr lang="en-US" sz="1000" b="1" dirty="0">
                <a:solidFill>
                  <a:prstClr val="black"/>
                </a:solidFill>
              </a:rPr>
              <a:t>Target Star</a:t>
            </a:r>
          </a:p>
          <a:p>
            <a:pPr defTabSz="685800">
              <a:buClrTx/>
              <a:defRPr/>
            </a:pPr>
            <a:r>
              <a:rPr lang="en-US" sz="1000" dirty="0">
                <a:solidFill>
                  <a:prstClr val="black"/>
                </a:solidFill>
              </a:rPr>
              <a:t>V &lt; 5 (maybe V&lt;6-7; TBD)</a:t>
            </a:r>
          </a:p>
          <a:p>
            <a:pPr defTabSz="685800">
              <a:buClrTx/>
              <a:defRPr/>
            </a:pPr>
            <a:r>
              <a:rPr lang="en-US" sz="1000" dirty="0">
                <a:solidFill>
                  <a:prstClr val="black"/>
                </a:solidFill>
              </a:rPr>
              <a:t>&lt; 2 mas strongly preferred</a:t>
            </a:r>
          </a:p>
          <a:p>
            <a:pPr defTabSz="685800">
              <a:buClrTx/>
              <a:defRPr/>
            </a:pPr>
            <a:r>
              <a:rPr lang="en-US" sz="1000" dirty="0">
                <a:solidFill>
                  <a:prstClr val="black"/>
                </a:solidFill>
              </a:rPr>
              <a:t>Typically Solar-type</a:t>
            </a:r>
          </a:p>
        </p:txBody>
      </p:sp>
      <p:pic>
        <p:nvPicPr>
          <p:cNvPr id="14" name="Picture 13">
            <a:extLst>
              <a:ext uri="{FF2B5EF4-FFF2-40B4-BE49-F238E27FC236}">
                <a16:creationId xmlns:a16="http://schemas.microsoft.com/office/drawing/2014/main" id="{595C50B5-B29D-4CB0-B0B0-1A99BEA3940B}"/>
              </a:ext>
            </a:extLst>
          </p:cNvPr>
          <p:cNvPicPr>
            <a:picLocks noChangeAspect="1"/>
          </p:cNvPicPr>
          <p:nvPr/>
        </p:nvPicPr>
        <p:blipFill>
          <a:blip r:embed="rId3"/>
          <a:stretch>
            <a:fillRect/>
          </a:stretch>
        </p:blipFill>
        <p:spPr>
          <a:xfrm>
            <a:off x="5128316" y="2814549"/>
            <a:ext cx="807774" cy="814284"/>
          </a:xfrm>
          <a:prstGeom prst="rect">
            <a:avLst/>
          </a:prstGeom>
          <a:solidFill>
            <a:srgbClr val="FFCCFF"/>
          </a:solidFill>
          <a:ln w="25400" cap="flat" cmpd="sng" algn="ctr">
            <a:noFill/>
            <a:prstDash val="solid"/>
          </a:ln>
          <a:effectLst/>
        </p:spPr>
      </p:pic>
      <p:sp>
        <p:nvSpPr>
          <p:cNvPr id="16" name="Rectangle 15">
            <a:extLst>
              <a:ext uri="{FF2B5EF4-FFF2-40B4-BE49-F238E27FC236}">
                <a16:creationId xmlns:a16="http://schemas.microsoft.com/office/drawing/2014/main" id="{8251ECBB-09A3-47A4-8441-95AE5702B0E7}"/>
              </a:ext>
            </a:extLst>
          </p:cNvPr>
          <p:cNvSpPr/>
          <p:nvPr/>
        </p:nvSpPr>
        <p:spPr>
          <a:xfrm>
            <a:off x="3166994" y="2794704"/>
            <a:ext cx="776669" cy="776528"/>
          </a:xfrm>
          <a:prstGeom prst="rect">
            <a:avLst/>
          </a:prstGeom>
          <a:solidFill>
            <a:srgbClr val="00B0F0"/>
          </a:solidFill>
          <a:ln w="25400" cap="flat" cmpd="sng" algn="ctr">
            <a:noFill/>
            <a:prstDash val="solid"/>
          </a:ln>
          <a:effectLst/>
        </p:spPr>
        <p:txBody>
          <a:bodyPr rtlCol="0" anchor="ctr"/>
          <a:lstStyle/>
          <a:p>
            <a:pPr algn="ctr" defTabSz="685800">
              <a:buClrTx/>
              <a:defRPr/>
            </a:pPr>
            <a:endParaRPr lang="en-US" sz="1013">
              <a:solidFill>
                <a:prstClr val="white"/>
              </a:solidFill>
              <a:latin typeface="Calibri"/>
              <a:ea typeface="+mn-ea"/>
              <a:cs typeface="+mn-cs"/>
            </a:endParaRPr>
          </a:p>
        </p:txBody>
      </p:sp>
      <p:pic>
        <p:nvPicPr>
          <p:cNvPr id="17" name="Picture 16">
            <a:extLst>
              <a:ext uri="{FF2B5EF4-FFF2-40B4-BE49-F238E27FC236}">
                <a16:creationId xmlns:a16="http://schemas.microsoft.com/office/drawing/2014/main" id="{19C547E5-0D7E-44B3-98B9-E9DA73ADE95F}"/>
              </a:ext>
            </a:extLst>
          </p:cNvPr>
          <p:cNvPicPr>
            <a:picLocks noChangeAspect="1"/>
          </p:cNvPicPr>
          <p:nvPr/>
        </p:nvPicPr>
        <p:blipFill>
          <a:blip r:embed="rId4"/>
          <a:stretch>
            <a:fillRect/>
          </a:stretch>
        </p:blipFill>
        <p:spPr>
          <a:xfrm>
            <a:off x="3156943" y="2796631"/>
            <a:ext cx="807774" cy="807774"/>
          </a:xfrm>
          <a:prstGeom prst="rect">
            <a:avLst/>
          </a:prstGeom>
        </p:spPr>
      </p:pic>
      <p:sp>
        <p:nvSpPr>
          <p:cNvPr id="18" name="TextBox 17">
            <a:extLst>
              <a:ext uri="{FF2B5EF4-FFF2-40B4-BE49-F238E27FC236}">
                <a16:creationId xmlns:a16="http://schemas.microsoft.com/office/drawing/2014/main" id="{16367DE1-DEE7-449E-9AA2-EA5B1E57FF41}"/>
              </a:ext>
            </a:extLst>
          </p:cNvPr>
          <p:cNvSpPr txBox="1"/>
          <p:nvPr/>
        </p:nvSpPr>
        <p:spPr>
          <a:xfrm>
            <a:off x="3239099" y="2616742"/>
            <a:ext cx="607859" cy="230832"/>
          </a:xfrm>
          <a:prstGeom prst="rect">
            <a:avLst/>
          </a:prstGeom>
          <a:noFill/>
        </p:spPr>
        <p:txBody>
          <a:bodyPr wrap="none" rtlCol="0">
            <a:spAutoFit/>
          </a:bodyPr>
          <a:lstStyle/>
          <a:p>
            <a:pPr defTabSz="685800">
              <a:buClrTx/>
              <a:defRPr/>
            </a:pPr>
            <a:r>
              <a:rPr lang="en-US" sz="900" dirty="0">
                <a:solidFill>
                  <a:prstClr val="black"/>
                </a:solidFill>
              </a:rPr>
              <a:t>Ref Star</a:t>
            </a:r>
          </a:p>
        </p:txBody>
      </p:sp>
      <p:sp>
        <p:nvSpPr>
          <p:cNvPr id="19" name="TextBox 18">
            <a:extLst>
              <a:ext uri="{FF2B5EF4-FFF2-40B4-BE49-F238E27FC236}">
                <a16:creationId xmlns:a16="http://schemas.microsoft.com/office/drawing/2014/main" id="{6F38FFB2-F9E5-4102-AC91-4F463858C68A}"/>
              </a:ext>
            </a:extLst>
          </p:cNvPr>
          <p:cNvSpPr txBox="1"/>
          <p:nvPr/>
        </p:nvSpPr>
        <p:spPr>
          <a:xfrm>
            <a:off x="4274537" y="2606800"/>
            <a:ext cx="761747" cy="230832"/>
          </a:xfrm>
          <a:prstGeom prst="rect">
            <a:avLst/>
          </a:prstGeom>
          <a:noFill/>
        </p:spPr>
        <p:txBody>
          <a:bodyPr wrap="none" rtlCol="0">
            <a:spAutoFit/>
          </a:bodyPr>
          <a:lstStyle/>
          <a:p>
            <a:pPr defTabSz="685800">
              <a:buClrTx/>
              <a:defRPr/>
            </a:pPr>
            <a:r>
              <a:rPr lang="en-US" sz="900" dirty="0">
                <a:solidFill>
                  <a:prstClr val="black"/>
                </a:solidFill>
              </a:rPr>
              <a:t>Target Star</a:t>
            </a:r>
          </a:p>
        </p:txBody>
      </p:sp>
      <p:sp>
        <p:nvSpPr>
          <p:cNvPr id="20" name="TextBox 19">
            <a:extLst>
              <a:ext uri="{FF2B5EF4-FFF2-40B4-BE49-F238E27FC236}">
                <a16:creationId xmlns:a16="http://schemas.microsoft.com/office/drawing/2014/main" id="{FD522A3B-1312-469F-B5E2-DB35EE6C05A1}"/>
              </a:ext>
            </a:extLst>
          </p:cNvPr>
          <p:cNvSpPr txBox="1"/>
          <p:nvPr/>
        </p:nvSpPr>
        <p:spPr>
          <a:xfrm>
            <a:off x="5075831" y="2595229"/>
            <a:ext cx="1018227" cy="230832"/>
          </a:xfrm>
          <a:prstGeom prst="rect">
            <a:avLst/>
          </a:prstGeom>
          <a:noFill/>
        </p:spPr>
        <p:txBody>
          <a:bodyPr wrap="none" rtlCol="0">
            <a:spAutoFit/>
          </a:bodyPr>
          <a:lstStyle/>
          <a:p>
            <a:pPr defTabSz="685800">
              <a:buClrTx/>
              <a:defRPr/>
            </a:pPr>
            <a:r>
              <a:rPr lang="en-US" sz="900" dirty="0">
                <a:solidFill>
                  <a:prstClr val="black"/>
                </a:solidFill>
              </a:rPr>
              <a:t>Target Star - roll</a:t>
            </a:r>
          </a:p>
        </p:txBody>
      </p:sp>
      <p:cxnSp>
        <p:nvCxnSpPr>
          <p:cNvPr id="21" name="Elbow Connector 145">
            <a:extLst>
              <a:ext uri="{FF2B5EF4-FFF2-40B4-BE49-F238E27FC236}">
                <a16:creationId xmlns:a16="http://schemas.microsoft.com/office/drawing/2014/main" id="{F3B5455E-C529-4252-9887-CB48217A7849}"/>
              </a:ext>
            </a:extLst>
          </p:cNvPr>
          <p:cNvCxnSpPr>
            <a:stCxn id="17" idx="2"/>
            <a:endCxn id="26" idx="0"/>
          </p:cNvCxnSpPr>
          <p:nvPr/>
        </p:nvCxnSpPr>
        <p:spPr>
          <a:xfrm rot="16200000" flipH="1">
            <a:off x="3843233" y="3322002"/>
            <a:ext cx="401008" cy="965813"/>
          </a:xfrm>
          <a:prstGeom prst="bentConnector3">
            <a:avLst>
              <a:gd name="adj1" fmla="val 50000"/>
            </a:avLst>
          </a:prstGeom>
          <a:noFill/>
          <a:ln w="25400" cap="flat" cmpd="sng" algn="ctr">
            <a:solidFill>
              <a:srgbClr val="4F81BD"/>
            </a:solidFill>
            <a:prstDash val="solid"/>
            <a:tailEnd type="triangle"/>
          </a:ln>
          <a:effectLst>
            <a:outerShdw blurRad="40000" dist="20000" dir="5400000" rotWithShape="0">
              <a:srgbClr val="000000">
                <a:alpha val="38000"/>
              </a:srgbClr>
            </a:outerShdw>
          </a:effectLst>
        </p:spPr>
      </p:cxnSp>
      <p:cxnSp>
        <p:nvCxnSpPr>
          <p:cNvPr id="22" name="Elbow Connector 146">
            <a:extLst>
              <a:ext uri="{FF2B5EF4-FFF2-40B4-BE49-F238E27FC236}">
                <a16:creationId xmlns:a16="http://schemas.microsoft.com/office/drawing/2014/main" id="{933B0252-3A11-40C0-91B2-C8EAF597CD79}"/>
              </a:ext>
            </a:extLst>
          </p:cNvPr>
          <p:cNvCxnSpPr>
            <a:stCxn id="29" idx="2"/>
            <a:endCxn id="26" idx="0"/>
          </p:cNvCxnSpPr>
          <p:nvPr/>
        </p:nvCxnSpPr>
        <p:spPr>
          <a:xfrm rot="16200000" flipH="1">
            <a:off x="4325925" y="3804695"/>
            <a:ext cx="392630" cy="8806"/>
          </a:xfrm>
          <a:prstGeom prst="bentConnector3">
            <a:avLst/>
          </a:prstGeom>
          <a:noFill/>
          <a:ln w="25400" cap="flat" cmpd="sng" algn="ctr">
            <a:solidFill>
              <a:srgbClr val="4F81BD"/>
            </a:solidFill>
            <a:prstDash val="solid"/>
            <a:tailEnd type="triangle"/>
          </a:ln>
          <a:effectLst>
            <a:outerShdw blurRad="40000" dist="20000" dir="5400000" rotWithShape="0">
              <a:srgbClr val="000000">
                <a:alpha val="38000"/>
              </a:srgbClr>
            </a:outerShdw>
          </a:effectLst>
        </p:spPr>
      </p:cxnSp>
      <p:sp>
        <p:nvSpPr>
          <p:cNvPr id="23" name="Rectangle 22">
            <a:extLst>
              <a:ext uri="{FF2B5EF4-FFF2-40B4-BE49-F238E27FC236}">
                <a16:creationId xmlns:a16="http://schemas.microsoft.com/office/drawing/2014/main" id="{848C37E0-307E-4C81-ACB3-1B15F6803B4A}"/>
              </a:ext>
            </a:extLst>
          </p:cNvPr>
          <p:cNvSpPr/>
          <p:nvPr/>
        </p:nvSpPr>
        <p:spPr>
          <a:xfrm>
            <a:off x="3048083" y="4020449"/>
            <a:ext cx="970613" cy="600164"/>
          </a:xfrm>
          <a:prstGeom prst="rect">
            <a:avLst/>
          </a:prstGeom>
        </p:spPr>
        <p:txBody>
          <a:bodyPr wrap="square">
            <a:spAutoFit/>
          </a:bodyPr>
          <a:lstStyle/>
          <a:p>
            <a:pPr defTabSz="685800">
              <a:buClrTx/>
              <a:defRPr/>
            </a:pPr>
            <a:r>
              <a:rPr lang="en-US" sz="825" dirty="0">
                <a:solidFill>
                  <a:prstClr val="black"/>
                </a:solidFill>
              </a:rPr>
              <a:t>Reference Differential Imaging (RDI)</a:t>
            </a:r>
          </a:p>
          <a:p>
            <a:pPr defTabSz="685800">
              <a:buClrTx/>
              <a:defRPr/>
            </a:pPr>
            <a:r>
              <a:rPr lang="en-US" sz="825" dirty="0">
                <a:solidFill>
                  <a:prstClr val="black"/>
                </a:solidFill>
                <a:sym typeface="Wingdings" panose="05000000000000000000" pitchFamily="2" charset="2"/>
              </a:rPr>
              <a:t></a:t>
            </a:r>
            <a:r>
              <a:rPr lang="en-US" sz="825" dirty="0">
                <a:solidFill>
                  <a:prstClr val="black"/>
                </a:solidFill>
              </a:rPr>
              <a:t> improved S/N</a:t>
            </a:r>
          </a:p>
        </p:txBody>
      </p:sp>
      <p:cxnSp>
        <p:nvCxnSpPr>
          <p:cNvPr id="24" name="Straight Connector 23">
            <a:extLst>
              <a:ext uri="{FF2B5EF4-FFF2-40B4-BE49-F238E27FC236}">
                <a16:creationId xmlns:a16="http://schemas.microsoft.com/office/drawing/2014/main" id="{58567B9F-1982-477B-BFE9-81EAF778D7D7}"/>
              </a:ext>
            </a:extLst>
          </p:cNvPr>
          <p:cNvCxnSpPr/>
          <p:nvPr/>
        </p:nvCxnSpPr>
        <p:spPr>
          <a:xfrm flipH="1">
            <a:off x="4989759" y="4115292"/>
            <a:ext cx="1930605" cy="0"/>
          </a:xfrm>
          <a:prstGeom prst="line">
            <a:avLst/>
          </a:prstGeom>
          <a:noFill/>
          <a:ln w="38100" cap="flat" cmpd="sng" algn="ctr">
            <a:solidFill>
              <a:sysClr val="window" lastClr="FFFFFF"/>
            </a:solidFill>
            <a:prstDash val="solid"/>
          </a:ln>
          <a:effectLst/>
        </p:spPr>
      </p:cxnSp>
      <p:sp>
        <p:nvSpPr>
          <p:cNvPr id="25" name="Rectangle 24">
            <a:extLst>
              <a:ext uri="{FF2B5EF4-FFF2-40B4-BE49-F238E27FC236}">
                <a16:creationId xmlns:a16="http://schemas.microsoft.com/office/drawing/2014/main" id="{D7125347-B5F9-4774-BBF2-B27FAB12CACE}"/>
              </a:ext>
            </a:extLst>
          </p:cNvPr>
          <p:cNvSpPr/>
          <p:nvPr/>
        </p:nvSpPr>
        <p:spPr>
          <a:xfrm>
            <a:off x="4135179" y="4027419"/>
            <a:ext cx="759678" cy="755045"/>
          </a:xfrm>
          <a:prstGeom prst="rect">
            <a:avLst/>
          </a:prstGeom>
          <a:solidFill>
            <a:srgbClr val="75B5C8"/>
          </a:solidFill>
          <a:ln w="25400" cap="flat" cmpd="sng" algn="ctr">
            <a:noFill/>
            <a:prstDash val="solid"/>
          </a:ln>
          <a:effectLst/>
        </p:spPr>
        <p:txBody>
          <a:bodyPr rtlCol="0" anchor="ctr"/>
          <a:lstStyle/>
          <a:p>
            <a:pPr algn="ctr" defTabSz="685800">
              <a:buClrTx/>
              <a:defRPr/>
            </a:pPr>
            <a:endParaRPr lang="en-US" sz="1013">
              <a:solidFill>
                <a:prstClr val="white"/>
              </a:solidFill>
              <a:latin typeface="Calibri"/>
              <a:ea typeface="+mn-ea"/>
              <a:cs typeface="+mn-cs"/>
            </a:endParaRPr>
          </a:p>
        </p:txBody>
      </p:sp>
      <p:pic>
        <p:nvPicPr>
          <p:cNvPr id="26" name="Picture 25">
            <a:extLst>
              <a:ext uri="{FF2B5EF4-FFF2-40B4-BE49-F238E27FC236}">
                <a16:creationId xmlns:a16="http://schemas.microsoft.com/office/drawing/2014/main" id="{1AF9C078-9C13-4B19-BA89-B212FCA17C3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4102806" y="3989910"/>
            <a:ext cx="830061" cy="830061"/>
          </a:xfrm>
          <a:prstGeom prst="rect">
            <a:avLst/>
          </a:prstGeom>
        </p:spPr>
      </p:pic>
      <p:cxnSp>
        <p:nvCxnSpPr>
          <p:cNvPr id="27" name="Elbow Connector 156">
            <a:extLst>
              <a:ext uri="{FF2B5EF4-FFF2-40B4-BE49-F238E27FC236}">
                <a16:creationId xmlns:a16="http://schemas.microsoft.com/office/drawing/2014/main" id="{E88DFB92-9DDF-4163-ABBE-B9CDED7E6796}"/>
              </a:ext>
            </a:extLst>
          </p:cNvPr>
          <p:cNvCxnSpPr>
            <a:stCxn id="29" idx="2"/>
            <a:endCxn id="26" idx="0"/>
          </p:cNvCxnSpPr>
          <p:nvPr/>
        </p:nvCxnSpPr>
        <p:spPr>
          <a:xfrm rot="16200000" flipH="1">
            <a:off x="4325925" y="3804695"/>
            <a:ext cx="392630" cy="8806"/>
          </a:xfrm>
          <a:prstGeom prst="bentConnector3">
            <a:avLst>
              <a:gd name="adj1" fmla="val 50000"/>
            </a:avLst>
          </a:prstGeom>
          <a:noFill/>
          <a:ln w="25400" cap="flat" cmpd="sng" algn="ctr">
            <a:solidFill>
              <a:srgbClr val="4F81BD"/>
            </a:solidFill>
            <a:prstDash val="solid"/>
            <a:tailEnd type="triangle"/>
          </a:ln>
          <a:effectLst>
            <a:outerShdw blurRad="40000" dist="20000" dir="5400000" rotWithShape="0">
              <a:srgbClr val="000000">
                <a:alpha val="38000"/>
              </a:srgbClr>
            </a:outerShdw>
          </a:effectLst>
        </p:spPr>
      </p:cxnSp>
      <p:cxnSp>
        <p:nvCxnSpPr>
          <p:cNvPr id="28" name="Elbow Connector 157">
            <a:extLst>
              <a:ext uri="{FF2B5EF4-FFF2-40B4-BE49-F238E27FC236}">
                <a16:creationId xmlns:a16="http://schemas.microsoft.com/office/drawing/2014/main" id="{492560E6-D9BC-47BD-B224-C84C64723677}"/>
              </a:ext>
            </a:extLst>
          </p:cNvPr>
          <p:cNvCxnSpPr>
            <a:cxnSpLocks/>
            <a:stCxn id="14" idx="2"/>
            <a:endCxn id="26" idx="0"/>
          </p:cNvCxnSpPr>
          <p:nvPr/>
        </p:nvCxnSpPr>
        <p:spPr>
          <a:xfrm rot="5400000">
            <a:off x="4844481" y="3302188"/>
            <a:ext cx="361077" cy="1014366"/>
          </a:xfrm>
          <a:prstGeom prst="bentConnector3">
            <a:avLst>
              <a:gd name="adj1" fmla="val 50000"/>
            </a:avLst>
          </a:prstGeom>
          <a:noFill/>
          <a:ln w="25400" cap="flat" cmpd="sng" algn="ctr">
            <a:solidFill>
              <a:srgbClr val="4F81BD"/>
            </a:solidFill>
            <a:prstDash val="solid"/>
            <a:tailEnd type="triangle"/>
          </a:ln>
          <a:effectLst>
            <a:outerShdw blurRad="40000" dist="20000" dir="5400000" rotWithShape="0">
              <a:srgbClr val="000000">
                <a:alpha val="38000"/>
              </a:srgbClr>
            </a:outerShdw>
          </a:effectLst>
        </p:spPr>
      </p:cxnSp>
      <p:pic>
        <p:nvPicPr>
          <p:cNvPr id="29" name="Picture 28">
            <a:extLst>
              <a:ext uri="{FF2B5EF4-FFF2-40B4-BE49-F238E27FC236}">
                <a16:creationId xmlns:a16="http://schemas.microsoft.com/office/drawing/2014/main" id="{2B106F94-12B9-4793-B1C4-51AE20A5CD38}"/>
              </a:ext>
            </a:extLst>
          </p:cNvPr>
          <p:cNvPicPr>
            <a:picLocks noChangeAspect="1"/>
          </p:cNvPicPr>
          <p:nvPr/>
        </p:nvPicPr>
        <p:blipFill>
          <a:blip r:embed="rId7"/>
          <a:stretch>
            <a:fillRect/>
          </a:stretch>
        </p:blipFill>
        <p:spPr>
          <a:xfrm>
            <a:off x="4113950" y="2805009"/>
            <a:ext cx="807774" cy="807774"/>
          </a:xfrm>
          <a:prstGeom prst="rect">
            <a:avLst/>
          </a:prstGeom>
        </p:spPr>
      </p:pic>
      <p:grpSp>
        <p:nvGrpSpPr>
          <p:cNvPr id="30" name="Group 29">
            <a:extLst>
              <a:ext uri="{FF2B5EF4-FFF2-40B4-BE49-F238E27FC236}">
                <a16:creationId xmlns:a16="http://schemas.microsoft.com/office/drawing/2014/main" id="{399FB517-7B7F-4878-99E6-2A3CBF42131D}"/>
              </a:ext>
            </a:extLst>
          </p:cNvPr>
          <p:cNvGrpSpPr/>
          <p:nvPr/>
        </p:nvGrpSpPr>
        <p:grpSpPr>
          <a:xfrm>
            <a:off x="4441411" y="3709430"/>
            <a:ext cx="152853" cy="152853"/>
            <a:chOff x="167720" y="2871036"/>
            <a:chExt cx="421481" cy="421481"/>
          </a:xfrm>
          <a:solidFill>
            <a:sysClr val="window" lastClr="FFFFFF"/>
          </a:solidFill>
        </p:grpSpPr>
        <p:sp>
          <p:nvSpPr>
            <p:cNvPr id="31" name="Oval 30">
              <a:extLst>
                <a:ext uri="{FF2B5EF4-FFF2-40B4-BE49-F238E27FC236}">
                  <a16:creationId xmlns:a16="http://schemas.microsoft.com/office/drawing/2014/main" id="{4C8FF539-42F3-4569-8988-F8406BF3A89E}"/>
                </a:ext>
              </a:extLst>
            </p:cNvPr>
            <p:cNvSpPr/>
            <p:nvPr/>
          </p:nvSpPr>
          <p:spPr>
            <a:xfrm>
              <a:off x="167720" y="2871036"/>
              <a:ext cx="421481" cy="421481"/>
            </a:xfrm>
            <a:prstGeom prst="ellipse">
              <a:avLst/>
            </a:prstGeom>
            <a:grpFill/>
            <a:ln w="25400" cap="flat" cmpd="sng" algn="ctr">
              <a:solidFill>
                <a:srgbClr val="4F81BD">
                  <a:shade val="50000"/>
                </a:srgbClr>
              </a:solidFill>
              <a:prstDash val="solid"/>
            </a:ln>
            <a:effectLst/>
          </p:spPr>
          <p:txBody>
            <a:bodyPr rtlCol="0" anchor="ctr"/>
            <a:lstStyle/>
            <a:p>
              <a:pPr algn="ctr" defTabSz="685800">
                <a:buClrTx/>
                <a:defRPr/>
              </a:pPr>
              <a:endParaRPr lang="en-US" sz="1013">
                <a:solidFill>
                  <a:prstClr val="white"/>
                </a:solidFill>
                <a:latin typeface="Calibri"/>
                <a:ea typeface="+mn-ea"/>
                <a:cs typeface="+mn-cs"/>
              </a:endParaRPr>
            </a:p>
          </p:txBody>
        </p:sp>
        <p:cxnSp>
          <p:nvCxnSpPr>
            <p:cNvPr id="32" name="Straight Connector 31">
              <a:extLst>
                <a:ext uri="{FF2B5EF4-FFF2-40B4-BE49-F238E27FC236}">
                  <a16:creationId xmlns:a16="http://schemas.microsoft.com/office/drawing/2014/main" id="{7E000C18-508B-4EC2-9DDB-04690DC16B52}"/>
                </a:ext>
              </a:extLst>
            </p:cNvPr>
            <p:cNvCxnSpPr/>
            <p:nvPr/>
          </p:nvCxnSpPr>
          <p:spPr>
            <a:xfrm>
              <a:off x="278947" y="3081776"/>
              <a:ext cx="199026" cy="0"/>
            </a:xfrm>
            <a:prstGeom prst="line">
              <a:avLst/>
            </a:prstGeom>
            <a:grpFill/>
            <a:ln w="57150" cap="flat" cmpd="sng" algn="ctr">
              <a:solidFill>
                <a:sysClr val="windowText" lastClr="000000"/>
              </a:solidFill>
              <a:prstDash val="solid"/>
            </a:ln>
            <a:effectLst/>
          </p:spPr>
        </p:cxnSp>
      </p:grpSp>
      <p:pic>
        <p:nvPicPr>
          <p:cNvPr id="33" name="Picture 32">
            <a:extLst>
              <a:ext uri="{FF2B5EF4-FFF2-40B4-BE49-F238E27FC236}">
                <a16:creationId xmlns:a16="http://schemas.microsoft.com/office/drawing/2014/main" id="{6241B3C8-54E8-4647-AF40-8713FF2E595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274351" flipH="1" flipV="1">
            <a:off x="4072604" y="1669047"/>
            <a:ext cx="1234271" cy="724686"/>
          </a:xfrm>
          <a:prstGeom prst="rect">
            <a:avLst/>
          </a:prstGeom>
        </p:spPr>
      </p:pic>
      <p:pic>
        <p:nvPicPr>
          <p:cNvPr id="34" name="Picture 33">
            <a:extLst>
              <a:ext uri="{FF2B5EF4-FFF2-40B4-BE49-F238E27FC236}">
                <a16:creationId xmlns:a16="http://schemas.microsoft.com/office/drawing/2014/main" id="{BF09FBF1-6F66-4A22-8DAF-1CD3A157B90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099934" flipV="1">
            <a:off x="4088429" y="1695517"/>
            <a:ext cx="1255727" cy="737284"/>
          </a:xfrm>
          <a:prstGeom prst="rect">
            <a:avLst/>
          </a:prstGeom>
        </p:spPr>
      </p:pic>
      <p:pic>
        <p:nvPicPr>
          <p:cNvPr id="35" name="Picture 34">
            <a:extLst>
              <a:ext uri="{FF2B5EF4-FFF2-40B4-BE49-F238E27FC236}">
                <a16:creationId xmlns:a16="http://schemas.microsoft.com/office/drawing/2014/main" id="{6BFE4993-61C5-4A1E-9EEE-8347CBD7543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9099934" flipV="1">
            <a:off x="4088213" y="1654032"/>
            <a:ext cx="1272662" cy="790691"/>
          </a:xfrm>
          <a:prstGeom prst="rect">
            <a:avLst/>
          </a:prstGeom>
        </p:spPr>
      </p:pic>
      <p:pic>
        <p:nvPicPr>
          <p:cNvPr id="36" name="Picture 35">
            <a:extLst>
              <a:ext uri="{FF2B5EF4-FFF2-40B4-BE49-F238E27FC236}">
                <a16:creationId xmlns:a16="http://schemas.microsoft.com/office/drawing/2014/main" id="{991BEC71-547A-4A7F-AEA2-2AF6F78B51D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9099934" flipV="1">
            <a:off x="4081641" y="1643199"/>
            <a:ext cx="1277870" cy="801111"/>
          </a:xfrm>
          <a:prstGeom prst="rect">
            <a:avLst/>
          </a:prstGeom>
        </p:spPr>
      </p:pic>
      <p:pic>
        <p:nvPicPr>
          <p:cNvPr id="37" name="Picture 36">
            <a:extLst>
              <a:ext uri="{FF2B5EF4-FFF2-40B4-BE49-F238E27FC236}">
                <a16:creationId xmlns:a16="http://schemas.microsoft.com/office/drawing/2014/main" id="{A0ECBFE8-925D-4AD9-AE1B-621C1737630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9099934" flipV="1">
            <a:off x="4077292" y="1642526"/>
            <a:ext cx="1288292" cy="818047"/>
          </a:xfrm>
          <a:prstGeom prst="rect">
            <a:avLst/>
          </a:prstGeom>
        </p:spPr>
      </p:pic>
      <p:pic>
        <p:nvPicPr>
          <p:cNvPr id="38" name="Picture 37">
            <a:extLst>
              <a:ext uri="{FF2B5EF4-FFF2-40B4-BE49-F238E27FC236}">
                <a16:creationId xmlns:a16="http://schemas.microsoft.com/office/drawing/2014/main" id="{687625FF-3E03-4D5B-8EEB-DB86EA24253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9099934" flipV="1">
            <a:off x="4086432" y="1655405"/>
            <a:ext cx="1268753" cy="806323"/>
          </a:xfrm>
          <a:prstGeom prst="rect">
            <a:avLst/>
          </a:prstGeom>
        </p:spPr>
      </p:pic>
      <p:pic>
        <p:nvPicPr>
          <p:cNvPr id="39" name="Picture 38">
            <a:extLst>
              <a:ext uri="{FF2B5EF4-FFF2-40B4-BE49-F238E27FC236}">
                <a16:creationId xmlns:a16="http://schemas.microsoft.com/office/drawing/2014/main" id="{3873B667-1D15-4F45-9936-B227BED3220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8299934" flipH="1" flipV="1">
            <a:off x="4120951" y="1669038"/>
            <a:ext cx="1246608" cy="816743"/>
          </a:xfrm>
          <a:prstGeom prst="rect">
            <a:avLst/>
          </a:prstGeom>
        </p:spPr>
      </p:pic>
      <p:pic>
        <p:nvPicPr>
          <p:cNvPr id="40" name="Picture 39">
            <a:extLst>
              <a:ext uri="{FF2B5EF4-FFF2-40B4-BE49-F238E27FC236}">
                <a16:creationId xmlns:a16="http://schemas.microsoft.com/office/drawing/2014/main" id="{A971B8A8-D5D4-49A1-AD84-450EDE53A0E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8299934" flipH="1" flipV="1">
            <a:off x="4112525" y="1679891"/>
            <a:ext cx="1268753" cy="806323"/>
          </a:xfrm>
          <a:prstGeom prst="rect">
            <a:avLst/>
          </a:prstGeom>
        </p:spPr>
      </p:pic>
      <p:pic>
        <p:nvPicPr>
          <p:cNvPr id="41" name="Picture 40">
            <a:extLst>
              <a:ext uri="{FF2B5EF4-FFF2-40B4-BE49-F238E27FC236}">
                <a16:creationId xmlns:a16="http://schemas.microsoft.com/office/drawing/2014/main" id="{843BC7AD-22F0-48E6-9285-1C02F1BA232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8299934" flipH="1" flipV="1">
            <a:off x="4113024" y="1679768"/>
            <a:ext cx="1288292" cy="818047"/>
          </a:xfrm>
          <a:prstGeom prst="rect">
            <a:avLst/>
          </a:prstGeom>
        </p:spPr>
      </p:pic>
      <p:pic>
        <p:nvPicPr>
          <p:cNvPr id="42" name="Picture 41">
            <a:extLst>
              <a:ext uri="{FF2B5EF4-FFF2-40B4-BE49-F238E27FC236}">
                <a16:creationId xmlns:a16="http://schemas.microsoft.com/office/drawing/2014/main" id="{88666E6C-7E67-4CDC-8B72-8D51F87BC4F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8299934" flipH="1" flipV="1">
            <a:off x="4123347" y="1688312"/>
            <a:ext cx="1277870" cy="801111"/>
          </a:xfrm>
          <a:prstGeom prst="rect">
            <a:avLst/>
          </a:prstGeom>
        </p:spPr>
      </p:pic>
      <p:pic>
        <p:nvPicPr>
          <p:cNvPr id="43" name="Picture 42">
            <a:extLst>
              <a:ext uri="{FF2B5EF4-FFF2-40B4-BE49-F238E27FC236}">
                <a16:creationId xmlns:a16="http://schemas.microsoft.com/office/drawing/2014/main" id="{20F7E5E1-06AA-4661-8F6E-A59E6311C80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8299934" flipH="1" flipV="1">
            <a:off x="4120839" y="1694124"/>
            <a:ext cx="1272662" cy="790691"/>
          </a:xfrm>
          <a:prstGeom prst="rect">
            <a:avLst/>
          </a:prstGeom>
        </p:spPr>
      </p:pic>
      <p:pic>
        <p:nvPicPr>
          <p:cNvPr id="44" name="Picture 43">
            <a:extLst>
              <a:ext uri="{FF2B5EF4-FFF2-40B4-BE49-F238E27FC236}">
                <a16:creationId xmlns:a16="http://schemas.microsoft.com/office/drawing/2014/main" id="{667B8285-99CC-4160-A12B-DBC3A16E277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8299934" flipH="1" flipV="1">
            <a:off x="4120758" y="1719256"/>
            <a:ext cx="1255727" cy="737284"/>
          </a:xfrm>
          <a:prstGeom prst="rect">
            <a:avLst/>
          </a:prstGeom>
        </p:spPr>
      </p:pic>
      <p:pic>
        <p:nvPicPr>
          <p:cNvPr id="45" name="Picture 44">
            <a:extLst>
              <a:ext uri="{FF2B5EF4-FFF2-40B4-BE49-F238E27FC236}">
                <a16:creationId xmlns:a16="http://schemas.microsoft.com/office/drawing/2014/main" id="{14BC29A6-6B18-48B8-80DF-EBC4CC37098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8299934" flipH="1" flipV="1">
            <a:off x="4122664" y="1668823"/>
            <a:ext cx="1246608" cy="816743"/>
          </a:xfrm>
          <a:prstGeom prst="rect">
            <a:avLst/>
          </a:prstGeom>
        </p:spPr>
      </p:pic>
      <p:pic>
        <p:nvPicPr>
          <p:cNvPr id="46" name="Picture 45">
            <a:extLst>
              <a:ext uri="{FF2B5EF4-FFF2-40B4-BE49-F238E27FC236}">
                <a16:creationId xmlns:a16="http://schemas.microsoft.com/office/drawing/2014/main" id="{465BDE6F-2F6B-4375-8E4D-EEEA7CF0AB7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8299934" flipH="1" flipV="1">
            <a:off x="4114687" y="1679987"/>
            <a:ext cx="1268753" cy="806323"/>
          </a:xfrm>
          <a:prstGeom prst="rect">
            <a:avLst/>
          </a:prstGeom>
        </p:spPr>
      </p:pic>
      <p:pic>
        <p:nvPicPr>
          <p:cNvPr id="47" name="Picture 46">
            <a:extLst>
              <a:ext uri="{FF2B5EF4-FFF2-40B4-BE49-F238E27FC236}">
                <a16:creationId xmlns:a16="http://schemas.microsoft.com/office/drawing/2014/main" id="{4AD72D11-2FE6-4B78-AE71-CBE38F85FB1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8299934" flipH="1" flipV="1">
            <a:off x="4113952" y="1673474"/>
            <a:ext cx="1288292" cy="818047"/>
          </a:xfrm>
          <a:prstGeom prst="rect">
            <a:avLst/>
          </a:prstGeom>
        </p:spPr>
      </p:pic>
      <p:sp>
        <p:nvSpPr>
          <p:cNvPr id="48" name="TextBox 47">
            <a:extLst>
              <a:ext uri="{FF2B5EF4-FFF2-40B4-BE49-F238E27FC236}">
                <a16:creationId xmlns:a16="http://schemas.microsoft.com/office/drawing/2014/main" id="{52C693DC-3B4B-445A-8FBD-524A0CD89F25}"/>
              </a:ext>
            </a:extLst>
          </p:cNvPr>
          <p:cNvSpPr txBox="1"/>
          <p:nvPr/>
        </p:nvSpPr>
        <p:spPr>
          <a:xfrm>
            <a:off x="92841" y="4918642"/>
            <a:ext cx="1135247" cy="213585"/>
          </a:xfrm>
          <a:prstGeom prst="rect">
            <a:avLst/>
          </a:prstGeom>
          <a:noFill/>
        </p:spPr>
        <p:txBody>
          <a:bodyPr wrap="none" rtlCol="0">
            <a:spAutoFit/>
          </a:bodyPr>
          <a:lstStyle/>
          <a:p>
            <a:r>
              <a:rPr lang="en-US" sz="788" dirty="0"/>
              <a:t>Adapted from J. </a:t>
            </a:r>
            <a:r>
              <a:rPr lang="en-US" sz="788" dirty="0" err="1"/>
              <a:t>Krist</a:t>
            </a:r>
            <a:endParaRPr lang="en-US" sz="788" dirty="0"/>
          </a:p>
        </p:txBody>
      </p:sp>
      <p:sp>
        <p:nvSpPr>
          <p:cNvPr id="49" name="TextBox 48">
            <a:extLst>
              <a:ext uri="{FF2B5EF4-FFF2-40B4-BE49-F238E27FC236}">
                <a16:creationId xmlns:a16="http://schemas.microsoft.com/office/drawing/2014/main" id="{04A6BF16-185D-4911-B6C9-D9E8B3E5CB10}"/>
              </a:ext>
            </a:extLst>
          </p:cNvPr>
          <p:cNvSpPr txBox="1"/>
          <p:nvPr/>
        </p:nvSpPr>
        <p:spPr>
          <a:xfrm>
            <a:off x="6619875" y="3520288"/>
            <a:ext cx="2267598" cy="507831"/>
          </a:xfrm>
          <a:prstGeom prst="rect">
            <a:avLst/>
          </a:prstGeom>
          <a:solidFill>
            <a:schemeClr val="tx1"/>
          </a:solidFill>
        </p:spPr>
        <p:txBody>
          <a:bodyPr wrap="square" rtlCol="0">
            <a:spAutoFit/>
          </a:bodyPr>
          <a:lstStyle/>
          <a:p>
            <a:r>
              <a:rPr lang="en-US" sz="900" dirty="0"/>
              <a:t>Target vs Reference should have small delta (spacecraft) pitch for better thermal stability</a:t>
            </a:r>
          </a:p>
        </p:txBody>
      </p:sp>
      <p:sp>
        <p:nvSpPr>
          <p:cNvPr id="54" name="Slide Number Placeholder 53">
            <a:extLst>
              <a:ext uri="{FF2B5EF4-FFF2-40B4-BE49-F238E27FC236}">
                <a16:creationId xmlns:a16="http://schemas.microsoft.com/office/drawing/2014/main" id="{98F9EF57-5B65-F645-BF42-C1656B5F9CC5}"/>
              </a:ext>
            </a:extLst>
          </p:cNvPr>
          <p:cNvSpPr>
            <a:spLocks noGrp="1"/>
          </p:cNvSpPr>
          <p:nvPr>
            <p:ph type="sldNum" idx="12"/>
          </p:nvPr>
        </p:nvSpPr>
        <p:spPr/>
        <p:txBody>
          <a:bodyPr/>
          <a:lstStyle/>
          <a:p>
            <a:fld id="{00000000-1234-1234-1234-123412341234}" type="slidenum">
              <a:rPr lang="en" smtClean="0"/>
              <a:pPr/>
              <a:t>50</a:t>
            </a:fld>
            <a:endParaRPr lang="en" dirty="0"/>
          </a:p>
        </p:txBody>
      </p:sp>
    </p:spTree>
    <p:extLst>
      <p:ext uri="{BB962C8B-B14F-4D97-AF65-F5344CB8AC3E}">
        <p14:creationId xmlns:p14="http://schemas.microsoft.com/office/powerpoint/2010/main" val="675320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6000000">
                                      <p:cBhvr>
                                        <p:cTn id="14" dur="1000" fill="hold"/>
                                        <p:tgtEl>
                                          <p:spTgt spid="3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par>
                                <p:cTn id="29" presetID="1" presetClass="entr" presetSubtype="0" fill="hold" nodeType="withEffect">
                                  <p:stCondLst>
                                    <p:cond delay="5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xit" presetSubtype="0" fill="hold" nodeType="withEffect">
                                  <p:stCondLst>
                                    <p:cond delay="50"/>
                                  </p:stCondLst>
                                  <p:childTnLst>
                                    <p:set>
                                      <p:cBhvr>
                                        <p:cTn id="32" dur="1" fill="hold">
                                          <p:stCondLst>
                                            <p:cond delay="0"/>
                                          </p:stCondLst>
                                        </p:cTn>
                                        <p:tgtEl>
                                          <p:spTgt spid="44"/>
                                        </p:tgtEl>
                                        <p:attrNameLst>
                                          <p:attrName>style.visibility</p:attrName>
                                        </p:attrNameLst>
                                      </p:cBhvr>
                                      <p:to>
                                        <p:strVal val="hidden"/>
                                      </p:to>
                                    </p:set>
                                  </p:childTnLst>
                                </p:cTn>
                              </p:par>
                              <p:par>
                                <p:cTn id="33" presetID="1" presetClass="entr" presetSubtype="0" fill="hold" nodeType="withEffect">
                                  <p:stCondLst>
                                    <p:cond delay="10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xit" presetSubtype="0" fill="hold" nodeType="withEffect">
                                  <p:stCondLst>
                                    <p:cond delay="10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ntr" presetSubtype="0" fill="hold" nodeType="withEffect">
                                  <p:stCondLst>
                                    <p:cond delay="15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xit" presetSubtype="0" fill="hold" nodeType="withEffect">
                                  <p:stCondLst>
                                    <p:cond delay="150"/>
                                  </p:stCondLst>
                                  <p:childTnLst>
                                    <p:set>
                                      <p:cBhvr>
                                        <p:cTn id="40" dur="1" fill="hold">
                                          <p:stCondLst>
                                            <p:cond delay="0"/>
                                          </p:stCondLst>
                                        </p:cTn>
                                        <p:tgtEl>
                                          <p:spTgt spid="42"/>
                                        </p:tgtEl>
                                        <p:attrNameLst>
                                          <p:attrName>style.visibility</p:attrName>
                                        </p:attrNameLst>
                                      </p:cBhvr>
                                      <p:to>
                                        <p:strVal val="hidden"/>
                                      </p:to>
                                    </p:set>
                                  </p:childTnLst>
                                </p:cTn>
                              </p:par>
                              <p:par>
                                <p:cTn id="41" presetID="1" presetClass="entr" presetSubtype="0" fill="hold" nodeType="withEffect">
                                  <p:stCondLst>
                                    <p:cond delay="20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xit" presetSubtype="0" fill="hold" nodeType="withEffect">
                                  <p:stCondLst>
                                    <p:cond delay="20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ntr" presetSubtype="0" fill="hold" nodeType="withEffect">
                                  <p:stCondLst>
                                    <p:cond delay="25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xit" presetSubtype="0" fill="hold" nodeType="withEffect">
                                  <p:stCondLst>
                                    <p:cond delay="250"/>
                                  </p:stCondLst>
                                  <p:childTnLst>
                                    <p:set>
                                      <p:cBhvr>
                                        <p:cTn id="48" dur="1" fill="hold">
                                          <p:stCondLst>
                                            <p:cond delay="0"/>
                                          </p:stCondLst>
                                        </p:cTn>
                                        <p:tgtEl>
                                          <p:spTgt spid="40"/>
                                        </p:tgtEl>
                                        <p:attrNameLst>
                                          <p:attrName>style.visibility</p:attrName>
                                        </p:attrNameLst>
                                      </p:cBhvr>
                                      <p:to>
                                        <p:strVal val="hidden"/>
                                      </p:to>
                                    </p:set>
                                  </p:childTnLst>
                                </p:cTn>
                              </p:par>
                              <p:par>
                                <p:cTn id="49" presetID="1" presetClass="entr" presetSubtype="0" fill="hold" nodeType="withEffect">
                                  <p:stCondLst>
                                    <p:cond delay="30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xit" presetSubtype="0" fill="hold" nodeType="withEffect">
                                  <p:stCondLst>
                                    <p:cond delay="300"/>
                                  </p:stCondLst>
                                  <p:childTnLst>
                                    <p:set>
                                      <p:cBhvr>
                                        <p:cTn id="52" dur="1" fill="hold">
                                          <p:stCondLst>
                                            <p:cond delay="0"/>
                                          </p:stCondLst>
                                        </p:cTn>
                                        <p:tgtEl>
                                          <p:spTgt spid="39"/>
                                        </p:tgtEl>
                                        <p:attrNameLst>
                                          <p:attrName>style.visibility</p:attrName>
                                        </p:attrNameLst>
                                      </p:cBhvr>
                                      <p:to>
                                        <p:strVal val="hidden"/>
                                      </p:to>
                                    </p:set>
                                  </p:childTnLst>
                                </p:cTn>
                              </p:par>
                              <p:par>
                                <p:cTn id="53" presetID="1" presetClass="entr" presetSubtype="0" fill="hold" nodeType="withEffect">
                                  <p:stCondLst>
                                    <p:cond delay="35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xit" presetSubtype="0" fill="hold" nodeType="withEffect">
                                  <p:stCondLst>
                                    <p:cond delay="35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nodeType="withEffect">
                                  <p:stCondLst>
                                    <p:cond delay="40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xit" presetSubtype="0" fill="hold" nodeType="withEffect">
                                  <p:stCondLst>
                                    <p:cond delay="400"/>
                                  </p:stCondLst>
                                  <p:childTnLst>
                                    <p:set>
                                      <p:cBhvr>
                                        <p:cTn id="60" dur="1" fill="hold">
                                          <p:stCondLst>
                                            <p:cond delay="0"/>
                                          </p:stCondLst>
                                        </p:cTn>
                                        <p:tgtEl>
                                          <p:spTgt spid="37"/>
                                        </p:tgtEl>
                                        <p:attrNameLst>
                                          <p:attrName>style.visibility</p:attrName>
                                        </p:attrNameLst>
                                      </p:cBhvr>
                                      <p:to>
                                        <p:strVal val="hidden"/>
                                      </p:to>
                                    </p:set>
                                  </p:childTnLst>
                                </p:cTn>
                              </p:par>
                              <p:par>
                                <p:cTn id="61" presetID="1" presetClass="entr" presetSubtype="0" fill="hold" nodeType="withEffect">
                                  <p:stCondLst>
                                    <p:cond delay="45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xit" presetSubtype="0" fill="hold" nodeType="withEffect">
                                  <p:stCondLst>
                                    <p:cond delay="450"/>
                                  </p:stCondLst>
                                  <p:childTnLst>
                                    <p:set>
                                      <p:cBhvr>
                                        <p:cTn id="64" dur="1" fill="hold">
                                          <p:stCondLst>
                                            <p:cond delay="0"/>
                                          </p:stCondLst>
                                        </p:cTn>
                                        <p:tgtEl>
                                          <p:spTgt spid="36"/>
                                        </p:tgtEl>
                                        <p:attrNameLst>
                                          <p:attrName>style.visibility</p:attrName>
                                        </p:attrNameLst>
                                      </p:cBhvr>
                                      <p:to>
                                        <p:strVal val="hidden"/>
                                      </p:to>
                                    </p:set>
                                  </p:childTnLst>
                                </p:cTn>
                              </p:par>
                              <p:par>
                                <p:cTn id="65" presetID="1" presetClass="entr" presetSubtype="0" fill="hold" nodeType="withEffect">
                                  <p:stCondLst>
                                    <p:cond delay="50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xit" presetSubtype="0" fill="hold" nodeType="withEffect">
                                  <p:stCondLst>
                                    <p:cond delay="500"/>
                                  </p:stCondLst>
                                  <p:childTnLst>
                                    <p:set>
                                      <p:cBhvr>
                                        <p:cTn id="68" dur="1" fill="hold">
                                          <p:stCondLst>
                                            <p:cond delay="0"/>
                                          </p:stCondLst>
                                        </p:cTn>
                                        <p:tgtEl>
                                          <p:spTgt spid="3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4"/>
                                        </p:tgtEl>
                                        <p:attrNameLst>
                                          <p:attrName>style.visibility</p:attrName>
                                        </p:attrNameLst>
                                      </p:cBhvr>
                                      <p:to>
                                        <p:strVal val="hidden"/>
                                      </p:to>
                                    </p:set>
                                  </p:childTnLst>
                                </p:cTn>
                              </p:par>
                              <p:par>
                                <p:cTn id="71" presetID="1" presetClass="entr" presetSubtype="0" fill="hold" nodeType="withEffect">
                                  <p:stCondLst>
                                    <p:cond delay="25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nodeType="withEffect">
                                  <p:stCondLst>
                                    <p:cond delay="30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xit" presetSubtype="0" fill="hold" nodeType="withEffect">
                                  <p:stCondLst>
                                    <p:cond delay="300"/>
                                  </p:stCondLst>
                                  <p:childTnLst>
                                    <p:set>
                                      <p:cBhvr>
                                        <p:cTn id="76" dur="1" fill="hold">
                                          <p:stCondLst>
                                            <p:cond delay="0"/>
                                          </p:stCondLst>
                                        </p:cTn>
                                        <p:tgtEl>
                                          <p:spTgt spid="45"/>
                                        </p:tgtEl>
                                        <p:attrNameLst>
                                          <p:attrName>style.visibility</p:attrName>
                                        </p:attrNameLst>
                                      </p:cBhvr>
                                      <p:to>
                                        <p:strVal val="hidden"/>
                                      </p:to>
                                    </p:set>
                                  </p:childTnLst>
                                </p:cTn>
                              </p:par>
                              <p:par>
                                <p:cTn id="77" presetID="1" presetClass="entr" presetSubtype="0" fill="hold" nodeType="withEffect">
                                  <p:stCondLst>
                                    <p:cond delay="350"/>
                                  </p:stCondLst>
                                  <p:childTnLst>
                                    <p:set>
                                      <p:cBhvr>
                                        <p:cTn id="78" dur="1" fill="hold">
                                          <p:stCondLst>
                                            <p:cond delay="0"/>
                                          </p:stCondLst>
                                        </p:cTn>
                                        <p:tgtEl>
                                          <p:spTgt spid="47"/>
                                        </p:tgtEl>
                                        <p:attrNameLst>
                                          <p:attrName>style.visibility</p:attrName>
                                        </p:attrNameLst>
                                      </p:cBhvr>
                                      <p:to>
                                        <p:strVal val="visible"/>
                                      </p:to>
                                    </p:set>
                                  </p:childTnLst>
                                </p:cTn>
                              </p:par>
                              <p:par>
                                <p:cTn id="79" presetID="1" presetClass="exit" presetSubtype="0" fill="hold" nodeType="withEffect">
                                  <p:stCondLst>
                                    <p:cond delay="350"/>
                                  </p:stCondLst>
                                  <p:childTnLst>
                                    <p:set>
                                      <p:cBhvr>
                                        <p:cTn id="80" dur="1" fill="hold">
                                          <p:stCondLst>
                                            <p:cond delay="0"/>
                                          </p:stCondLst>
                                        </p:cTn>
                                        <p:tgtEl>
                                          <p:spTgt spid="46"/>
                                        </p:tgtEl>
                                        <p:attrNameLst>
                                          <p:attrName>style.visibility</p:attrName>
                                        </p:attrNameLst>
                                      </p:cBhvr>
                                      <p:to>
                                        <p:strVal val="hidden"/>
                                      </p:to>
                                    </p:set>
                                  </p:childTnLst>
                                </p:cTn>
                              </p:par>
                              <p:par>
                                <p:cTn id="81" presetID="1" presetClass="exit" presetSubtype="0" fill="hold" nodeType="withEffect">
                                  <p:stCondLst>
                                    <p:cond delay="400"/>
                                  </p:stCondLst>
                                  <p:childTnLst>
                                    <p:set>
                                      <p:cBhvr>
                                        <p:cTn id="82" dur="1" fill="hold">
                                          <p:stCondLst>
                                            <p:cond delay="0"/>
                                          </p:stCondLst>
                                        </p:cTn>
                                        <p:tgtEl>
                                          <p:spTgt spid="4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9"/>
                                          </p:stCondLst>
                                        </p:cTn>
                                        <p:tgtEl>
                                          <p:spTgt spid="2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9"/>
                                          </p:stCondLst>
                                        </p:cTn>
                                        <p:tgtEl>
                                          <p:spTgt spid="2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6" grpId="0" animBg="1"/>
      <p:bldP spid="18" grpId="0"/>
      <p:bldP spid="19" grpId="0"/>
      <p:bldP spid="20" grpId="0"/>
      <p:bldP spid="23" grpId="0"/>
      <p:bldP spid="25" grpId="0" animBg="1"/>
      <p:bldP spid="4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024D23-6CEB-4B1C-9D61-11EEE5C37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156" y="2756121"/>
            <a:ext cx="2772553" cy="2079415"/>
          </a:xfrm>
          <a:prstGeom prst="rect">
            <a:avLst/>
          </a:prstGeom>
        </p:spPr>
      </p:pic>
      <p:sp>
        <p:nvSpPr>
          <p:cNvPr id="3" name="Title 2">
            <a:extLst>
              <a:ext uri="{FF2B5EF4-FFF2-40B4-BE49-F238E27FC236}">
                <a16:creationId xmlns:a16="http://schemas.microsoft.com/office/drawing/2014/main" id="{B2F4EA7D-582C-4A3A-AB08-11ED3631C43C}"/>
              </a:ext>
            </a:extLst>
          </p:cNvPr>
          <p:cNvSpPr>
            <a:spLocks noGrp="1"/>
          </p:cNvSpPr>
          <p:nvPr>
            <p:ph type="title"/>
          </p:nvPr>
        </p:nvSpPr>
        <p:spPr/>
        <p:txBody>
          <a:bodyPr/>
          <a:lstStyle/>
          <a:p>
            <a:r>
              <a:rPr lang="en-US" dirty="0"/>
              <a:t>What is High-Order Wavefront Sensing and Control (HOWFSC)?</a:t>
            </a:r>
          </a:p>
        </p:txBody>
      </p:sp>
      <p:sp>
        <p:nvSpPr>
          <p:cNvPr id="4" name="Content Placeholder 1">
            <a:extLst>
              <a:ext uri="{FF2B5EF4-FFF2-40B4-BE49-F238E27FC236}">
                <a16:creationId xmlns:a16="http://schemas.microsoft.com/office/drawing/2014/main" id="{8B48527E-4660-401B-8B69-5DC8CBBBA04E}"/>
              </a:ext>
            </a:extLst>
          </p:cNvPr>
          <p:cNvSpPr>
            <a:spLocks noGrp="1"/>
          </p:cNvSpPr>
          <p:nvPr>
            <p:ph idx="4294967295"/>
          </p:nvPr>
        </p:nvSpPr>
        <p:spPr>
          <a:xfrm>
            <a:off x="665163" y="800100"/>
            <a:ext cx="8478837" cy="1908175"/>
          </a:xfrm>
        </p:spPr>
        <p:txBody>
          <a:bodyPr>
            <a:normAutofit fontScale="62500" lnSpcReduction="20000"/>
          </a:bodyPr>
          <a:lstStyle/>
          <a:p>
            <a:pPr marL="0" indent="0">
              <a:buNone/>
            </a:pPr>
            <a:r>
              <a:rPr lang="en-US" dirty="0"/>
              <a:t>HOWFSC “digs the dark hole” by cycling periodically through </a:t>
            </a:r>
            <a:r>
              <a:rPr lang="en-US" dirty="0">
                <a:solidFill>
                  <a:srgbClr val="0070C0"/>
                </a:solidFill>
              </a:rPr>
              <a:t>iterations</a:t>
            </a:r>
            <a:r>
              <a:rPr lang="en-US" dirty="0"/>
              <a:t> of:</a:t>
            </a:r>
          </a:p>
          <a:p>
            <a:pPr marL="76200" indent="0">
              <a:buNone/>
            </a:pPr>
            <a:r>
              <a:rPr lang="en-US" b="1" dirty="0" err="1"/>
              <a:t>Wavefront</a:t>
            </a:r>
            <a:r>
              <a:rPr lang="en-US" b="1" dirty="0"/>
              <a:t> sensing </a:t>
            </a:r>
            <a:r>
              <a:rPr lang="en-US" dirty="0"/>
              <a:t>at primary camera </a:t>
            </a:r>
            <a:r>
              <a:rPr lang="en-US" dirty="0" err="1"/>
              <a:t>EXCam</a:t>
            </a:r>
            <a:r>
              <a:rPr lang="en-US" dirty="0"/>
              <a:t> ("focal plane </a:t>
            </a:r>
            <a:r>
              <a:rPr lang="en-US" dirty="0" err="1"/>
              <a:t>wavefront</a:t>
            </a:r>
            <a:r>
              <a:rPr lang="en-US" dirty="0"/>
              <a:t> sensing")</a:t>
            </a:r>
          </a:p>
          <a:p>
            <a:pPr marL="76200" indent="0">
              <a:buNone/>
            </a:pPr>
            <a:r>
              <a:rPr lang="en-US" b="1" dirty="0" err="1"/>
              <a:t>Wavefront</a:t>
            </a:r>
            <a:r>
              <a:rPr lang="en-US" b="1" dirty="0"/>
              <a:t> control</a:t>
            </a:r>
            <a:r>
              <a:rPr lang="en-US" dirty="0"/>
              <a:t>, by using a model to solve for the next set of DM settings</a:t>
            </a:r>
          </a:p>
          <a:p>
            <a:pPr marL="0" indent="0">
              <a:buNone/>
            </a:pPr>
            <a:endParaRPr lang="en-US" dirty="0"/>
          </a:p>
          <a:p>
            <a:pPr marL="0" indent="0">
              <a:buNone/>
            </a:pPr>
            <a:r>
              <a:rPr lang="en-US" dirty="0"/>
              <a:t>These cycles are repeated to reduce the residual starlight level and permit the detection of faint astrophysical signals in the vicinity of the star.</a:t>
            </a:r>
          </a:p>
        </p:txBody>
      </p:sp>
      <p:pic>
        <p:nvPicPr>
          <p:cNvPr id="5" name="Picture 4">
            <a:extLst>
              <a:ext uri="{FF2B5EF4-FFF2-40B4-BE49-F238E27FC236}">
                <a16:creationId xmlns:a16="http://schemas.microsoft.com/office/drawing/2014/main" id="{36D0ADB4-022E-4732-B359-8D76B3F983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603" y="2756123"/>
            <a:ext cx="2772553" cy="2079415"/>
          </a:xfrm>
          <a:prstGeom prst="rect">
            <a:avLst/>
          </a:prstGeom>
        </p:spPr>
      </p:pic>
      <p:pic>
        <p:nvPicPr>
          <p:cNvPr id="6" name="Picture 5">
            <a:extLst>
              <a:ext uri="{FF2B5EF4-FFF2-40B4-BE49-F238E27FC236}">
                <a16:creationId xmlns:a16="http://schemas.microsoft.com/office/drawing/2014/main" id="{EA98727A-9DA8-4415-BC4E-B490872AB0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49" y="2756121"/>
            <a:ext cx="2772554" cy="2079415"/>
          </a:xfrm>
          <a:prstGeom prst="rect">
            <a:avLst/>
          </a:prstGeom>
        </p:spPr>
      </p:pic>
      <p:sp>
        <p:nvSpPr>
          <p:cNvPr id="8" name="TextBox 7">
            <a:extLst>
              <a:ext uri="{FF2B5EF4-FFF2-40B4-BE49-F238E27FC236}">
                <a16:creationId xmlns:a16="http://schemas.microsoft.com/office/drawing/2014/main" id="{FAB51689-6D53-4C10-B86E-27870AACD2E0}"/>
              </a:ext>
            </a:extLst>
          </p:cNvPr>
          <p:cNvSpPr txBox="1"/>
          <p:nvPr/>
        </p:nvSpPr>
        <p:spPr>
          <a:xfrm>
            <a:off x="1151198" y="2771834"/>
            <a:ext cx="1143000" cy="253916"/>
          </a:xfrm>
          <a:prstGeom prst="rect">
            <a:avLst/>
          </a:prstGeom>
          <a:noFill/>
        </p:spPr>
        <p:txBody>
          <a:bodyPr wrap="square" rtlCol="0">
            <a:spAutoFit/>
          </a:bodyPr>
          <a:lstStyle/>
          <a:p>
            <a:pPr algn="ctr"/>
            <a:r>
              <a:rPr lang="en-US" sz="1050" dirty="0">
                <a:solidFill>
                  <a:srgbClr val="00B050"/>
                </a:solidFill>
              </a:rPr>
              <a:t>Band 1a</a:t>
            </a:r>
          </a:p>
        </p:txBody>
      </p:sp>
      <p:sp>
        <p:nvSpPr>
          <p:cNvPr id="9" name="TextBox 8">
            <a:extLst>
              <a:ext uri="{FF2B5EF4-FFF2-40B4-BE49-F238E27FC236}">
                <a16:creationId xmlns:a16="http://schemas.microsoft.com/office/drawing/2014/main" id="{0D1CAFB0-57D4-4D1F-B62F-1930D77A44E8}"/>
              </a:ext>
            </a:extLst>
          </p:cNvPr>
          <p:cNvSpPr txBox="1"/>
          <p:nvPr/>
        </p:nvSpPr>
        <p:spPr>
          <a:xfrm>
            <a:off x="3987379" y="2771833"/>
            <a:ext cx="1143000" cy="253916"/>
          </a:xfrm>
          <a:prstGeom prst="rect">
            <a:avLst/>
          </a:prstGeom>
          <a:noFill/>
        </p:spPr>
        <p:txBody>
          <a:bodyPr wrap="square" rtlCol="0">
            <a:spAutoFit/>
          </a:bodyPr>
          <a:lstStyle/>
          <a:p>
            <a:pPr algn="ctr"/>
            <a:r>
              <a:rPr lang="en-US" sz="1050" dirty="0">
                <a:solidFill>
                  <a:srgbClr val="00B050"/>
                </a:solidFill>
              </a:rPr>
              <a:t>Band 1b</a:t>
            </a:r>
          </a:p>
        </p:txBody>
      </p:sp>
      <p:sp>
        <p:nvSpPr>
          <p:cNvPr id="10" name="TextBox 9">
            <a:extLst>
              <a:ext uri="{FF2B5EF4-FFF2-40B4-BE49-F238E27FC236}">
                <a16:creationId xmlns:a16="http://schemas.microsoft.com/office/drawing/2014/main" id="{343453D4-57EF-4AFB-85FB-E1EA90FEF92E}"/>
              </a:ext>
            </a:extLst>
          </p:cNvPr>
          <p:cNvSpPr txBox="1"/>
          <p:nvPr/>
        </p:nvSpPr>
        <p:spPr>
          <a:xfrm>
            <a:off x="6823560" y="2771833"/>
            <a:ext cx="1143000" cy="253916"/>
          </a:xfrm>
          <a:prstGeom prst="rect">
            <a:avLst/>
          </a:prstGeom>
          <a:noFill/>
        </p:spPr>
        <p:txBody>
          <a:bodyPr wrap="square" rtlCol="0">
            <a:spAutoFit/>
          </a:bodyPr>
          <a:lstStyle/>
          <a:p>
            <a:pPr algn="ctr"/>
            <a:r>
              <a:rPr lang="en-US" sz="1050" dirty="0">
                <a:solidFill>
                  <a:srgbClr val="00B050"/>
                </a:solidFill>
              </a:rPr>
              <a:t>Band 1c</a:t>
            </a:r>
          </a:p>
        </p:txBody>
      </p:sp>
      <p:sp>
        <p:nvSpPr>
          <p:cNvPr id="11" name="Slide Number Placeholder 10">
            <a:extLst>
              <a:ext uri="{FF2B5EF4-FFF2-40B4-BE49-F238E27FC236}">
                <a16:creationId xmlns:a16="http://schemas.microsoft.com/office/drawing/2014/main" id="{D4051F2E-A315-5A48-BB46-B729CF2D7997}"/>
              </a:ext>
            </a:extLst>
          </p:cNvPr>
          <p:cNvSpPr>
            <a:spLocks noGrp="1"/>
          </p:cNvSpPr>
          <p:nvPr>
            <p:ph type="sldNum" idx="12"/>
          </p:nvPr>
        </p:nvSpPr>
        <p:spPr/>
        <p:txBody>
          <a:bodyPr/>
          <a:lstStyle/>
          <a:p>
            <a:fld id="{00000000-1234-1234-1234-123412341234}" type="slidenum">
              <a:rPr lang="en" smtClean="0"/>
              <a:pPr/>
              <a:t>51</a:t>
            </a:fld>
            <a:endParaRPr lang="en" dirty="0"/>
          </a:p>
        </p:txBody>
      </p:sp>
    </p:spTree>
    <p:extLst>
      <p:ext uri="{BB962C8B-B14F-4D97-AF65-F5344CB8AC3E}">
        <p14:creationId xmlns:p14="http://schemas.microsoft.com/office/powerpoint/2010/main" val="3823409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D06CE3-937E-4998-9E98-CF18520842A5}"/>
              </a:ext>
            </a:extLst>
          </p:cNvPr>
          <p:cNvSpPr/>
          <p:nvPr/>
        </p:nvSpPr>
        <p:spPr>
          <a:xfrm>
            <a:off x="0" y="845820"/>
            <a:ext cx="9136540" cy="4297680"/>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6" name="Picture 125">
            <a:extLst>
              <a:ext uri="{FF2B5EF4-FFF2-40B4-BE49-F238E27FC236}">
                <a16:creationId xmlns:a16="http://schemas.microsoft.com/office/drawing/2014/main" id="{7DF87B07-DE97-4F0F-8DBC-2A1994AF79E0}"/>
              </a:ext>
            </a:extLst>
          </p:cNvPr>
          <p:cNvPicPr>
            <a:picLocks noChangeAspect="1"/>
          </p:cNvPicPr>
          <p:nvPr/>
        </p:nvPicPr>
        <p:blipFill>
          <a:blip r:embed="rId3"/>
          <a:stretch>
            <a:fillRect/>
          </a:stretch>
        </p:blipFill>
        <p:spPr>
          <a:xfrm>
            <a:off x="38973" y="1003429"/>
            <a:ext cx="2925332" cy="1732447"/>
          </a:xfrm>
          <a:prstGeom prst="rect">
            <a:avLst/>
          </a:prstGeom>
        </p:spPr>
      </p:pic>
      <p:pic>
        <p:nvPicPr>
          <p:cNvPr id="123" name="Picture 122">
            <a:extLst>
              <a:ext uri="{FF2B5EF4-FFF2-40B4-BE49-F238E27FC236}">
                <a16:creationId xmlns:a16="http://schemas.microsoft.com/office/drawing/2014/main" id="{447A7FC3-CC09-46DB-86C0-E4A7483C89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11" t="5027" r="3841" b="4417"/>
          <a:stretch/>
        </p:blipFill>
        <p:spPr>
          <a:xfrm>
            <a:off x="4902023" y="934493"/>
            <a:ext cx="4157030" cy="4098503"/>
          </a:xfrm>
          <a:prstGeom prst="rect">
            <a:avLst/>
          </a:prstGeom>
        </p:spPr>
      </p:pic>
      <p:sp>
        <p:nvSpPr>
          <p:cNvPr id="3" name="Title 2">
            <a:extLst>
              <a:ext uri="{FF2B5EF4-FFF2-40B4-BE49-F238E27FC236}">
                <a16:creationId xmlns:a16="http://schemas.microsoft.com/office/drawing/2014/main" id="{EDAE32A4-E68E-4694-AF72-34A6F957B6EA}"/>
              </a:ext>
            </a:extLst>
          </p:cNvPr>
          <p:cNvSpPr>
            <a:spLocks noGrp="1"/>
          </p:cNvSpPr>
          <p:nvPr>
            <p:ph type="title"/>
          </p:nvPr>
        </p:nvSpPr>
        <p:spPr/>
        <p:txBody>
          <a:bodyPr/>
          <a:lstStyle/>
          <a:p>
            <a:r>
              <a:rPr lang="en-US" dirty="0"/>
              <a:t>HOWFS Operates “Ground In the Loop” (GITL)</a:t>
            </a:r>
          </a:p>
        </p:txBody>
      </p:sp>
      <p:sp>
        <p:nvSpPr>
          <p:cNvPr id="7" name="Rectangle 6">
            <a:extLst>
              <a:ext uri="{FF2B5EF4-FFF2-40B4-BE49-F238E27FC236}">
                <a16:creationId xmlns:a16="http://schemas.microsoft.com/office/drawing/2014/main" id="{4EF8439D-7589-41DA-A8DF-0E898F0CEF57}"/>
              </a:ext>
            </a:extLst>
          </p:cNvPr>
          <p:cNvSpPr/>
          <p:nvPr/>
        </p:nvSpPr>
        <p:spPr>
          <a:xfrm>
            <a:off x="591981" y="1299031"/>
            <a:ext cx="635794" cy="357188"/>
          </a:xfrm>
          <a:prstGeom prst="rect">
            <a:avLst/>
          </a:prstGeom>
          <a:solidFill>
            <a:schemeClr val="accent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CGI</a:t>
            </a:r>
          </a:p>
        </p:txBody>
      </p:sp>
      <p:sp>
        <p:nvSpPr>
          <p:cNvPr id="11" name="Rectangle 10">
            <a:extLst>
              <a:ext uri="{FF2B5EF4-FFF2-40B4-BE49-F238E27FC236}">
                <a16:creationId xmlns:a16="http://schemas.microsoft.com/office/drawing/2014/main" id="{E8A86BF4-EE10-4D9F-BEAB-79F60964E945}"/>
              </a:ext>
            </a:extLst>
          </p:cNvPr>
          <p:cNvSpPr/>
          <p:nvPr/>
        </p:nvSpPr>
        <p:spPr>
          <a:xfrm>
            <a:off x="1684975" y="1299031"/>
            <a:ext cx="1000130" cy="357188"/>
          </a:xfrm>
          <a:prstGeom prst="rect">
            <a:avLst/>
          </a:prstGeom>
          <a:solidFill>
            <a:schemeClr val="accent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Spacecraft</a:t>
            </a:r>
          </a:p>
        </p:txBody>
      </p:sp>
      <p:sp>
        <p:nvSpPr>
          <p:cNvPr id="13" name="Rectangle: Single Corner Rounded 12">
            <a:extLst>
              <a:ext uri="{FF2B5EF4-FFF2-40B4-BE49-F238E27FC236}">
                <a16:creationId xmlns:a16="http://schemas.microsoft.com/office/drawing/2014/main" id="{4DD4B09C-3CB7-4F67-A9A5-6E372898C3A3}"/>
              </a:ext>
            </a:extLst>
          </p:cNvPr>
          <p:cNvSpPr/>
          <p:nvPr/>
        </p:nvSpPr>
        <p:spPr>
          <a:xfrm>
            <a:off x="5575697" y="1700213"/>
            <a:ext cx="150019" cy="133271"/>
          </a:xfrm>
          <a:prstGeom prst="round1Rect">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6" name="Straight Arrow Connector 15">
            <a:extLst>
              <a:ext uri="{FF2B5EF4-FFF2-40B4-BE49-F238E27FC236}">
                <a16:creationId xmlns:a16="http://schemas.microsoft.com/office/drawing/2014/main" id="{9DE0A20B-616A-47DE-8882-41CC14C982DE}"/>
              </a:ext>
            </a:extLst>
          </p:cNvPr>
          <p:cNvCxnSpPr>
            <a:cxnSpLocks/>
          </p:cNvCxnSpPr>
          <p:nvPr/>
        </p:nvCxnSpPr>
        <p:spPr>
          <a:xfrm>
            <a:off x="1227774" y="1354827"/>
            <a:ext cx="457200"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76B1A0A-241C-4D2D-9811-38E4259BF64D}"/>
              </a:ext>
            </a:extLst>
          </p:cNvPr>
          <p:cNvSpPr/>
          <p:nvPr/>
        </p:nvSpPr>
        <p:spPr>
          <a:xfrm>
            <a:off x="463393" y="1345145"/>
            <a:ext cx="214313" cy="208673"/>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1</a:t>
            </a:r>
          </a:p>
        </p:txBody>
      </p:sp>
      <p:sp>
        <p:nvSpPr>
          <p:cNvPr id="21" name="Oval 20">
            <a:extLst>
              <a:ext uri="{FF2B5EF4-FFF2-40B4-BE49-F238E27FC236}">
                <a16:creationId xmlns:a16="http://schemas.microsoft.com/office/drawing/2014/main" id="{0A166236-8932-4FBE-853D-9FF90204C5A5}"/>
              </a:ext>
            </a:extLst>
          </p:cNvPr>
          <p:cNvSpPr/>
          <p:nvPr/>
        </p:nvSpPr>
        <p:spPr>
          <a:xfrm>
            <a:off x="1345645" y="1056427"/>
            <a:ext cx="214313" cy="208673"/>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2</a:t>
            </a:r>
          </a:p>
        </p:txBody>
      </p:sp>
      <p:sp>
        <p:nvSpPr>
          <p:cNvPr id="34" name="Oval 33">
            <a:extLst>
              <a:ext uri="{FF2B5EF4-FFF2-40B4-BE49-F238E27FC236}">
                <a16:creationId xmlns:a16="http://schemas.microsoft.com/office/drawing/2014/main" id="{B9F5151A-790C-4A0B-8EA7-B091D53CECCE}"/>
              </a:ext>
            </a:extLst>
          </p:cNvPr>
          <p:cNvSpPr/>
          <p:nvPr/>
        </p:nvSpPr>
        <p:spPr>
          <a:xfrm>
            <a:off x="5446319" y="1398740"/>
            <a:ext cx="109059" cy="145745"/>
          </a:xfrm>
          <a:prstGeom prst="ellipse">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Oval 32">
            <a:extLst>
              <a:ext uri="{FF2B5EF4-FFF2-40B4-BE49-F238E27FC236}">
                <a16:creationId xmlns:a16="http://schemas.microsoft.com/office/drawing/2014/main" id="{4386F8D2-68C9-42C4-8C09-848E80F77867}"/>
              </a:ext>
            </a:extLst>
          </p:cNvPr>
          <p:cNvSpPr/>
          <p:nvPr/>
        </p:nvSpPr>
        <p:spPr>
          <a:xfrm>
            <a:off x="4150369" y="899093"/>
            <a:ext cx="214313" cy="208673"/>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3</a:t>
            </a:r>
          </a:p>
        </p:txBody>
      </p:sp>
      <p:sp>
        <p:nvSpPr>
          <p:cNvPr id="12" name="Chord 11">
            <a:extLst>
              <a:ext uri="{FF2B5EF4-FFF2-40B4-BE49-F238E27FC236}">
                <a16:creationId xmlns:a16="http://schemas.microsoft.com/office/drawing/2014/main" id="{6802681E-1099-4DCB-B375-439215B2196D}"/>
              </a:ext>
            </a:extLst>
          </p:cNvPr>
          <p:cNvSpPr/>
          <p:nvPr/>
        </p:nvSpPr>
        <p:spPr>
          <a:xfrm rot="13999750">
            <a:off x="5350669" y="1293575"/>
            <a:ext cx="450056" cy="450056"/>
          </a:xfrm>
          <a:prstGeom prst="chord">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68531397-405A-4FF2-9103-C1823B683262}"/>
              </a:ext>
            </a:extLst>
          </p:cNvPr>
          <p:cNvSpPr/>
          <p:nvPr/>
        </p:nvSpPr>
        <p:spPr>
          <a:xfrm>
            <a:off x="6676781" y="1427138"/>
            <a:ext cx="1395925" cy="520551"/>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2"/>
                </a:solidFill>
              </a:rPr>
              <a:t>MOC</a:t>
            </a:r>
          </a:p>
        </p:txBody>
      </p:sp>
      <p:sp>
        <p:nvSpPr>
          <p:cNvPr id="37" name="Rectangle 36">
            <a:extLst>
              <a:ext uri="{FF2B5EF4-FFF2-40B4-BE49-F238E27FC236}">
                <a16:creationId xmlns:a16="http://schemas.microsoft.com/office/drawing/2014/main" id="{7362DDB3-8C93-4346-8879-1092FE70C6D8}"/>
              </a:ext>
            </a:extLst>
          </p:cNvPr>
          <p:cNvSpPr/>
          <p:nvPr/>
        </p:nvSpPr>
        <p:spPr>
          <a:xfrm>
            <a:off x="6335599" y="2581199"/>
            <a:ext cx="2173997" cy="183122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50" dirty="0">
                <a:solidFill>
                  <a:schemeClr val="bg2"/>
                </a:solidFill>
              </a:rPr>
              <a:t>SSC (@IPAC)</a:t>
            </a:r>
          </a:p>
        </p:txBody>
      </p:sp>
      <p:sp>
        <p:nvSpPr>
          <p:cNvPr id="46" name="Oval 45">
            <a:extLst>
              <a:ext uri="{FF2B5EF4-FFF2-40B4-BE49-F238E27FC236}">
                <a16:creationId xmlns:a16="http://schemas.microsoft.com/office/drawing/2014/main" id="{683A0B74-5E97-4C0A-8C4B-32BFD4D3389A}"/>
              </a:ext>
            </a:extLst>
          </p:cNvPr>
          <p:cNvSpPr/>
          <p:nvPr/>
        </p:nvSpPr>
        <p:spPr>
          <a:xfrm>
            <a:off x="7540388" y="1306941"/>
            <a:ext cx="278867" cy="2715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4</a:t>
            </a:r>
          </a:p>
        </p:txBody>
      </p:sp>
      <p:sp>
        <p:nvSpPr>
          <p:cNvPr id="47" name="Oval 46">
            <a:extLst>
              <a:ext uri="{FF2B5EF4-FFF2-40B4-BE49-F238E27FC236}">
                <a16:creationId xmlns:a16="http://schemas.microsoft.com/office/drawing/2014/main" id="{6DD21D3B-F91C-47DF-80BF-90564D57EEC0}"/>
              </a:ext>
            </a:extLst>
          </p:cNvPr>
          <p:cNvSpPr/>
          <p:nvPr/>
        </p:nvSpPr>
        <p:spPr>
          <a:xfrm>
            <a:off x="6600245" y="2070014"/>
            <a:ext cx="278867" cy="2715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8</a:t>
            </a:r>
          </a:p>
        </p:txBody>
      </p:sp>
      <p:sp>
        <p:nvSpPr>
          <p:cNvPr id="48" name="Rectangle 47">
            <a:extLst>
              <a:ext uri="{FF2B5EF4-FFF2-40B4-BE49-F238E27FC236}">
                <a16:creationId xmlns:a16="http://schemas.microsoft.com/office/drawing/2014/main" id="{47D0D591-9590-4540-96F0-D438C57169B3}"/>
              </a:ext>
            </a:extLst>
          </p:cNvPr>
          <p:cNvSpPr/>
          <p:nvPr/>
        </p:nvSpPr>
        <p:spPr>
          <a:xfrm>
            <a:off x="6548246" y="3496812"/>
            <a:ext cx="1758295" cy="748001"/>
          </a:xfrm>
          <a:prstGeom prst="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2"/>
                </a:solidFill>
              </a:rPr>
              <a:t>HOWFSC algorithms</a:t>
            </a:r>
          </a:p>
        </p:txBody>
      </p:sp>
      <p:sp>
        <p:nvSpPr>
          <p:cNvPr id="52" name="Rectangle 51">
            <a:extLst>
              <a:ext uri="{FF2B5EF4-FFF2-40B4-BE49-F238E27FC236}">
                <a16:creationId xmlns:a16="http://schemas.microsoft.com/office/drawing/2014/main" id="{0C51066A-748A-49BE-9DF3-B99EA9C4E69B}"/>
              </a:ext>
            </a:extLst>
          </p:cNvPr>
          <p:cNvSpPr/>
          <p:nvPr/>
        </p:nvSpPr>
        <p:spPr>
          <a:xfrm>
            <a:off x="7473149" y="2911046"/>
            <a:ext cx="982734" cy="255919"/>
          </a:xfrm>
          <a:prstGeom prst="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2"/>
                </a:solidFill>
              </a:rPr>
              <a:t>Extraction</a:t>
            </a:r>
          </a:p>
        </p:txBody>
      </p:sp>
      <p:sp>
        <p:nvSpPr>
          <p:cNvPr id="53" name="Rectangle 52">
            <a:extLst>
              <a:ext uri="{FF2B5EF4-FFF2-40B4-BE49-F238E27FC236}">
                <a16:creationId xmlns:a16="http://schemas.microsoft.com/office/drawing/2014/main" id="{BF0D8844-69A5-43EC-AA44-9CB8D0999226}"/>
              </a:ext>
            </a:extLst>
          </p:cNvPr>
          <p:cNvSpPr/>
          <p:nvPr/>
        </p:nvSpPr>
        <p:spPr>
          <a:xfrm>
            <a:off x="6411411" y="2911046"/>
            <a:ext cx="982735" cy="255919"/>
          </a:xfrm>
          <a:prstGeom prst="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2"/>
                </a:solidFill>
              </a:rPr>
              <a:t>Commands</a:t>
            </a:r>
          </a:p>
        </p:txBody>
      </p:sp>
      <p:cxnSp>
        <p:nvCxnSpPr>
          <p:cNvPr id="57" name="Straight Arrow Connector 56">
            <a:extLst>
              <a:ext uri="{FF2B5EF4-FFF2-40B4-BE49-F238E27FC236}">
                <a16:creationId xmlns:a16="http://schemas.microsoft.com/office/drawing/2014/main" id="{6EFA0D01-95F4-44E1-AB8F-73AC2705322D}"/>
              </a:ext>
            </a:extLst>
          </p:cNvPr>
          <p:cNvCxnSpPr>
            <a:stCxn id="52" idx="2"/>
          </p:cNvCxnSpPr>
          <p:nvPr/>
        </p:nvCxnSpPr>
        <p:spPr>
          <a:xfrm>
            <a:off x="7964517" y="3166965"/>
            <a:ext cx="0" cy="329848"/>
          </a:xfrm>
          <a:prstGeom prst="straightConnector1">
            <a:avLst/>
          </a:prstGeom>
          <a:ln w="158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AB08361-944D-4392-B8CF-9DBDFA442583}"/>
              </a:ext>
            </a:extLst>
          </p:cNvPr>
          <p:cNvCxnSpPr/>
          <p:nvPr/>
        </p:nvCxnSpPr>
        <p:spPr>
          <a:xfrm flipV="1">
            <a:off x="6879112" y="3166965"/>
            <a:ext cx="0" cy="32984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034F6668-C34E-4EFF-B88F-561587806DAD}"/>
              </a:ext>
            </a:extLst>
          </p:cNvPr>
          <p:cNvSpPr/>
          <p:nvPr/>
        </p:nvSpPr>
        <p:spPr>
          <a:xfrm>
            <a:off x="8401740" y="2942205"/>
            <a:ext cx="278867" cy="2715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5</a:t>
            </a:r>
          </a:p>
        </p:txBody>
      </p:sp>
      <p:sp>
        <p:nvSpPr>
          <p:cNvPr id="61" name="Oval 60">
            <a:extLst>
              <a:ext uri="{FF2B5EF4-FFF2-40B4-BE49-F238E27FC236}">
                <a16:creationId xmlns:a16="http://schemas.microsoft.com/office/drawing/2014/main" id="{B93DB8EC-3D5B-43AC-A786-A9EBB9838EC5}"/>
              </a:ext>
            </a:extLst>
          </p:cNvPr>
          <p:cNvSpPr/>
          <p:nvPr/>
        </p:nvSpPr>
        <p:spPr>
          <a:xfrm>
            <a:off x="7329068" y="4140896"/>
            <a:ext cx="278867" cy="2715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6</a:t>
            </a:r>
          </a:p>
        </p:txBody>
      </p:sp>
      <p:sp>
        <p:nvSpPr>
          <p:cNvPr id="62" name="Oval 61">
            <a:extLst>
              <a:ext uri="{FF2B5EF4-FFF2-40B4-BE49-F238E27FC236}">
                <a16:creationId xmlns:a16="http://schemas.microsoft.com/office/drawing/2014/main" id="{6DC62D6D-C505-462F-B258-2E097FC70FCA}"/>
              </a:ext>
            </a:extLst>
          </p:cNvPr>
          <p:cNvSpPr/>
          <p:nvPr/>
        </p:nvSpPr>
        <p:spPr>
          <a:xfrm>
            <a:off x="6189055" y="2983745"/>
            <a:ext cx="278867" cy="2715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7</a:t>
            </a:r>
          </a:p>
        </p:txBody>
      </p:sp>
      <p:grpSp>
        <p:nvGrpSpPr>
          <p:cNvPr id="80" name="Group 79">
            <a:extLst>
              <a:ext uri="{FF2B5EF4-FFF2-40B4-BE49-F238E27FC236}">
                <a16:creationId xmlns:a16="http://schemas.microsoft.com/office/drawing/2014/main" id="{665136F1-9301-4838-B1B4-E36B252E32BD}"/>
              </a:ext>
            </a:extLst>
          </p:cNvPr>
          <p:cNvGrpSpPr/>
          <p:nvPr/>
        </p:nvGrpSpPr>
        <p:grpSpPr>
          <a:xfrm>
            <a:off x="3042843" y="1595638"/>
            <a:ext cx="2226303" cy="165153"/>
            <a:chOff x="4121377" y="1982420"/>
            <a:chExt cx="2968404" cy="220204"/>
          </a:xfrm>
        </p:grpSpPr>
        <p:cxnSp>
          <p:nvCxnSpPr>
            <p:cNvPr id="70" name="Straight Connector 69">
              <a:extLst>
                <a:ext uri="{FF2B5EF4-FFF2-40B4-BE49-F238E27FC236}">
                  <a16:creationId xmlns:a16="http://schemas.microsoft.com/office/drawing/2014/main" id="{91F84EB1-818C-4E2F-9B2A-C7FB48885E63}"/>
                </a:ext>
              </a:extLst>
            </p:cNvPr>
            <p:cNvCxnSpPr/>
            <p:nvPr/>
          </p:nvCxnSpPr>
          <p:spPr>
            <a:xfrm flipH="1">
              <a:off x="5362581" y="2075677"/>
              <a:ext cx="1727200" cy="1269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5DBE97D-5A96-4C59-AF07-1C207CAC2E7E}"/>
                </a:ext>
              </a:extLst>
            </p:cNvPr>
            <p:cNvCxnSpPr/>
            <p:nvPr/>
          </p:nvCxnSpPr>
          <p:spPr>
            <a:xfrm flipV="1">
              <a:off x="5362581" y="1982420"/>
              <a:ext cx="360662" cy="2202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4ADFB65-2B5D-4050-A3C9-5D7E78494422}"/>
                </a:ext>
              </a:extLst>
            </p:cNvPr>
            <p:cNvCxnSpPr/>
            <p:nvPr/>
          </p:nvCxnSpPr>
          <p:spPr>
            <a:xfrm flipH="1">
              <a:off x="4121377" y="1982420"/>
              <a:ext cx="1596707" cy="932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A1376C01-C378-4D84-8B53-ECE917FA5CF9}"/>
              </a:ext>
            </a:extLst>
          </p:cNvPr>
          <p:cNvGrpSpPr/>
          <p:nvPr/>
        </p:nvGrpSpPr>
        <p:grpSpPr>
          <a:xfrm rot="10800000">
            <a:off x="3150394" y="1217162"/>
            <a:ext cx="2226303" cy="165153"/>
            <a:chOff x="4121377" y="1982420"/>
            <a:chExt cx="2968404" cy="220204"/>
          </a:xfrm>
        </p:grpSpPr>
        <p:cxnSp>
          <p:nvCxnSpPr>
            <p:cNvPr id="82" name="Straight Connector 81">
              <a:extLst>
                <a:ext uri="{FF2B5EF4-FFF2-40B4-BE49-F238E27FC236}">
                  <a16:creationId xmlns:a16="http://schemas.microsoft.com/office/drawing/2014/main" id="{AEA19FB2-8519-4397-B545-01E78D2F4D6D}"/>
                </a:ext>
              </a:extLst>
            </p:cNvPr>
            <p:cNvCxnSpPr/>
            <p:nvPr/>
          </p:nvCxnSpPr>
          <p:spPr>
            <a:xfrm flipH="1">
              <a:off x="5362581" y="2075677"/>
              <a:ext cx="1727200" cy="12694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092E4F9-284B-4A64-8903-E97151E90110}"/>
                </a:ext>
              </a:extLst>
            </p:cNvPr>
            <p:cNvCxnSpPr/>
            <p:nvPr/>
          </p:nvCxnSpPr>
          <p:spPr>
            <a:xfrm flipV="1">
              <a:off x="5362581" y="1982420"/>
              <a:ext cx="360662" cy="2202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DBD611D5-FADC-4B51-B9AE-1C810B202508}"/>
                </a:ext>
              </a:extLst>
            </p:cNvPr>
            <p:cNvCxnSpPr/>
            <p:nvPr/>
          </p:nvCxnSpPr>
          <p:spPr>
            <a:xfrm flipH="1">
              <a:off x="4121377" y="1982420"/>
              <a:ext cx="1596707" cy="9325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86" name="Oval 85">
            <a:extLst>
              <a:ext uri="{FF2B5EF4-FFF2-40B4-BE49-F238E27FC236}">
                <a16:creationId xmlns:a16="http://schemas.microsoft.com/office/drawing/2014/main" id="{9B9D8B38-3341-48F9-A8FE-92F831755C84}"/>
              </a:ext>
            </a:extLst>
          </p:cNvPr>
          <p:cNvSpPr/>
          <p:nvPr/>
        </p:nvSpPr>
        <p:spPr>
          <a:xfrm>
            <a:off x="2904561" y="1411277"/>
            <a:ext cx="109059" cy="145745"/>
          </a:xfrm>
          <a:prstGeom prst="ellipse">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5" name="Chord 84">
            <a:extLst>
              <a:ext uri="{FF2B5EF4-FFF2-40B4-BE49-F238E27FC236}">
                <a16:creationId xmlns:a16="http://schemas.microsoft.com/office/drawing/2014/main" id="{A723652A-8DE7-45CA-90BC-7E1A593756B7}"/>
              </a:ext>
            </a:extLst>
          </p:cNvPr>
          <p:cNvSpPr/>
          <p:nvPr/>
        </p:nvSpPr>
        <p:spPr>
          <a:xfrm rot="1342142">
            <a:off x="2642035" y="1272428"/>
            <a:ext cx="450056" cy="450056"/>
          </a:xfrm>
          <a:prstGeom prst="chord">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96" name="Connector: Elbow 95">
            <a:extLst>
              <a:ext uri="{FF2B5EF4-FFF2-40B4-BE49-F238E27FC236}">
                <a16:creationId xmlns:a16="http://schemas.microsoft.com/office/drawing/2014/main" id="{43023FDD-E538-45C4-BA9A-858A38BBEF4A}"/>
              </a:ext>
            </a:extLst>
          </p:cNvPr>
          <p:cNvCxnSpPr>
            <a:cxnSpLocks/>
            <a:endCxn id="52" idx="0"/>
          </p:cNvCxnSpPr>
          <p:nvPr/>
        </p:nvCxnSpPr>
        <p:spPr>
          <a:xfrm>
            <a:off x="5804254" y="1544485"/>
            <a:ext cx="2160262" cy="1366561"/>
          </a:xfrm>
          <a:prstGeom prst="bentConnector2">
            <a:avLst/>
          </a:prstGeom>
          <a:ln w="28575">
            <a:solidFill>
              <a:srgbClr val="00B0F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5" name="Connector: Elbow 104">
            <a:extLst>
              <a:ext uri="{FF2B5EF4-FFF2-40B4-BE49-F238E27FC236}">
                <a16:creationId xmlns:a16="http://schemas.microsoft.com/office/drawing/2014/main" id="{31EA5953-FB48-460E-BAF1-E3C84D1D4781}"/>
              </a:ext>
            </a:extLst>
          </p:cNvPr>
          <p:cNvCxnSpPr>
            <a:cxnSpLocks/>
            <a:stCxn id="53" idx="0"/>
          </p:cNvCxnSpPr>
          <p:nvPr/>
        </p:nvCxnSpPr>
        <p:spPr>
          <a:xfrm rot="16200000" flipV="1">
            <a:off x="5749770" y="1758036"/>
            <a:ext cx="1139004" cy="1167015"/>
          </a:xfrm>
          <a:prstGeom prst="bentConnector2">
            <a:avLst/>
          </a:prstGeom>
          <a:ln w="2222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5438AE28-9795-4C15-8F1D-017565B72094}"/>
              </a:ext>
            </a:extLst>
          </p:cNvPr>
          <p:cNvSpPr/>
          <p:nvPr/>
        </p:nvSpPr>
        <p:spPr>
          <a:xfrm>
            <a:off x="4133217" y="1934582"/>
            <a:ext cx="214313" cy="208673"/>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9</a:t>
            </a:r>
          </a:p>
        </p:txBody>
      </p:sp>
      <p:cxnSp>
        <p:nvCxnSpPr>
          <p:cNvPr id="115" name="Straight Arrow Connector 114">
            <a:extLst>
              <a:ext uri="{FF2B5EF4-FFF2-40B4-BE49-F238E27FC236}">
                <a16:creationId xmlns:a16="http://schemas.microsoft.com/office/drawing/2014/main" id="{3329853B-922B-45C8-9F13-625C44073F7E}"/>
              </a:ext>
            </a:extLst>
          </p:cNvPr>
          <p:cNvCxnSpPr/>
          <p:nvPr/>
        </p:nvCxnSpPr>
        <p:spPr>
          <a:xfrm flipH="1">
            <a:off x="1227774" y="1595638"/>
            <a:ext cx="457200"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id="{074BDD38-25F4-4364-B298-9F8749D8F698}"/>
              </a:ext>
            </a:extLst>
          </p:cNvPr>
          <p:cNvSpPr/>
          <p:nvPr/>
        </p:nvSpPr>
        <p:spPr>
          <a:xfrm>
            <a:off x="1367010" y="1669522"/>
            <a:ext cx="314819" cy="289186"/>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rPr>
              <a:t>10</a:t>
            </a:r>
          </a:p>
        </p:txBody>
      </p:sp>
      <p:sp>
        <p:nvSpPr>
          <p:cNvPr id="2" name="Slide Number Placeholder 1">
            <a:extLst>
              <a:ext uri="{FF2B5EF4-FFF2-40B4-BE49-F238E27FC236}">
                <a16:creationId xmlns:a16="http://schemas.microsoft.com/office/drawing/2014/main" id="{B496DEF2-D7FD-3243-B55C-E8A08098C668}"/>
              </a:ext>
            </a:extLst>
          </p:cNvPr>
          <p:cNvSpPr>
            <a:spLocks noGrp="1"/>
          </p:cNvSpPr>
          <p:nvPr>
            <p:ph type="sldNum" idx="12"/>
          </p:nvPr>
        </p:nvSpPr>
        <p:spPr/>
        <p:txBody>
          <a:bodyPr/>
          <a:lstStyle/>
          <a:p>
            <a:fld id="{00000000-1234-1234-1234-123412341234}" type="slidenum">
              <a:rPr lang="en" smtClean="0"/>
              <a:pPr/>
              <a:t>52</a:t>
            </a:fld>
            <a:endParaRPr lang="en" dirty="0"/>
          </a:p>
        </p:txBody>
      </p:sp>
      <p:sp>
        <p:nvSpPr>
          <p:cNvPr id="44" name="Text Placeholder 3">
            <a:extLst>
              <a:ext uri="{FF2B5EF4-FFF2-40B4-BE49-F238E27FC236}">
                <a16:creationId xmlns:a16="http://schemas.microsoft.com/office/drawing/2014/main" id="{2712626E-A6D2-1443-91B5-87CA6BEBE46A}"/>
              </a:ext>
            </a:extLst>
          </p:cNvPr>
          <p:cNvSpPr txBox="1">
            <a:spLocks/>
          </p:cNvSpPr>
          <p:nvPr/>
        </p:nvSpPr>
        <p:spPr>
          <a:xfrm>
            <a:off x="0" y="2735263"/>
            <a:ext cx="5446319" cy="23431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eaLnBrk="1" hangingPunct="1">
              <a:lnSpc>
                <a:spcPct val="115000"/>
              </a:lnSpc>
              <a:spcBef>
                <a:spcPts val="600"/>
              </a:spcBef>
              <a:spcAft>
                <a:spcPts val="0"/>
              </a:spcAft>
              <a:buClr>
                <a:schemeClr val="accent1"/>
              </a:buClr>
              <a:buSzPts val="2400"/>
              <a:buFont typeface="Encode Sans Condensed Thin"/>
              <a:buChar char="▪"/>
              <a:defRPr sz="2400" b="0" i="0" u="none" strike="noStrike" cap="none">
                <a:solidFill>
                  <a:schemeClr val="lt1"/>
                </a:solidFill>
                <a:latin typeface="Encode Sans Condensed Thin"/>
                <a:ea typeface="Encode Sans Condensed Thin"/>
                <a:cs typeface="Encode Sans Condensed Thin"/>
                <a:sym typeface="Encode Sans Condensed Thin"/>
              </a:defRPr>
            </a:lvl1pPr>
            <a:lvl2pPr marL="914400" marR="0" lvl="1" indent="-381000" algn="l" rtl="0" eaLnBrk="1" hangingPunct="1">
              <a:lnSpc>
                <a:spcPct val="115000"/>
              </a:lnSpc>
              <a:spcBef>
                <a:spcPts val="0"/>
              </a:spcBef>
              <a:spcAft>
                <a:spcPts val="0"/>
              </a:spcAft>
              <a:buClr>
                <a:schemeClr val="accent2"/>
              </a:buClr>
              <a:buSzPts val="2400"/>
              <a:buFont typeface="Encode Sans Condensed Thin"/>
              <a:buChar char="▫"/>
              <a:defRPr sz="2400" b="0" i="0" u="none" strike="noStrike" cap="none">
                <a:solidFill>
                  <a:schemeClr val="lt1"/>
                </a:solidFill>
                <a:latin typeface="Encode Sans Condensed Thin"/>
                <a:ea typeface="Encode Sans Condensed Thin"/>
                <a:cs typeface="Encode Sans Condensed Thin"/>
                <a:sym typeface="Encode Sans Condensed Thin"/>
              </a:defRPr>
            </a:lvl2pPr>
            <a:lvl3pPr marL="1371600" marR="0" lvl="2" indent="-381000" algn="l" rtl="0" eaLnBrk="1" hangingPunct="1">
              <a:lnSpc>
                <a:spcPct val="115000"/>
              </a:lnSpc>
              <a:spcBef>
                <a:spcPts val="0"/>
              </a:spcBef>
              <a:spcAft>
                <a:spcPts val="0"/>
              </a:spcAft>
              <a:buClr>
                <a:schemeClr val="accent2"/>
              </a:buClr>
              <a:buSzPts val="2400"/>
              <a:buFont typeface="Encode Sans Condensed Thin"/>
              <a:buChar char="▫"/>
              <a:defRPr sz="2400" b="0" i="0" u="none" strike="noStrike" cap="none">
                <a:solidFill>
                  <a:schemeClr val="lt1"/>
                </a:solidFill>
                <a:latin typeface="Encode Sans Condensed Thin"/>
                <a:ea typeface="Encode Sans Condensed Thin"/>
                <a:cs typeface="Encode Sans Condensed Thin"/>
                <a:sym typeface="Encode Sans Condensed Thin"/>
              </a:defRPr>
            </a:lvl3pPr>
            <a:lvl4pPr marL="1828800" marR="0" lvl="3" indent="-381000" algn="l" rtl="0" eaLnBrk="1" hangingPunct="1">
              <a:lnSpc>
                <a:spcPct val="115000"/>
              </a:lnSpc>
              <a:spcBef>
                <a:spcPts val="0"/>
              </a:spcBef>
              <a:spcAft>
                <a:spcPts val="0"/>
              </a:spcAft>
              <a:buClr>
                <a:schemeClr val="lt1"/>
              </a:buClr>
              <a:buSzPts val="2400"/>
              <a:buFont typeface="Encode Sans Condensed Thin"/>
              <a:buChar char="▫"/>
              <a:defRPr sz="2400" b="0" i="0" u="none" strike="noStrike" cap="none">
                <a:solidFill>
                  <a:schemeClr val="lt1"/>
                </a:solidFill>
                <a:latin typeface="Encode Sans Condensed Thin"/>
                <a:ea typeface="Encode Sans Condensed Thin"/>
                <a:cs typeface="Encode Sans Condensed Thin"/>
                <a:sym typeface="Encode Sans Condensed Thin"/>
              </a:defRPr>
            </a:lvl4pPr>
            <a:lvl5pPr marL="2286000" marR="0" lvl="4" indent="-381000" algn="l" rtl="0" eaLnBrk="1" hangingPunct="1">
              <a:lnSpc>
                <a:spcPct val="115000"/>
              </a:lnSpc>
              <a:spcBef>
                <a:spcPts val="0"/>
              </a:spcBef>
              <a:spcAft>
                <a:spcPts val="0"/>
              </a:spcAft>
              <a:buClr>
                <a:schemeClr val="lt1"/>
              </a:buClr>
              <a:buSzPts val="2400"/>
              <a:buFont typeface="Encode Sans Condensed Thin"/>
              <a:buChar char="▫"/>
              <a:defRPr sz="2400" b="0" i="0" u="none" strike="noStrike" cap="none">
                <a:solidFill>
                  <a:schemeClr val="lt1"/>
                </a:solidFill>
                <a:latin typeface="Encode Sans Condensed Thin"/>
                <a:ea typeface="Encode Sans Condensed Thin"/>
                <a:cs typeface="Encode Sans Condensed Thin"/>
                <a:sym typeface="Encode Sans Condensed Thin"/>
              </a:defRPr>
            </a:lvl5pPr>
            <a:lvl6pPr marL="2743200" marR="0" lvl="5" indent="-381000" algn="l" rtl="0" eaLnBrk="1" hangingPunct="1">
              <a:lnSpc>
                <a:spcPct val="115000"/>
              </a:lnSpc>
              <a:spcBef>
                <a:spcPts val="0"/>
              </a:spcBef>
              <a:spcAft>
                <a:spcPts val="0"/>
              </a:spcAft>
              <a:buClr>
                <a:schemeClr val="lt1"/>
              </a:buClr>
              <a:buSzPts val="2400"/>
              <a:buFont typeface="Encode Sans Condensed Thin"/>
              <a:buChar char="▫"/>
              <a:defRPr sz="2400" b="0" i="0" u="none" strike="noStrike" cap="none">
                <a:solidFill>
                  <a:schemeClr val="lt1"/>
                </a:solidFill>
                <a:latin typeface="Encode Sans Condensed Thin"/>
                <a:ea typeface="Encode Sans Condensed Thin"/>
                <a:cs typeface="Encode Sans Condensed Thin"/>
                <a:sym typeface="Encode Sans Condensed Thin"/>
              </a:defRPr>
            </a:lvl6pPr>
            <a:lvl7pPr marL="3200400" marR="0" lvl="6" indent="-381000" algn="l" rtl="0" eaLnBrk="1" hangingPunct="1">
              <a:lnSpc>
                <a:spcPct val="115000"/>
              </a:lnSpc>
              <a:spcBef>
                <a:spcPts val="0"/>
              </a:spcBef>
              <a:spcAft>
                <a:spcPts val="0"/>
              </a:spcAft>
              <a:buClr>
                <a:schemeClr val="lt1"/>
              </a:buClr>
              <a:buSzPts val="2400"/>
              <a:buFont typeface="Encode Sans Condensed Thin"/>
              <a:buChar char="▫"/>
              <a:defRPr sz="2400" b="0" i="0" u="none" strike="noStrike" cap="none">
                <a:solidFill>
                  <a:schemeClr val="lt1"/>
                </a:solidFill>
                <a:latin typeface="Encode Sans Condensed Thin"/>
                <a:ea typeface="Encode Sans Condensed Thin"/>
                <a:cs typeface="Encode Sans Condensed Thin"/>
                <a:sym typeface="Encode Sans Condensed Thin"/>
              </a:defRPr>
            </a:lvl7pPr>
            <a:lvl8pPr marL="3657600" marR="0" lvl="7" indent="-381000" algn="l" rtl="0" eaLnBrk="1" hangingPunct="1">
              <a:lnSpc>
                <a:spcPct val="115000"/>
              </a:lnSpc>
              <a:spcBef>
                <a:spcPts val="0"/>
              </a:spcBef>
              <a:spcAft>
                <a:spcPts val="0"/>
              </a:spcAft>
              <a:buClr>
                <a:schemeClr val="lt1"/>
              </a:buClr>
              <a:buSzPts val="2400"/>
              <a:buFont typeface="Encode Sans Condensed Thin"/>
              <a:buChar char="▫"/>
              <a:defRPr sz="2400" b="0" i="0" u="none" strike="noStrike" cap="none">
                <a:solidFill>
                  <a:schemeClr val="lt1"/>
                </a:solidFill>
                <a:latin typeface="Encode Sans Condensed Thin"/>
                <a:ea typeface="Encode Sans Condensed Thin"/>
                <a:cs typeface="Encode Sans Condensed Thin"/>
                <a:sym typeface="Encode Sans Condensed Thin"/>
              </a:defRPr>
            </a:lvl8pPr>
            <a:lvl9pPr marL="4114800" marR="0" lvl="8" indent="-381000" algn="l" rtl="0" eaLnBrk="1" hangingPunct="1">
              <a:lnSpc>
                <a:spcPct val="115000"/>
              </a:lnSpc>
              <a:spcBef>
                <a:spcPts val="0"/>
              </a:spcBef>
              <a:spcAft>
                <a:spcPts val="0"/>
              </a:spcAft>
              <a:buClr>
                <a:schemeClr val="lt1"/>
              </a:buClr>
              <a:buSzPts val="2400"/>
              <a:buFont typeface="Encode Sans Condensed Thin"/>
              <a:buChar char="▫"/>
              <a:defRPr sz="2400" b="0" i="0" u="none" strike="noStrike" cap="none">
                <a:solidFill>
                  <a:schemeClr val="lt1"/>
                </a:solidFill>
                <a:latin typeface="Encode Sans Condensed Thin"/>
                <a:ea typeface="Encode Sans Condensed Thin"/>
                <a:cs typeface="Encode Sans Condensed Thin"/>
                <a:sym typeface="Encode Sans Condensed Thin"/>
              </a:defRPr>
            </a:lvl9pPr>
          </a:lstStyle>
          <a:p>
            <a:pPr marL="76200" indent="0">
              <a:buSzPct val="100000"/>
              <a:buFont typeface="Encode Sans Condensed Thin"/>
              <a:buNone/>
            </a:pPr>
            <a:r>
              <a:rPr lang="en-US" sz="1400" dirty="0">
                <a:solidFill>
                  <a:schemeClr val="accent2"/>
                </a:solidFill>
                <a:latin typeface="+mn-lt"/>
              </a:rPr>
              <a:t>Roman Coronagraph Dark Hole Algorithms Interest Group</a:t>
            </a:r>
          </a:p>
          <a:p>
            <a:pPr marL="533400" lvl="1" indent="0">
              <a:buSzPct val="100000"/>
              <a:buFont typeface="Encode Sans Condensed Thin"/>
              <a:buNone/>
            </a:pPr>
            <a:r>
              <a:rPr lang="en-US" sz="1000" dirty="0">
                <a:solidFill>
                  <a:schemeClr val="accent2"/>
                </a:solidFill>
                <a:latin typeface="+mn-lt"/>
              </a:rPr>
              <a:t>Neil Zimmerman </a:t>
            </a:r>
            <a:r>
              <a:rPr lang="en-US" sz="1000" dirty="0" err="1">
                <a:solidFill>
                  <a:schemeClr val="accent2"/>
                </a:solidFill>
                <a:latin typeface="+mn-lt"/>
              </a:rPr>
              <a:t>neil.t.zimmerman@nasa.gov</a:t>
            </a:r>
            <a:endParaRPr lang="en-US" sz="1400" dirty="0">
              <a:latin typeface="+mn-lt"/>
            </a:endParaRPr>
          </a:p>
          <a:p>
            <a:pPr marL="76200" indent="0">
              <a:buSzPct val="100000"/>
              <a:buFont typeface="Encode Sans Condensed Thin"/>
              <a:buNone/>
            </a:pPr>
            <a:r>
              <a:rPr lang="en-US" sz="1400" dirty="0">
                <a:solidFill>
                  <a:srgbClr val="FFFFFF"/>
                </a:solidFill>
                <a:latin typeface="+mn-lt"/>
              </a:rPr>
              <a:t>Computation offloaded to ground</a:t>
            </a:r>
          </a:p>
          <a:p>
            <a:pPr marL="76200" indent="0">
              <a:buSzPct val="100000"/>
              <a:buFont typeface="Encode Sans Condensed Thin"/>
              <a:buNone/>
            </a:pPr>
            <a:r>
              <a:rPr lang="en-US" sz="1400" dirty="0">
                <a:solidFill>
                  <a:srgbClr val="FFFFFF"/>
                </a:solidFill>
                <a:latin typeface="+mn-lt"/>
              </a:rPr>
              <a:t>~Daily contacts; Small number of iterations per contact</a:t>
            </a:r>
          </a:p>
          <a:p>
            <a:pPr marL="533400" lvl="1" indent="0">
              <a:buSzPct val="100000"/>
              <a:buFont typeface="Encode Sans Condensed Thin"/>
              <a:buNone/>
            </a:pPr>
            <a:r>
              <a:rPr lang="en-US" sz="1400" dirty="0">
                <a:solidFill>
                  <a:srgbClr val="FFFFFF"/>
                </a:solidFill>
                <a:latin typeface="+mn-lt"/>
              </a:rPr>
              <a:t>tens of minutes / iteration (22 min CBE ; 30 min Req) due to comm’s bandwidth</a:t>
            </a:r>
          </a:p>
          <a:p>
            <a:pPr marL="76200" indent="0">
              <a:buSzPct val="100000"/>
              <a:buFont typeface="Encode Sans Condensed Thin"/>
              <a:buNone/>
            </a:pPr>
            <a:r>
              <a:rPr lang="en-US" sz="1400" dirty="0">
                <a:solidFill>
                  <a:srgbClr val="FFFFFF"/>
                </a:solidFill>
                <a:latin typeface="+mn-lt"/>
              </a:rPr>
              <a:t>Potential for contributed HOWFSC algorithms. Testing/validation support TBD, but no earlier than post-instrument delivery</a:t>
            </a:r>
          </a:p>
        </p:txBody>
      </p:sp>
    </p:spTree>
    <p:extLst>
      <p:ext uri="{BB962C8B-B14F-4D97-AF65-F5344CB8AC3E}">
        <p14:creationId xmlns:p14="http://schemas.microsoft.com/office/powerpoint/2010/main" val="35482608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CF9529-E26F-76C9-134D-76522DCCA272}"/>
              </a:ext>
            </a:extLst>
          </p:cNvPr>
          <p:cNvSpPr>
            <a:spLocks noGrp="1"/>
          </p:cNvSpPr>
          <p:nvPr>
            <p:ph type="sldNum" idx="12"/>
          </p:nvPr>
        </p:nvSpPr>
        <p:spPr/>
        <p:txBody>
          <a:bodyPr/>
          <a:lstStyle/>
          <a:p>
            <a:fld id="{00000000-1234-1234-1234-123412341234}" type="slidenum">
              <a:rPr lang="en" smtClean="0"/>
              <a:pPr/>
              <a:t>53</a:t>
            </a:fld>
            <a:endParaRPr lang="en" dirty="0"/>
          </a:p>
        </p:txBody>
      </p:sp>
      <p:sp>
        <p:nvSpPr>
          <p:cNvPr id="3" name="Title 2">
            <a:extLst>
              <a:ext uri="{FF2B5EF4-FFF2-40B4-BE49-F238E27FC236}">
                <a16:creationId xmlns:a16="http://schemas.microsoft.com/office/drawing/2014/main" id="{367E333D-6DC3-E8C6-E605-8BFF5D19205F}"/>
              </a:ext>
            </a:extLst>
          </p:cNvPr>
          <p:cNvSpPr>
            <a:spLocks noGrp="1"/>
          </p:cNvSpPr>
          <p:nvPr>
            <p:ph type="title"/>
          </p:nvPr>
        </p:nvSpPr>
        <p:spPr/>
        <p:txBody>
          <a:bodyPr/>
          <a:lstStyle/>
          <a:p>
            <a:r>
              <a:rPr lang="en-US" dirty="0"/>
              <a:t>Engaging the community in observation planning and preparation</a:t>
            </a:r>
          </a:p>
        </p:txBody>
      </p:sp>
      <p:sp>
        <p:nvSpPr>
          <p:cNvPr id="4" name="Text Placeholder 3">
            <a:extLst>
              <a:ext uri="{FF2B5EF4-FFF2-40B4-BE49-F238E27FC236}">
                <a16:creationId xmlns:a16="http://schemas.microsoft.com/office/drawing/2014/main" id="{E8A400B4-307F-6A34-5FDB-4C6148E9D84A}"/>
              </a:ext>
            </a:extLst>
          </p:cNvPr>
          <p:cNvSpPr>
            <a:spLocks noGrp="1"/>
          </p:cNvSpPr>
          <p:nvPr>
            <p:ph type="body" sz="quarter" idx="13"/>
          </p:nvPr>
        </p:nvSpPr>
        <p:spPr/>
        <p:txBody>
          <a:bodyPr>
            <a:normAutofit fontScale="85000" lnSpcReduction="20000"/>
          </a:bodyPr>
          <a:lstStyle/>
          <a:p>
            <a:r>
              <a:rPr lang="en-US" dirty="0"/>
              <a:t>Community Participation Program (</a:t>
            </a:r>
            <a:r>
              <a:rPr lang="en-US" b="1" dirty="0"/>
              <a:t>CPP</a:t>
            </a:r>
            <a:r>
              <a:rPr lang="en-US" dirty="0"/>
              <a:t>)</a:t>
            </a:r>
          </a:p>
          <a:p>
            <a:pPr lvl="1"/>
            <a:r>
              <a:rPr lang="en-US" dirty="0"/>
              <a:t>External researchers from US &amp; int’l partners (CNES, ESA, JAXA, MPIA)</a:t>
            </a:r>
          </a:p>
          <a:p>
            <a:pPr lvl="1"/>
            <a:r>
              <a:rPr lang="en-US" dirty="0"/>
              <a:t>Not only end users; also develop infrastructure (data pipeline, observation planning tools, </a:t>
            </a:r>
            <a:r>
              <a:rPr lang="en-US" dirty="0" err="1"/>
              <a:t>etc</a:t>
            </a:r>
            <a:r>
              <a:rPr lang="en-US" dirty="0"/>
              <a:t>)</a:t>
            </a:r>
          </a:p>
          <a:p>
            <a:r>
              <a:rPr lang="en-US" dirty="0"/>
              <a:t>Observation planning is a joint exercise between the instrument team and the CPP</a:t>
            </a:r>
          </a:p>
          <a:p>
            <a:pPr lvl="1"/>
            <a:r>
              <a:rPr lang="en-US" dirty="0"/>
              <a:t>Coronagraph has no GO program</a:t>
            </a:r>
          </a:p>
          <a:p>
            <a:r>
              <a:rPr lang="en-US" dirty="0"/>
              <a:t>CPP will inform and solicit feedback from the community on target selection </a:t>
            </a:r>
          </a:p>
          <a:p>
            <a:pPr lvl="1"/>
            <a:r>
              <a:rPr lang="en-US" dirty="0"/>
              <a:t>Fall 2024: informational briefing &amp; short community survey for high-level input</a:t>
            </a:r>
          </a:p>
          <a:p>
            <a:pPr lvl="1"/>
            <a:r>
              <a:rPr lang="en-US" dirty="0"/>
              <a:t>Future: opportunities for more detailed input (</a:t>
            </a:r>
            <a:r>
              <a:rPr lang="en-US" dirty="0" err="1"/>
              <a:t>eg</a:t>
            </a:r>
            <a:r>
              <a:rPr lang="en-US" dirty="0"/>
              <a:t>: whitepaper?)</a:t>
            </a:r>
          </a:p>
          <a:p>
            <a:pPr lvl="2"/>
            <a:r>
              <a:rPr lang="en-US" dirty="0"/>
              <a:t>Opportunities to join CPP working groups to flesh out select ideas in more detail</a:t>
            </a:r>
          </a:p>
          <a:p>
            <a:r>
              <a:rPr lang="en-US" dirty="0"/>
              <a:t>As with WFI, there is no proprietary period on Coronagraph data</a:t>
            </a:r>
          </a:p>
        </p:txBody>
      </p:sp>
    </p:spTree>
    <p:extLst>
      <p:ext uri="{BB962C8B-B14F-4D97-AF65-F5344CB8AC3E}">
        <p14:creationId xmlns:p14="http://schemas.microsoft.com/office/powerpoint/2010/main" val="17305420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1A86C1-44FF-C543-B132-A2F9BAA192E9}"/>
              </a:ext>
            </a:extLst>
          </p:cNvPr>
          <p:cNvSpPr>
            <a:spLocks noGrp="1"/>
          </p:cNvSpPr>
          <p:nvPr>
            <p:ph type="sldNum" idx="12"/>
          </p:nvPr>
        </p:nvSpPr>
        <p:spPr/>
        <p:txBody>
          <a:bodyPr/>
          <a:lstStyle/>
          <a:p>
            <a:pPr lvl="0"/>
            <a:fld id="{00000000-1234-1234-1234-123412341234}" type="slidenum">
              <a:rPr lang="en" smtClean="0"/>
              <a:pPr lvl="0"/>
              <a:t>54</a:t>
            </a:fld>
            <a:endParaRPr lang="en"/>
          </a:p>
        </p:txBody>
      </p:sp>
      <p:sp>
        <p:nvSpPr>
          <p:cNvPr id="2" name="Title 1">
            <a:extLst>
              <a:ext uri="{FF2B5EF4-FFF2-40B4-BE49-F238E27FC236}">
                <a16:creationId xmlns:a16="http://schemas.microsoft.com/office/drawing/2014/main" id="{26DDEA2D-9ACC-0443-8448-3E122305B093}"/>
              </a:ext>
            </a:extLst>
          </p:cNvPr>
          <p:cNvSpPr>
            <a:spLocks noGrp="1"/>
          </p:cNvSpPr>
          <p:nvPr>
            <p:ph type="title"/>
          </p:nvPr>
        </p:nvSpPr>
        <p:spPr/>
        <p:txBody>
          <a:bodyPr/>
          <a:lstStyle/>
          <a:p>
            <a:r>
              <a:rPr lang="en-US" dirty="0"/>
              <a:t>Summary</a:t>
            </a:r>
          </a:p>
        </p:txBody>
      </p:sp>
      <p:sp>
        <p:nvSpPr>
          <p:cNvPr id="4" name="Text Placeholder 3">
            <a:extLst>
              <a:ext uri="{FF2B5EF4-FFF2-40B4-BE49-F238E27FC236}">
                <a16:creationId xmlns:a16="http://schemas.microsoft.com/office/drawing/2014/main" id="{3667DB5B-0966-0D40-8C73-1FCBDC35CFA6}"/>
              </a:ext>
            </a:extLst>
          </p:cNvPr>
          <p:cNvSpPr>
            <a:spLocks noGrp="1"/>
          </p:cNvSpPr>
          <p:nvPr>
            <p:ph type="body" sz="quarter" idx="13"/>
          </p:nvPr>
        </p:nvSpPr>
        <p:spPr/>
        <p:txBody>
          <a:bodyPr>
            <a:normAutofit fontScale="70000" lnSpcReduction="20000"/>
          </a:bodyPr>
          <a:lstStyle/>
          <a:p>
            <a:pPr>
              <a:lnSpc>
                <a:spcPct val="120000"/>
              </a:lnSpc>
            </a:pPr>
            <a:r>
              <a:rPr lang="en-US" dirty="0"/>
              <a:t>Coronagraph matured multiple key technologies to lay the foundation for HWO </a:t>
            </a:r>
          </a:p>
          <a:p>
            <a:pPr>
              <a:lnSpc>
                <a:spcPct val="120000"/>
              </a:lnSpc>
            </a:pPr>
            <a:r>
              <a:rPr lang="en-US" dirty="0"/>
              <a:t>Coronagraph was delivered to GSFC on May 19, 2024</a:t>
            </a:r>
          </a:p>
          <a:p>
            <a:pPr>
              <a:lnSpc>
                <a:spcPct val="120000"/>
              </a:lnSpc>
            </a:pPr>
            <a:r>
              <a:rPr lang="en-US" dirty="0"/>
              <a:t>TVAC testing demonstrated performance &gt;4x beyond requirement</a:t>
            </a:r>
          </a:p>
          <a:p>
            <a:pPr>
              <a:lnSpc>
                <a:spcPct val="120000"/>
              </a:lnSpc>
            </a:pPr>
            <a:r>
              <a:rPr lang="en-US" dirty="0"/>
              <a:t>Outlook improving for </a:t>
            </a:r>
            <a:r>
              <a:rPr lang="en-US" i="1" dirty="0"/>
              <a:t>some</a:t>
            </a:r>
            <a:r>
              <a:rPr lang="en-US" dirty="0"/>
              <a:t> use of “best effort” modes on sky</a:t>
            </a:r>
          </a:p>
          <a:p>
            <a:pPr lvl="1">
              <a:lnSpc>
                <a:spcPct val="120000"/>
              </a:lnSpc>
            </a:pPr>
            <a:r>
              <a:rPr lang="en-US" dirty="0"/>
              <a:t>Some pre-delivery testing + FY24/25 </a:t>
            </a:r>
            <a:r>
              <a:rPr lang="en-US" dirty="0" err="1"/>
              <a:t>overguide</a:t>
            </a:r>
            <a:endParaRPr lang="en-US" dirty="0"/>
          </a:p>
          <a:p>
            <a:pPr lvl="1">
              <a:lnSpc>
                <a:spcPct val="120000"/>
              </a:lnSpc>
            </a:pPr>
            <a:r>
              <a:rPr lang="en-US" dirty="0"/>
              <a:t>new exoplanet &amp; disk science during nominal 90 day observation phase</a:t>
            </a:r>
          </a:p>
          <a:p>
            <a:pPr lvl="1">
              <a:lnSpc>
                <a:spcPct val="120000"/>
              </a:lnSpc>
            </a:pPr>
            <a:r>
              <a:rPr lang="en-US" dirty="0"/>
              <a:t>“unsupported” mode hardware remains latent capability</a:t>
            </a:r>
          </a:p>
          <a:p>
            <a:pPr>
              <a:lnSpc>
                <a:spcPct val="120000"/>
              </a:lnSpc>
            </a:pPr>
            <a:r>
              <a:rPr lang="en-US" dirty="0"/>
              <a:t>Community Participation Program (CPP) science team supports observation preparation, including broader community engagement</a:t>
            </a:r>
          </a:p>
          <a:p>
            <a:pPr>
              <a:lnSpc>
                <a:spcPct val="120000"/>
              </a:lnSpc>
            </a:pPr>
            <a:r>
              <a:rPr lang="en-US" dirty="0"/>
              <a:t>Roman would like to hold an extension review early in Phase E, if early on-sky performance is compelling</a:t>
            </a:r>
          </a:p>
        </p:txBody>
      </p:sp>
    </p:spTree>
    <p:extLst>
      <p:ext uri="{BB962C8B-B14F-4D97-AF65-F5344CB8AC3E}">
        <p14:creationId xmlns:p14="http://schemas.microsoft.com/office/powerpoint/2010/main" val="14211158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Technologies Work Together as a System to Deliver High Performance</a:t>
            </a:r>
          </a:p>
        </p:txBody>
      </p:sp>
      <p:sp>
        <p:nvSpPr>
          <p:cNvPr id="118" name="TextBox 117"/>
          <p:cNvSpPr txBox="1"/>
          <p:nvPr/>
        </p:nvSpPr>
        <p:spPr>
          <a:xfrm>
            <a:off x="6701835" y="4985603"/>
            <a:ext cx="1768433" cy="219291"/>
          </a:xfrm>
          <a:prstGeom prst="rect">
            <a:avLst/>
          </a:prstGeom>
          <a:noFill/>
        </p:spPr>
        <p:txBody>
          <a:bodyPr wrap="none" rtlCol="0">
            <a:spAutoFit/>
          </a:bodyPr>
          <a:lstStyle/>
          <a:p>
            <a:r>
              <a:rPr lang="en-US" sz="825" i="1" dirty="0"/>
              <a:t>OAP =  Off-Axis Parabolic [Mirror]</a:t>
            </a:r>
          </a:p>
        </p:txBody>
      </p:sp>
      <p:grpSp>
        <p:nvGrpSpPr>
          <p:cNvPr id="86" name="Group 85">
            <a:extLst>
              <a:ext uri="{FF2B5EF4-FFF2-40B4-BE49-F238E27FC236}">
                <a16:creationId xmlns:a16="http://schemas.microsoft.com/office/drawing/2014/main" id="{C0DAD933-F181-F446-A2B9-7B1B67180EB7}"/>
              </a:ext>
            </a:extLst>
          </p:cNvPr>
          <p:cNvGrpSpPr/>
          <p:nvPr/>
        </p:nvGrpSpPr>
        <p:grpSpPr>
          <a:xfrm>
            <a:off x="758414" y="966788"/>
            <a:ext cx="7627173" cy="4014609"/>
            <a:chOff x="758414" y="966788"/>
            <a:chExt cx="7627173" cy="4014609"/>
          </a:xfrm>
        </p:grpSpPr>
        <p:cxnSp>
          <p:nvCxnSpPr>
            <p:cNvPr id="6" name="Straight Connector 5"/>
            <p:cNvCxnSpPr>
              <a:cxnSpLocks/>
            </p:cNvCxnSpPr>
            <p:nvPr/>
          </p:nvCxnSpPr>
          <p:spPr bwMode="auto">
            <a:xfrm flipV="1">
              <a:off x="6015538" y="1487759"/>
              <a:ext cx="0" cy="2291699"/>
            </a:xfrm>
            <a:prstGeom prst="line">
              <a:avLst/>
            </a:prstGeom>
            <a:solidFill>
              <a:srgbClr val="4472C4"/>
            </a:solidFill>
            <a:ln w="25400" cap="flat" cmpd="sng" algn="ctr">
              <a:solidFill>
                <a:schemeClr val="bg2">
                  <a:lumMod val="25000"/>
                </a:schemeClr>
              </a:solidFill>
              <a:prstDash val="sysDot"/>
              <a:round/>
              <a:headEnd type="none" w="med" len="med"/>
              <a:tailEnd type="none" w="med" len="med"/>
            </a:ln>
            <a:effectLst/>
          </p:spPr>
        </p:cxnSp>
        <p:cxnSp>
          <p:nvCxnSpPr>
            <p:cNvPr id="7" name="Straight Connector 6"/>
            <p:cNvCxnSpPr>
              <a:cxnSpLocks/>
            </p:cNvCxnSpPr>
            <p:nvPr/>
          </p:nvCxnSpPr>
          <p:spPr bwMode="auto">
            <a:xfrm flipV="1">
              <a:off x="4086102" y="1487759"/>
              <a:ext cx="0" cy="2204832"/>
            </a:xfrm>
            <a:prstGeom prst="line">
              <a:avLst/>
            </a:prstGeom>
            <a:solidFill>
              <a:srgbClr val="4472C4"/>
            </a:solidFill>
            <a:ln w="25400" cap="flat" cmpd="sng" algn="ctr">
              <a:solidFill>
                <a:schemeClr val="bg2">
                  <a:lumMod val="25000"/>
                </a:schemeClr>
              </a:solidFill>
              <a:prstDash val="sysDot"/>
              <a:round/>
              <a:headEnd type="none" w="med" len="med"/>
              <a:tailEnd type="none" w="med" len="med"/>
            </a:ln>
            <a:effectLst/>
          </p:spPr>
        </p:cxnSp>
        <p:cxnSp>
          <p:nvCxnSpPr>
            <p:cNvPr id="8" name="Straight Connector 7"/>
            <p:cNvCxnSpPr>
              <a:cxnSpLocks/>
            </p:cNvCxnSpPr>
            <p:nvPr/>
          </p:nvCxnSpPr>
          <p:spPr bwMode="auto">
            <a:xfrm flipV="1">
              <a:off x="4696878" y="1449025"/>
              <a:ext cx="17125" cy="2295922"/>
            </a:xfrm>
            <a:prstGeom prst="line">
              <a:avLst/>
            </a:prstGeom>
            <a:solidFill>
              <a:srgbClr val="4472C4"/>
            </a:solidFill>
            <a:ln w="25400" cap="flat" cmpd="sng" algn="ctr">
              <a:solidFill>
                <a:schemeClr val="bg2">
                  <a:lumMod val="25000"/>
                </a:schemeClr>
              </a:solidFill>
              <a:prstDash val="sysDot"/>
              <a:round/>
              <a:headEnd type="none" w="med" len="med"/>
              <a:tailEnd type="none" w="med" len="med"/>
            </a:ln>
            <a:effectLst/>
          </p:spPr>
        </p:cxnSp>
        <p:cxnSp>
          <p:nvCxnSpPr>
            <p:cNvPr id="9" name="Straight Connector 8"/>
            <p:cNvCxnSpPr>
              <a:cxnSpLocks/>
              <a:endCxn id="91" idx="2"/>
            </p:cNvCxnSpPr>
            <p:nvPr/>
          </p:nvCxnSpPr>
          <p:spPr bwMode="auto">
            <a:xfrm flipH="1" flipV="1">
              <a:off x="6465020" y="1640857"/>
              <a:ext cx="3062" cy="2057937"/>
            </a:xfrm>
            <a:prstGeom prst="line">
              <a:avLst/>
            </a:prstGeom>
            <a:solidFill>
              <a:srgbClr val="4472C4"/>
            </a:solidFill>
            <a:ln w="25400" cap="flat" cmpd="sng" algn="ctr">
              <a:solidFill>
                <a:schemeClr val="bg2">
                  <a:lumMod val="25000"/>
                </a:schemeClr>
              </a:solidFill>
              <a:prstDash val="sysDot"/>
              <a:round/>
              <a:headEnd type="none" w="med" len="med"/>
              <a:tailEnd type="none" w="med" len="med"/>
            </a:ln>
            <a:effectLst/>
          </p:spPr>
        </p:cxnSp>
        <p:cxnSp>
          <p:nvCxnSpPr>
            <p:cNvPr id="10" name="Straight Connector 9"/>
            <p:cNvCxnSpPr>
              <a:cxnSpLocks/>
            </p:cNvCxnSpPr>
            <p:nvPr/>
          </p:nvCxnSpPr>
          <p:spPr bwMode="auto">
            <a:xfrm flipV="1">
              <a:off x="5320156" y="1469835"/>
              <a:ext cx="14434" cy="2192971"/>
            </a:xfrm>
            <a:prstGeom prst="line">
              <a:avLst/>
            </a:prstGeom>
            <a:solidFill>
              <a:srgbClr val="4472C4"/>
            </a:solidFill>
            <a:ln w="25400" cap="flat" cmpd="sng" algn="ctr">
              <a:solidFill>
                <a:schemeClr val="bg2">
                  <a:lumMod val="25000"/>
                </a:schemeClr>
              </a:solidFill>
              <a:prstDash val="sysDot"/>
              <a:round/>
              <a:headEnd type="none" w="med" len="med"/>
              <a:tailEnd type="none" w="med" len="med"/>
            </a:ln>
            <a:effectLst/>
          </p:spPr>
        </p:cxnSp>
        <p:cxnSp>
          <p:nvCxnSpPr>
            <p:cNvPr id="11" name="Elbow Connector 10"/>
            <p:cNvCxnSpPr/>
            <p:nvPr/>
          </p:nvCxnSpPr>
          <p:spPr bwMode="auto">
            <a:xfrm rot="16200000" flipV="1">
              <a:off x="2169585" y="4121142"/>
              <a:ext cx="1043191" cy="0"/>
            </a:xfrm>
            <a:prstGeom prst="bentConnector3">
              <a:avLst>
                <a:gd name="adj1" fmla="val 102895"/>
              </a:avLst>
            </a:prstGeom>
            <a:ln w="254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a:endCxn id="32" idx="3"/>
            </p:cNvCxnSpPr>
            <p:nvPr/>
          </p:nvCxnSpPr>
          <p:spPr bwMode="auto">
            <a:xfrm rot="16200000" flipV="1">
              <a:off x="1172468" y="3822648"/>
              <a:ext cx="1502721" cy="151207"/>
            </a:xfrm>
            <a:prstGeom prst="bentConnector2">
              <a:avLst/>
            </a:prstGeom>
            <a:ln w="254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76" idx="2"/>
            </p:cNvCxnSpPr>
            <p:nvPr/>
          </p:nvCxnSpPr>
          <p:spPr bwMode="auto">
            <a:xfrm rot="10800000">
              <a:off x="1832400" y="3690423"/>
              <a:ext cx="1622100" cy="959249"/>
            </a:xfrm>
            <a:prstGeom prst="bentConnector3">
              <a:avLst>
                <a:gd name="adj1" fmla="val 100457"/>
              </a:avLst>
            </a:prstGeom>
            <a:ln w="254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36" idx="3"/>
            </p:cNvCxnSpPr>
            <p:nvPr/>
          </p:nvCxnSpPr>
          <p:spPr bwMode="auto">
            <a:xfrm>
              <a:off x="2300694" y="3847760"/>
              <a:ext cx="5181661" cy="2878"/>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5" name="Oval 14"/>
            <p:cNvSpPr/>
            <p:nvPr/>
          </p:nvSpPr>
          <p:spPr bwMode="auto">
            <a:xfrm>
              <a:off x="4399104" y="3723988"/>
              <a:ext cx="45937" cy="244112"/>
            </a:xfrm>
            <a:prstGeom prst="ellipse">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sp>
          <p:nvSpPr>
            <p:cNvPr id="16" name="Oval 15"/>
            <p:cNvSpPr/>
            <p:nvPr/>
          </p:nvSpPr>
          <p:spPr bwMode="auto">
            <a:xfrm>
              <a:off x="4964878" y="3723988"/>
              <a:ext cx="45937" cy="244112"/>
            </a:xfrm>
            <a:prstGeom prst="ellipse">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sp>
          <p:nvSpPr>
            <p:cNvPr id="17" name="Oval 16"/>
            <p:cNvSpPr/>
            <p:nvPr/>
          </p:nvSpPr>
          <p:spPr bwMode="auto">
            <a:xfrm>
              <a:off x="5686871" y="3723988"/>
              <a:ext cx="45937" cy="244112"/>
            </a:xfrm>
            <a:prstGeom prst="ellipse">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cxnSp>
          <p:nvCxnSpPr>
            <p:cNvPr id="18" name="Straight Connector 17"/>
            <p:cNvCxnSpPr/>
            <p:nvPr/>
          </p:nvCxnSpPr>
          <p:spPr bwMode="auto">
            <a:xfrm>
              <a:off x="4438313" y="3759738"/>
              <a:ext cx="533291" cy="172613"/>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9" name="Straight Connector 18"/>
            <p:cNvCxnSpPr/>
            <p:nvPr/>
          </p:nvCxnSpPr>
          <p:spPr bwMode="auto">
            <a:xfrm flipV="1">
              <a:off x="4438313" y="3759738"/>
              <a:ext cx="533291" cy="172613"/>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20" name="Straight Connector 19"/>
            <p:cNvCxnSpPr/>
            <p:nvPr/>
          </p:nvCxnSpPr>
          <p:spPr bwMode="auto">
            <a:xfrm>
              <a:off x="4701021" y="3786375"/>
              <a:ext cx="28880" cy="123898"/>
            </a:xfrm>
            <a:prstGeom prst="line">
              <a:avLst/>
            </a:prstGeom>
            <a:solidFill>
              <a:schemeClr val="accent1"/>
            </a:solidFill>
            <a:ln w="41275" cap="flat" cmpd="sng" algn="ctr">
              <a:solidFill>
                <a:srgbClr val="000000"/>
              </a:solidFill>
              <a:prstDash val="solid"/>
              <a:round/>
              <a:headEnd type="none" w="med" len="med"/>
              <a:tailEnd type="none" w="med" len="med"/>
            </a:ln>
            <a:effectLst/>
          </p:spPr>
        </p:cxnSp>
        <p:cxnSp>
          <p:nvCxnSpPr>
            <p:cNvPr id="21" name="Straight Connector 20"/>
            <p:cNvCxnSpPr/>
            <p:nvPr/>
          </p:nvCxnSpPr>
          <p:spPr bwMode="auto">
            <a:xfrm>
              <a:off x="5004087" y="3759738"/>
              <a:ext cx="689511"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22" name="Straight Connector 21"/>
            <p:cNvCxnSpPr/>
            <p:nvPr/>
          </p:nvCxnSpPr>
          <p:spPr bwMode="auto">
            <a:xfrm>
              <a:off x="5004087" y="3932350"/>
              <a:ext cx="689511"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23" name="Straight Connector 22"/>
            <p:cNvCxnSpPr/>
            <p:nvPr/>
          </p:nvCxnSpPr>
          <p:spPr bwMode="auto">
            <a:xfrm>
              <a:off x="5720868" y="3759254"/>
              <a:ext cx="533291" cy="172613"/>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24" name="Straight Connector 23"/>
            <p:cNvCxnSpPr/>
            <p:nvPr/>
          </p:nvCxnSpPr>
          <p:spPr bwMode="auto">
            <a:xfrm flipV="1">
              <a:off x="5720868" y="3759254"/>
              <a:ext cx="533291" cy="172613"/>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25" name="Rectangle 24"/>
            <p:cNvSpPr/>
            <p:nvPr/>
          </p:nvSpPr>
          <p:spPr bwMode="auto">
            <a:xfrm>
              <a:off x="6000310" y="3785162"/>
              <a:ext cx="29533" cy="120796"/>
            </a:xfrm>
            <a:prstGeom prst="rect">
              <a:avLst/>
            </a:prstGeom>
            <a:solidFill>
              <a:srgbClr val="92D050"/>
            </a:solidFill>
            <a:ln w="222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050" dirty="0">
                <a:latin typeface="Arial" charset="0"/>
                <a:cs typeface="Arial" charset="0"/>
              </a:endParaRPr>
            </a:p>
          </p:txBody>
        </p:sp>
        <p:cxnSp>
          <p:nvCxnSpPr>
            <p:cNvPr id="26" name="Straight Connector 25"/>
            <p:cNvCxnSpPr/>
            <p:nvPr/>
          </p:nvCxnSpPr>
          <p:spPr bwMode="auto">
            <a:xfrm>
              <a:off x="6477333" y="3725011"/>
              <a:ext cx="0" cy="257254"/>
            </a:xfrm>
            <a:prstGeom prst="line">
              <a:avLst/>
            </a:prstGeom>
            <a:solidFill>
              <a:schemeClr val="accent1"/>
            </a:solidFill>
            <a:ln w="38100" cap="flat" cmpd="sng" algn="ctr">
              <a:solidFill>
                <a:srgbClr val="000000"/>
              </a:solidFill>
              <a:prstDash val="solid"/>
              <a:round/>
              <a:headEnd type="none" w="med" len="med"/>
              <a:tailEnd type="none" w="med" len="med"/>
            </a:ln>
            <a:effectLst/>
          </p:spPr>
        </p:cxnSp>
        <p:cxnSp>
          <p:nvCxnSpPr>
            <p:cNvPr id="27" name="Straight Connector 26"/>
            <p:cNvCxnSpPr/>
            <p:nvPr/>
          </p:nvCxnSpPr>
          <p:spPr bwMode="auto">
            <a:xfrm flipH="1">
              <a:off x="1133414" y="3071045"/>
              <a:ext cx="617946" cy="428212"/>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28" name="Straight Connector 27"/>
            <p:cNvCxnSpPr/>
            <p:nvPr/>
          </p:nvCxnSpPr>
          <p:spPr bwMode="auto">
            <a:xfrm>
              <a:off x="3719606" y="3762961"/>
              <a:ext cx="689511"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29" name="Straight Connector 28"/>
            <p:cNvCxnSpPr/>
            <p:nvPr/>
          </p:nvCxnSpPr>
          <p:spPr bwMode="auto">
            <a:xfrm>
              <a:off x="3719606" y="3935574"/>
              <a:ext cx="689511"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30" name="TextBox 29"/>
            <p:cNvSpPr txBox="1"/>
            <p:nvPr/>
          </p:nvSpPr>
          <p:spPr>
            <a:xfrm>
              <a:off x="4250890" y="3972736"/>
              <a:ext cx="334082" cy="115416"/>
            </a:xfrm>
            <a:prstGeom prst="rect">
              <a:avLst/>
            </a:prstGeom>
            <a:noFill/>
          </p:spPr>
          <p:txBody>
            <a:bodyPr wrap="square" lIns="0" tIns="0" rIns="0" bIns="0" rtlCol="0">
              <a:spAutoFit/>
            </a:bodyPr>
            <a:lstStyle/>
            <a:p>
              <a:pPr algn="ctr"/>
              <a:r>
                <a:rPr lang="en-US" sz="750" dirty="0"/>
                <a:t>OAP5</a:t>
              </a:r>
            </a:p>
          </p:txBody>
        </p:sp>
        <p:sp>
          <p:nvSpPr>
            <p:cNvPr id="31" name="TextBox 30"/>
            <p:cNvSpPr txBox="1"/>
            <p:nvPr/>
          </p:nvSpPr>
          <p:spPr>
            <a:xfrm>
              <a:off x="4822434" y="3975695"/>
              <a:ext cx="330041" cy="115416"/>
            </a:xfrm>
            <a:prstGeom prst="rect">
              <a:avLst/>
            </a:prstGeom>
            <a:noFill/>
          </p:spPr>
          <p:txBody>
            <a:bodyPr wrap="square" lIns="0" tIns="0" rIns="0" bIns="0" rtlCol="0">
              <a:spAutoFit/>
            </a:bodyPr>
            <a:lstStyle/>
            <a:p>
              <a:pPr algn="ctr"/>
              <a:r>
                <a:rPr lang="en-US" sz="750" dirty="0"/>
                <a:t>OAP6</a:t>
              </a:r>
            </a:p>
          </p:txBody>
        </p:sp>
        <p:sp>
          <p:nvSpPr>
            <p:cNvPr id="33" name="TextBox 32"/>
            <p:cNvSpPr txBox="1"/>
            <p:nvPr/>
          </p:nvSpPr>
          <p:spPr>
            <a:xfrm>
              <a:off x="5578090" y="3975695"/>
              <a:ext cx="326807" cy="115416"/>
            </a:xfrm>
            <a:prstGeom prst="rect">
              <a:avLst/>
            </a:prstGeom>
            <a:noFill/>
          </p:spPr>
          <p:txBody>
            <a:bodyPr wrap="square" lIns="0" tIns="0" rIns="0" bIns="0" rtlCol="0">
              <a:spAutoFit/>
            </a:bodyPr>
            <a:lstStyle/>
            <a:p>
              <a:pPr algn="ctr"/>
              <a:r>
                <a:rPr lang="en-US" sz="750" dirty="0"/>
                <a:t>OAP7</a:t>
              </a:r>
            </a:p>
          </p:txBody>
        </p:sp>
        <p:sp>
          <p:nvSpPr>
            <p:cNvPr id="34" name="TextBox 33"/>
            <p:cNvSpPr txBox="1"/>
            <p:nvPr/>
          </p:nvSpPr>
          <p:spPr>
            <a:xfrm>
              <a:off x="6114693" y="3975695"/>
              <a:ext cx="343366" cy="115416"/>
            </a:xfrm>
            <a:prstGeom prst="rect">
              <a:avLst/>
            </a:prstGeom>
            <a:noFill/>
          </p:spPr>
          <p:txBody>
            <a:bodyPr wrap="square" lIns="0" tIns="0" rIns="0" bIns="0" rtlCol="0">
              <a:spAutoFit/>
            </a:bodyPr>
            <a:lstStyle/>
            <a:p>
              <a:pPr algn="ctr"/>
              <a:r>
                <a:rPr lang="en-US" sz="750" dirty="0"/>
                <a:t>OAP8</a:t>
              </a:r>
            </a:p>
          </p:txBody>
        </p:sp>
        <p:sp>
          <p:nvSpPr>
            <p:cNvPr id="35" name="Rectangle 34"/>
            <p:cNvSpPr/>
            <p:nvPr/>
          </p:nvSpPr>
          <p:spPr bwMode="auto">
            <a:xfrm rot="20400000">
              <a:off x="2667242" y="3447777"/>
              <a:ext cx="28880" cy="238328"/>
            </a:xfrm>
            <a:prstGeom prst="rect">
              <a:avLst/>
            </a:prstGeom>
            <a:solidFill>
              <a:srgbClr val="C000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sp>
          <p:nvSpPr>
            <p:cNvPr id="36" name="Rectangle 35"/>
            <p:cNvSpPr/>
            <p:nvPr/>
          </p:nvSpPr>
          <p:spPr bwMode="auto">
            <a:xfrm rot="20400000">
              <a:off x="2272684" y="3733423"/>
              <a:ext cx="28880" cy="238328"/>
            </a:xfrm>
            <a:prstGeom prst="rect">
              <a:avLst/>
            </a:prstGeom>
            <a:solidFill>
              <a:srgbClr val="C000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cxnSp>
          <p:nvCxnSpPr>
            <p:cNvPr id="37" name="Straight Connector 36"/>
            <p:cNvCxnSpPr/>
            <p:nvPr/>
          </p:nvCxnSpPr>
          <p:spPr bwMode="auto">
            <a:xfrm flipH="1">
              <a:off x="2262925" y="3507360"/>
              <a:ext cx="365677" cy="26812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38" name="Straight Connector 37"/>
            <p:cNvCxnSpPr/>
            <p:nvPr/>
          </p:nvCxnSpPr>
          <p:spPr bwMode="auto">
            <a:xfrm>
              <a:off x="2286162" y="3769610"/>
              <a:ext cx="580227" cy="1"/>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39" name="Straight Connector 38"/>
            <p:cNvCxnSpPr/>
            <p:nvPr/>
          </p:nvCxnSpPr>
          <p:spPr bwMode="auto">
            <a:xfrm flipH="1">
              <a:off x="2320684" y="3656316"/>
              <a:ext cx="365677" cy="26812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40" name="Straight Connector 39"/>
            <p:cNvCxnSpPr/>
            <p:nvPr/>
          </p:nvCxnSpPr>
          <p:spPr bwMode="auto">
            <a:xfrm>
              <a:off x="2331919" y="3924435"/>
              <a:ext cx="53447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41" name="Straight Connector 40"/>
            <p:cNvCxnSpPr/>
            <p:nvPr/>
          </p:nvCxnSpPr>
          <p:spPr bwMode="auto">
            <a:xfrm>
              <a:off x="2095276" y="3510001"/>
              <a:ext cx="537622"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42" name="Straight Connector 41"/>
            <p:cNvCxnSpPr/>
            <p:nvPr/>
          </p:nvCxnSpPr>
          <p:spPr bwMode="auto">
            <a:xfrm>
              <a:off x="2095276" y="3656316"/>
              <a:ext cx="597357"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43" name="Oval 42"/>
            <p:cNvSpPr/>
            <p:nvPr/>
          </p:nvSpPr>
          <p:spPr bwMode="auto">
            <a:xfrm>
              <a:off x="1123398" y="3452409"/>
              <a:ext cx="45937" cy="244112"/>
            </a:xfrm>
            <a:prstGeom prst="ellipse">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cxnSp>
          <p:nvCxnSpPr>
            <p:cNvPr id="44" name="Straight Connector 43"/>
            <p:cNvCxnSpPr>
              <a:cxnSpLocks/>
              <a:stCxn id="43" idx="7"/>
              <a:endCxn id="61" idx="3"/>
            </p:cNvCxnSpPr>
            <p:nvPr/>
          </p:nvCxnSpPr>
          <p:spPr bwMode="auto">
            <a:xfrm>
              <a:off x="1162608" y="3488158"/>
              <a:ext cx="959962" cy="190979"/>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45" name="Straight Connector 44"/>
            <p:cNvCxnSpPr>
              <a:cxnSpLocks/>
            </p:cNvCxnSpPr>
            <p:nvPr/>
          </p:nvCxnSpPr>
          <p:spPr bwMode="auto">
            <a:xfrm flipV="1">
              <a:off x="1160485" y="3511166"/>
              <a:ext cx="924949" cy="161092"/>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46" name="Oval 45"/>
            <p:cNvSpPr/>
            <p:nvPr/>
          </p:nvSpPr>
          <p:spPr bwMode="auto">
            <a:xfrm>
              <a:off x="2080830" y="3463930"/>
              <a:ext cx="45937" cy="244112"/>
            </a:xfrm>
            <a:prstGeom prst="ellipse">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cxnSp>
          <p:nvCxnSpPr>
            <p:cNvPr id="48" name="Straight Connector 47"/>
            <p:cNvCxnSpPr/>
            <p:nvPr/>
          </p:nvCxnSpPr>
          <p:spPr bwMode="auto">
            <a:xfrm flipV="1">
              <a:off x="1147041" y="3579881"/>
              <a:ext cx="1521071" cy="4486"/>
            </a:xfrm>
            <a:prstGeom prst="line">
              <a:avLst/>
            </a:prstGeom>
            <a:solidFill>
              <a:schemeClr val="accent1"/>
            </a:solidFill>
            <a:ln w="9525" cap="flat" cmpd="sng" algn="ctr">
              <a:solidFill>
                <a:srgbClr val="000000"/>
              </a:solidFill>
              <a:prstDash val="dash"/>
              <a:round/>
              <a:headEnd type="none" w="med" len="med"/>
              <a:tailEnd type="none" w="med" len="med"/>
            </a:ln>
            <a:effectLst/>
          </p:spPr>
        </p:cxnSp>
        <p:sp>
          <p:nvSpPr>
            <p:cNvPr id="49" name="Oval 48"/>
            <p:cNvSpPr/>
            <p:nvPr/>
          </p:nvSpPr>
          <p:spPr bwMode="auto">
            <a:xfrm>
              <a:off x="2851604" y="3731697"/>
              <a:ext cx="45937" cy="244112"/>
            </a:xfrm>
            <a:prstGeom prst="ellipse">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sp>
          <p:nvSpPr>
            <p:cNvPr id="50" name="Oval 49"/>
            <p:cNvSpPr/>
            <p:nvPr/>
          </p:nvSpPr>
          <p:spPr bwMode="auto">
            <a:xfrm>
              <a:off x="3684418" y="3727211"/>
              <a:ext cx="45937" cy="244112"/>
            </a:xfrm>
            <a:prstGeom prst="ellipse">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cxnSp>
          <p:nvCxnSpPr>
            <p:cNvPr id="51" name="Straight Connector 50"/>
            <p:cNvCxnSpPr/>
            <p:nvPr/>
          </p:nvCxnSpPr>
          <p:spPr bwMode="auto">
            <a:xfrm>
              <a:off x="2890814" y="3767446"/>
              <a:ext cx="800332" cy="168127"/>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52" name="Straight Connector 51"/>
            <p:cNvCxnSpPr/>
            <p:nvPr/>
          </p:nvCxnSpPr>
          <p:spPr bwMode="auto">
            <a:xfrm flipV="1">
              <a:off x="2890814" y="3762961"/>
              <a:ext cx="800332" cy="177097"/>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3" name="TextBox 52"/>
            <p:cNvSpPr txBox="1"/>
            <p:nvPr/>
          </p:nvSpPr>
          <p:spPr>
            <a:xfrm>
              <a:off x="925725" y="3662926"/>
              <a:ext cx="519067" cy="207749"/>
            </a:xfrm>
            <a:prstGeom prst="rect">
              <a:avLst/>
            </a:prstGeom>
            <a:noFill/>
            <a:ln>
              <a:noFill/>
            </a:ln>
          </p:spPr>
          <p:txBody>
            <a:bodyPr wrap="square" rtlCol="0">
              <a:spAutoFit/>
            </a:bodyPr>
            <a:lstStyle/>
            <a:p>
              <a:pPr algn="ctr"/>
              <a:r>
                <a:rPr lang="en-US" sz="750" dirty="0"/>
                <a:t>OAP1</a:t>
              </a:r>
            </a:p>
          </p:txBody>
        </p:sp>
        <p:sp>
          <p:nvSpPr>
            <p:cNvPr id="54" name="TextBox 53"/>
            <p:cNvSpPr txBox="1"/>
            <p:nvPr/>
          </p:nvSpPr>
          <p:spPr>
            <a:xfrm>
              <a:off x="1884655" y="3630298"/>
              <a:ext cx="441146" cy="207749"/>
            </a:xfrm>
            <a:prstGeom prst="rect">
              <a:avLst/>
            </a:prstGeom>
            <a:noFill/>
            <a:ln>
              <a:noFill/>
            </a:ln>
          </p:spPr>
          <p:txBody>
            <a:bodyPr wrap="none" rtlCol="0">
              <a:spAutoFit/>
            </a:bodyPr>
            <a:lstStyle/>
            <a:p>
              <a:r>
                <a:rPr lang="en-US" sz="750" dirty="0"/>
                <a:t>OAP2</a:t>
              </a:r>
            </a:p>
          </p:txBody>
        </p:sp>
        <p:sp>
          <p:nvSpPr>
            <p:cNvPr id="55" name="TextBox 54"/>
            <p:cNvSpPr txBox="1"/>
            <p:nvPr/>
          </p:nvSpPr>
          <p:spPr>
            <a:xfrm>
              <a:off x="2728883" y="3975695"/>
              <a:ext cx="336738" cy="115416"/>
            </a:xfrm>
            <a:prstGeom prst="rect">
              <a:avLst/>
            </a:prstGeom>
            <a:noFill/>
            <a:ln>
              <a:noFill/>
            </a:ln>
          </p:spPr>
          <p:txBody>
            <a:bodyPr wrap="square" lIns="0" tIns="0" rIns="0" bIns="0" rtlCol="0">
              <a:spAutoFit/>
            </a:bodyPr>
            <a:lstStyle/>
            <a:p>
              <a:pPr algn="ctr"/>
              <a:r>
                <a:rPr lang="en-US" sz="750" dirty="0"/>
                <a:t>OAP3</a:t>
              </a:r>
            </a:p>
          </p:txBody>
        </p:sp>
        <p:sp>
          <p:nvSpPr>
            <p:cNvPr id="56" name="Rectangle 55"/>
            <p:cNvSpPr/>
            <p:nvPr/>
          </p:nvSpPr>
          <p:spPr bwMode="auto">
            <a:xfrm rot="20400000">
              <a:off x="3117762" y="3737307"/>
              <a:ext cx="28880" cy="238328"/>
            </a:xfrm>
            <a:prstGeom prst="rect">
              <a:avLst/>
            </a:prstGeom>
            <a:solidFill>
              <a:schemeClr val="accent1"/>
            </a:solidFill>
            <a:ln w="9525" cap="flat" cmpd="sng" algn="ctr">
              <a:solidFill>
                <a:srgbClr val="000000"/>
              </a:solidFill>
              <a:prstDash val="solid"/>
              <a:round/>
              <a:headEnd type="none" w="med" len="med"/>
              <a:tailEnd type="none" w="med" len="med"/>
            </a:ln>
            <a:effectLst/>
            <a:scene3d>
              <a:camera prst="orthographicFront">
                <a:rot lat="0" lon="0" rev="20399999"/>
              </a:camera>
              <a:lightRig rig="threePt" dir="t"/>
            </a:scene3d>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sp>
          <p:nvSpPr>
            <p:cNvPr id="57" name="TextBox 56"/>
            <p:cNvSpPr txBox="1"/>
            <p:nvPr/>
          </p:nvSpPr>
          <p:spPr>
            <a:xfrm>
              <a:off x="2952611" y="3491045"/>
              <a:ext cx="647934" cy="207749"/>
            </a:xfrm>
            <a:prstGeom prst="rect">
              <a:avLst/>
            </a:prstGeom>
            <a:noFill/>
            <a:ln>
              <a:noFill/>
            </a:ln>
          </p:spPr>
          <p:txBody>
            <a:bodyPr wrap="none" rtlCol="0">
              <a:spAutoFit/>
            </a:bodyPr>
            <a:lstStyle/>
            <a:p>
              <a:r>
                <a:rPr lang="en-US" sz="750" dirty="0"/>
                <a:t>Fold Mirror</a:t>
              </a:r>
            </a:p>
          </p:txBody>
        </p:sp>
        <p:cxnSp>
          <p:nvCxnSpPr>
            <p:cNvPr id="58" name="Straight Connector 57"/>
            <p:cNvCxnSpPr/>
            <p:nvPr/>
          </p:nvCxnSpPr>
          <p:spPr bwMode="auto">
            <a:xfrm>
              <a:off x="6299842" y="3759254"/>
              <a:ext cx="354983" cy="4603"/>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59" name="Straight Connector 58"/>
            <p:cNvCxnSpPr/>
            <p:nvPr/>
          </p:nvCxnSpPr>
          <p:spPr bwMode="auto">
            <a:xfrm>
              <a:off x="6246606" y="3947872"/>
              <a:ext cx="491109" cy="54"/>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60" name="Straight Connector 59"/>
            <p:cNvCxnSpPr/>
            <p:nvPr/>
          </p:nvCxnSpPr>
          <p:spPr bwMode="auto">
            <a:xfrm>
              <a:off x="6692653" y="3770703"/>
              <a:ext cx="475872" cy="82678"/>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61" name="Straight Connector 60"/>
            <p:cNvCxnSpPr/>
            <p:nvPr/>
          </p:nvCxnSpPr>
          <p:spPr bwMode="auto">
            <a:xfrm flipV="1">
              <a:off x="6764721" y="3853380"/>
              <a:ext cx="403806" cy="101391"/>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62" name="Oval 61"/>
            <p:cNvSpPr/>
            <p:nvPr/>
          </p:nvSpPr>
          <p:spPr bwMode="auto">
            <a:xfrm>
              <a:off x="6247432" y="3723504"/>
              <a:ext cx="45937" cy="244112"/>
            </a:xfrm>
            <a:prstGeom prst="ellipse">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cxnSp>
          <p:nvCxnSpPr>
            <p:cNvPr id="63" name="Straight Connector 62"/>
            <p:cNvCxnSpPr/>
            <p:nvPr/>
          </p:nvCxnSpPr>
          <p:spPr bwMode="auto">
            <a:xfrm flipH="1">
              <a:off x="1162609" y="3248254"/>
              <a:ext cx="634508" cy="412517"/>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64" name="TextBox 63"/>
            <p:cNvSpPr txBox="1"/>
            <p:nvPr/>
          </p:nvSpPr>
          <p:spPr>
            <a:xfrm>
              <a:off x="3569109" y="3975695"/>
              <a:ext cx="256480" cy="115416"/>
            </a:xfrm>
            <a:prstGeom prst="rect">
              <a:avLst/>
            </a:prstGeom>
            <a:noFill/>
          </p:spPr>
          <p:txBody>
            <a:bodyPr wrap="none" lIns="0" tIns="0" rIns="0" bIns="0" rtlCol="0">
              <a:spAutoFit/>
            </a:bodyPr>
            <a:lstStyle/>
            <a:p>
              <a:r>
                <a:rPr lang="en-US" sz="750" dirty="0"/>
                <a:t>OAP4</a:t>
              </a:r>
            </a:p>
          </p:txBody>
        </p:sp>
        <p:cxnSp>
          <p:nvCxnSpPr>
            <p:cNvPr id="65" name="Straight Connector 64"/>
            <p:cNvCxnSpPr/>
            <p:nvPr/>
          </p:nvCxnSpPr>
          <p:spPr bwMode="auto">
            <a:xfrm>
              <a:off x="951523" y="2358950"/>
              <a:ext cx="812184" cy="708837"/>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66" name="Straight Connector 65"/>
            <p:cNvCxnSpPr/>
            <p:nvPr/>
          </p:nvCxnSpPr>
          <p:spPr bwMode="auto">
            <a:xfrm>
              <a:off x="968681" y="2564744"/>
              <a:ext cx="823622" cy="703139"/>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67" name="TextBox 218"/>
            <p:cNvSpPr txBox="1">
              <a:spLocks noChangeArrowheads="1"/>
            </p:cNvSpPr>
            <p:nvPr/>
          </p:nvSpPr>
          <p:spPr bwMode="auto">
            <a:xfrm>
              <a:off x="1331531" y="3676733"/>
              <a:ext cx="543039" cy="115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750" b="1" dirty="0">
                  <a:solidFill>
                    <a:srgbClr val="000000"/>
                  </a:solidFill>
                </a:rPr>
                <a:t>FCM</a:t>
              </a:r>
            </a:p>
          </p:txBody>
        </p:sp>
        <p:sp>
          <p:nvSpPr>
            <p:cNvPr id="69" name="TextBox 218"/>
            <p:cNvSpPr txBox="1">
              <a:spLocks noChangeArrowheads="1"/>
            </p:cNvSpPr>
            <p:nvPr/>
          </p:nvSpPr>
          <p:spPr bwMode="auto">
            <a:xfrm>
              <a:off x="1933135" y="3991577"/>
              <a:ext cx="870242" cy="115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750" b="1" dirty="0">
                  <a:solidFill>
                    <a:srgbClr val="000000"/>
                  </a:solidFill>
                </a:rPr>
                <a:t>DM 2</a:t>
              </a:r>
            </a:p>
          </p:txBody>
        </p:sp>
        <p:cxnSp>
          <p:nvCxnSpPr>
            <p:cNvPr id="70" name="Straight Connector 272"/>
            <p:cNvCxnSpPr>
              <a:cxnSpLocks noChangeShapeType="1"/>
            </p:cNvCxnSpPr>
            <p:nvPr/>
          </p:nvCxnSpPr>
          <p:spPr bwMode="auto">
            <a:xfrm flipV="1">
              <a:off x="4648630" y="3860284"/>
              <a:ext cx="55792" cy="472299"/>
            </a:xfrm>
            <a:prstGeom prst="line">
              <a:avLst/>
            </a:prstGeom>
            <a:noFill/>
            <a:ln w="25400" algn="ctr">
              <a:solidFill>
                <a:srgbClr val="7030A0"/>
              </a:solidFill>
              <a:round/>
              <a:headEnd type="triangle" w="med" len="med"/>
              <a:tailEnd/>
            </a:ln>
            <a:extLst>
              <a:ext uri="{909E8E84-426E-40dd-AFC4-6F175D3DCCD1}">
                <a14:hiddenFill xmlns:a14="http://schemas.microsoft.com/office/drawing/2010/main" xmlns="">
                  <a:noFill/>
                </a14:hiddenFill>
              </a:ext>
            </a:extLst>
          </p:spPr>
        </p:cxnSp>
        <p:sp>
          <p:nvSpPr>
            <p:cNvPr id="71" name="TextBox 70"/>
            <p:cNvSpPr txBox="1"/>
            <p:nvPr/>
          </p:nvSpPr>
          <p:spPr bwMode="auto">
            <a:xfrm rot="16200000">
              <a:off x="1685582" y="4271852"/>
              <a:ext cx="490840" cy="219291"/>
            </a:xfrm>
            <a:prstGeom prst="rect">
              <a:avLst/>
            </a:prstGeom>
            <a:noFill/>
          </p:spPr>
          <p:txBody>
            <a:bodyPr wrap="none">
              <a:spAutoFit/>
            </a:bodyPr>
            <a:lstStyle/>
            <a:p>
              <a:pPr>
                <a:defRPr/>
              </a:pPr>
              <a:r>
                <a:rPr lang="en-US" sz="825" dirty="0">
                  <a:solidFill>
                    <a:srgbClr val="7030A0"/>
                  </a:solidFill>
                </a:rPr>
                <a:t> 20 Hz</a:t>
              </a:r>
            </a:p>
          </p:txBody>
        </p:sp>
        <p:sp>
          <p:nvSpPr>
            <p:cNvPr id="72" name="TextBox 71"/>
            <p:cNvSpPr txBox="1"/>
            <p:nvPr/>
          </p:nvSpPr>
          <p:spPr bwMode="auto">
            <a:xfrm rot="16200000">
              <a:off x="2373181" y="4248811"/>
              <a:ext cx="490840" cy="219291"/>
            </a:xfrm>
            <a:prstGeom prst="rect">
              <a:avLst/>
            </a:prstGeom>
            <a:noFill/>
          </p:spPr>
          <p:txBody>
            <a:bodyPr wrap="none">
              <a:spAutoFit/>
            </a:bodyPr>
            <a:lstStyle/>
            <a:p>
              <a:pPr>
                <a:defRPr/>
              </a:pPr>
              <a:r>
                <a:rPr lang="en-US" sz="825" dirty="0">
                  <a:solidFill>
                    <a:srgbClr val="7030A0"/>
                  </a:solidFill>
                </a:rPr>
                <a:t>2 mHz</a:t>
              </a:r>
            </a:p>
          </p:txBody>
        </p:sp>
        <p:sp>
          <p:nvSpPr>
            <p:cNvPr id="73" name="TextBox 72"/>
            <p:cNvSpPr txBox="1"/>
            <p:nvPr/>
          </p:nvSpPr>
          <p:spPr bwMode="auto">
            <a:xfrm rot="16200000">
              <a:off x="1501951" y="4255715"/>
              <a:ext cx="490840" cy="219291"/>
            </a:xfrm>
            <a:prstGeom prst="rect">
              <a:avLst/>
            </a:prstGeom>
            <a:noFill/>
          </p:spPr>
          <p:txBody>
            <a:bodyPr wrap="none">
              <a:spAutoFit/>
            </a:bodyPr>
            <a:lstStyle/>
            <a:p>
              <a:pPr>
                <a:defRPr/>
              </a:pPr>
              <a:r>
                <a:rPr lang="en-US" sz="825" dirty="0">
                  <a:solidFill>
                    <a:srgbClr val="7030A0"/>
                  </a:solidFill>
                </a:rPr>
                <a:t>2 mHz</a:t>
              </a:r>
            </a:p>
          </p:txBody>
        </p:sp>
        <p:sp>
          <p:nvSpPr>
            <p:cNvPr id="74" name="Rectangle 259"/>
            <p:cNvSpPr>
              <a:spLocks noChangeArrowheads="1"/>
            </p:cNvSpPr>
            <p:nvPr/>
          </p:nvSpPr>
          <p:spPr bwMode="auto">
            <a:xfrm>
              <a:off x="4439320" y="4330671"/>
              <a:ext cx="446878" cy="186838"/>
            </a:xfrm>
            <a:prstGeom prst="rect">
              <a:avLst/>
            </a:prstGeom>
            <a:solidFill>
              <a:srgbClr val="7030A0"/>
            </a:solidFill>
            <a:ln w="9525" algn="ctr">
              <a:solidFill>
                <a:srgbClr val="000000"/>
              </a:solidFill>
              <a:round/>
              <a:headEnd/>
              <a:tailEnd/>
            </a:ln>
          </p:spPr>
          <p:txBody>
            <a:bodyPr lIns="0" tIns="0" rIns="0" bIns="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75" b="1" dirty="0">
                  <a:solidFill>
                    <a:srgbClr val="FFFFFF"/>
                  </a:solidFill>
                  <a:cs typeface="Arial" panose="020B0604020202020204" pitchFamily="34" charset="0"/>
                </a:rPr>
                <a:t>LOCAM</a:t>
              </a:r>
            </a:p>
          </p:txBody>
        </p:sp>
        <p:cxnSp>
          <p:nvCxnSpPr>
            <p:cNvPr id="75" name="Elbow Connector 74"/>
            <p:cNvCxnSpPr>
              <a:cxnSpLocks/>
            </p:cNvCxnSpPr>
            <p:nvPr/>
          </p:nvCxnSpPr>
          <p:spPr bwMode="auto">
            <a:xfrm rot="5400000">
              <a:off x="4450582" y="4468191"/>
              <a:ext cx="156035" cy="238961"/>
            </a:xfrm>
            <a:prstGeom prst="bentConnector2">
              <a:avLst/>
            </a:prstGeom>
            <a:ln w="254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6" name="Snip and Round Single Corner Rectangle 75"/>
            <p:cNvSpPr/>
            <p:nvPr/>
          </p:nvSpPr>
          <p:spPr bwMode="auto">
            <a:xfrm>
              <a:off x="3454500" y="4317945"/>
              <a:ext cx="928856" cy="663452"/>
            </a:xfrm>
            <a:prstGeom prst="snipRoundRect">
              <a:avLst>
                <a:gd name="adj1" fmla="val 0"/>
                <a:gd name="adj2" fmla="val 46101"/>
              </a:avLst>
            </a:prstGeom>
            <a:solidFill>
              <a:srgbClr val="7030A0"/>
            </a:solidFill>
            <a:ln w="25400" cap="flat" cmpd="sng" algn="ctr">
              <a:solidFill>
                <a:schemeClr val="bg1">
                  <a:lumMod val="75000"/>
                </a:schemeClr>
              </a:solidFill>
              <a:prstDash val="solid"/>
              <a:round/>
              <a:headEnd type="none" w="med" len="med"/>
              <a:tailEnd type="none" w="med" len="med"/>
            </a:ln>
            <a:effectLst/>
          </p:spPr>
          <p:txBody>
            <a:bodyPr lIns="0" tIns="0" rIns="0" bIns="0" anchor="ctr"/>
            <a:lstStyle/>
            <a:p>
              <a:pPr algn="ctr">
                <a:defRPr/>
              </a:pPr>
              <a:r>
                <a:rPr lang="en-US" sz="825" b="1" dirty="0">
                  <a:solidFill>
                    <a:srgbClr val="FFFFFF"/>
                  </a:solidFill>
                </a:rPr>
                <a:t>Low Order Wavefront Sensing &amp; Control</a:t>
              </a:r>
            </a:p>
          </p:txBody>
        </p:sp>
        <p:sp>
          <p:nvSpPr>
            <p:cNvPr id="77" name="Rectangle 237"/>
            <p:cNvSpPr>
              <a:spLocks noChangeArrowheads="1"/>
            </p:cNvSpPr>
            <p:nvPr/>
          </p:nvSpPr>
          <p:spPr bwMode="auto">
            <a:xfrm>
              <a:off x="7155687" y="3745993"/>
              <a:ext cx="449389" cy="222107"/>
            </a:xfrm>
            <a:prstGeom prst="rect">
              <a:avLst/>
            </a:prstGeom>
            <a:solidFill>
              <a:srgbClr val="00B050"/>
            </a:solidFill>
            <a:ln w="9525" algn="ctr">
              <a:solidFill>
                <a:srgbClr val="000000"/>
              </a:solidFill>
              <a:round/>
              <a:headEnd/>
              <a:tailEnd/>
            </a:ln>
          </p:spPr>
          <p:txBody>
            <a:bodyPr lIns="0" tIns="0" rIns="0" bIns="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75" b="1" dirty="0">
                  <a:solidFill>
                    <a:srgbClr val="FFFFFF"/>
                  </a:solidFill>
                </a:rPr>
                <a:t>EX</a:t>
              </a:r>
              <a:r>
                <a:rPr lang="en-US" altLang="en-US" sz="675" b="1" dirty="0">
                  <a:solidFill>
                    <a:srgbClr val="FFFFFF"/>
                  </a:solidFill>
                  <a:cs typeface="Arial" panose="020B0604020202020204" pitchFamily="34" charset="0"/>
                </a:rPr>
                <a:t>CAM</a:t>
              </a:r>
            </a:p>
          </p:txBody>
        </p:sp>
        <p:cxnSp>
          <p:nvCxnSpPr>
            <p:cNvPr id="78" name="Elbow Connector 77"/>
            <p:cNvCxnSpPr>
              <a:cxnSpLocks/>
              <a:stCxn id="80" idx="2"/>
            </p:cNvCxnSpPr>
            <p:nvPr/>
          </p:nvCxnSpPr>
          <p:spPr bwMode="auto">
            <a:xfrm rot="10800000" flipV="1">
              <a:off x="2660723" y="2053513"/>
              <a:ext cx="4561423" cy="1404230"/>
            </a:xfrm>
            <a:prstGeom prst="bentConnector3">
              <a:avLst>
                <a:gd name="adj1" fmla="val 99892"/>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p:cNvCxnSpPr>
              <a:cxnSpLocks/>
              <a:stCxn id="80" idx="2"/>
            </p:cNvCxnSpPr>
            <p:nvPr/>
          </p:nvCxnSpPr>
          <p:spPr bwMode="auto">
            <a:xfrm rot="10800000" flipV="1">
              <a:off x="2252758" y="2053513"/>
              <a:ext cx="4969388" cy="1687095"/>
            </a:xfrm>
            <a:prstGeom prst="bentConnector3">
              <a:avLst>
                <a:gd name="adj1" fmla="val 100164"/>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1" name="TextBox 218"/>
            <p:cNvSpPr txBox="1">
              <a:spLocks noChangeArrowheads="1"/>
            </p:cNvSpPr>
            <p:nvPr/>
          </p:nvSpPr>
          <p:spPr bwMode="auto">
            <a:xfrm>
              <a:off x="2592862" y="3345213"/>
              <a:ext cx="507139" cy="115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750" b="1" dirty="0">
                  <a:solidFill>
                    <a:srgbClr val="000000"/>
                  </a:solidFill>
                </a:rPr>
                <a:t>DM 1</a:t>
              </a:r>
            </a:p>
          </p:txBody>
        </p:sp>
        <p:cxnSp>
          <p:nvCxnSpPr>
            <p:cNvPr id="82" name="Elbow Connector 81"/>
            <p:cNvCxnSpPr>
              <a:cxnSpLocks/>
              <a:stCxn id="77" idx="0"/>
              <a:endCxn id="80" idx="0"/>
            </p:cNvCxnSpPr>
            <p:nvPr/>
          </p:nvCxnSpPr>
          <p:spPr bwMode="auto">
            <a:xfrm rot="5400000" flipH="1" flipV="1">
              <a:off x="6890428" y="2543468"/>
              <a:ext cx="1692479" cy="712573"/>
            </a:xfrm>
            <a:prstGeom prst="bentConnector4">
              <a:avLst>
                <a:gd name="adj1" fmla="val 39451"/>
                <a:gd name="adj2" fmla="val 129481"/>
              </a:avLst>
            </a:prstGeom>
            <a:ln w="254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3" name="Rectangle 241"/>
            <p:cNvSpPr>
              <a:spLocks noChangeArrowheads="1"/>
            </p:cNvSpPr>
            <p:nvPr/>
          </p:nvSpPr>
          <p:spPr bwMode="auto">
            <a:xfrm>
              <a:off x="4064612" y="3692592"/>
              <a:ext cx="48092" cy="326184"/>
            </a:xfrm>
            <a:prstGeom prst="rect">
              <a:avLst/>
            </a:prstGeom>
            <a:solidFill>
              <a:srgbClr val="92D050"/>
            </a:solidFill>
            <a:ln w="9525" algn="ctr">
              <a:solidFill>
                <a:srgbClr val="000000"/>
              </a:solidFill>
              <a:prstDash val="sysDash"/>
              <a:round/>
              <a:headEnd/>
              <a:tailEnd/>
            </a:ln>
          </p:spPr>
          <p:txBody>
            <a:bodyPr lIns="51435" tIns="25718" rIns="51435" bIns="25718"/>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dirty="0">
                <a:cs typeface="Arial" panose="020B0604020202020204" pitchFamily="34" charset="0"/>
              </a:endParaRPr>
            </a:p>
          </p:txBody>
        </p:sp>
        <p:sp>
          <p:nvSpPr>
            <p:cNvPr id="84" name="Rectangle 241"/>
            <p:cNvSpPr>
              <a:spLocks noChangeArrowheads="1"/>
            </p:cNvSpPr>
            <p:nvPr/>
          </p:nvSpPr>
          <p:spPr bwMode="auto">
            <a:xfrm>
              <a:off x="5298141" y="3673554"/>
              <a:ext cx="48092" cy="326184"/>
            </a:xfrm>
            <a:prstGeom prst="rect">
              <a:avLst/>
            </a:prstGeom>
            <a:solidFill>
              <a:srgbClr val="92D050"/>
            </a:solidFill>
            <a:ln w="9525" algn="ctr">
              <a:solidFill>
                <a:srgbClr val="000000"/>
              </a:solidFill>
              <a:prstDash val="sysDash"/>
              <a:round/>
              <a:headEnd/>
              <a:tailEnd/>
            </a:ln>
          </p:spPr>
          <p:txBody>
            <a:bodyPr lIns="51435" tIns="25718" rIns="51435" bIns="25718"/>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dirty="0">
                <a:cs typeface="Arial" panose="020B0604020202020204" pitchFamily="34" charset="0"/>
              </a:endParaRPr>
            </a:p>
          </p:txBody>
        </p:sp>
        <p:sp>
          <p:nvSpPr>
            <p:cNvPr id="85" name="TextBox 233"/>
            <p:cNvSpPr txBox="1">
              <a:spLocks noChangeArrowheads="1"/>
            </p:cNvSpPr>
            <p:nvPr/>
          </p:nvSpPr>
          <p:spPr bwMode="auto">
            <a:xfrm>
              <a:off x="758414" y="1925952"/>
              <a:ext cx="936539"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050" b="1" dirty="0">
                  <a:solidFill>
                    <a:srgbClr val="9C003C"/>
                  </a:solidFill>
                </a:rPr>
                <a:t>Light From Telescope</a:t>
              </a:r>
            </a:p>
          </p:txBody>
        </p:sp>
        <p:cxnSp>
          <p:nvCxnSpPr>
            <p:cNvPr id="87" name="Straight Connector 86"/>
            <p:cNvCxnSpPr/>
            <p:nvPr/>
          </p:nvCxnSpPr>
          <p:spPr>
            <a:xfrm flipH="1" flipV="1">
              <a:off x="6476294" y="3750044"/>
              <a:ext cx="2079" cy="209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3676939" y="1379377"/>
              <a:ext cx="786476" cy="253916"/>
            </a:xfrm>
            <a:prstGeom prst="rect">
              <a:avLst/>
            </a:prstGeom>
            <a:solidFill>
              <a:schemeClr val="accent4">
                <a:lumMod val="40000"/>
                <a:lumOff val="60000"/>
              </a:schemeClr>
            </a:solidFill>
          </p:spPr>
          <p:txBody>
            <a:bodyPr wrap="square" lIns="0" tIns="0" rIns="0" bIns="0" rtlCol="0">
              <a:spAutoFit/>
            </a:bodyPr>
            <a:lstStyle/>
            <a:p>
              <a:pPr algn="ctr" defTabSz="685800">
                <a:defRPr/>
              </a:pPr>
              <a:r>
                <a:rPr lang="en-US" sz="825" dirty="0">
                  <a:solidFill>
                    <a:prstClr val="black"/>
                  </a:solidFill>
                </a:rPr>
                <a:t>Pupil Plane Mask</a:t>
              </a:r>
            </a:p>
          </p:txBody>
        </p:sp>
        <p:sp>
          <p:nvSpPr>
            <p:cNvPr id="89" name="TextBox 88"/>
            <p:cNvSpPr txBox="1"/>
            <p:nvPr/>
          </p:nvSpPr>
          <p:spPr>
            <a:xfrm>
              <a:off x="4332196" y="1122829"/>
              <a:ext cx="763304" cy="253916"/>
            </a:xfrm>
            <a:prstGeom prst="rect">
              <a:avLst/>
            </a:prstGeom>
            <a:solidFill>
              <a:schemeClr val="accent4">
                <a:lumMod val="40000"/>
                <a:lumOff val="60000"/>
              </a:schemeClr>
            </a:solidFill>
          </p:spPr>
          <p:txBody>
            <a:bodyPr wrap="square" lIns="0" tIns="0" rIns="0" bIns="0" rtlCol="0">
              <a:spAutoFit/>
            </a:bodyPr>
            <a:lstStyle/>
            <a:p>
              <a:pPr algn="ctr" defTabSz="685800">
                <a:defRPr/>
              </a:pPr>
              <a:r>
                <a:rPr lang="en-US" sz="825" dirty="0">
                  <a:solidFill>
                    <a:prstClr val="black"/>
                  </a:solidFill>
                </a:rPr>
                <a:t>Focal Plane Mask</a:t>
              </a:r>
            </a:p>
          </p:txBody>
        </p:sp>
        <p:sp>
          <p:nvSpPr>
            <p:cNvPr id="90" name="TextBox 89"/>
            <p:cNvSpPr txBox="1"/>
            <p:nvPr/>
          </p:nvSpPr>
          <p:spPr>
            <a:xfrm>
              <a:off x="5148342" y="1396767"/>
              <a:ext cx="423263" cy="253916"/>
            </a:xfrm>
            <a:prstGeom prst="rect">
              <a:avLst/>
            </a:prstGeom>
            <a:solidFill>
              <a:schemeClr val="accent4">
                <a:lumMod val="40000"/>
                <a:lumOff val="60000"/>
              </a:schemeClr>
            </a:solidFill>
          </p:spPr>
          <p:txBody>
            <a:bodyPr wrap="square" lIns="0" tIns="0" rIns="0" bIns="0" rtlCol="0">
              <a:spAutoFit/>
            </a:bodyPr>
            <a:lstStyle/>
            <a:p>
              <a:pPr algn="ctr" defTabSz="685800">
                <a:defRPr/>
              </a:pPr>
              <a:r>
                <a:rPr lang="en-US" sz="825" dirty="0">
                  <a:solidFill>
                    <a:prstClr val="black"/>
                  </a:solidFill>
                </a:rPr>
                <a:t>Lyot</a:t>
              </a:r>
            </a:p>
            <a:p>
              <a:pPr algn="ctr" defTabSz="685800">
                <a:defRPr/>
              </a:pPr>
              <a:r>
                <a:rPr lang="en-US" sz="825" dirty="0">
                  <a:solidFill>
                    <a:prstClr val="black"/>
                  </a:solidFill>
                </a:rPr>
                <a:t>Stop</a:t>
              </a:r>
            </a:p>
          </p:txBody>
        </p:sp>
        <p:sp>
          <p:nvSpPr>
            <p:cNvPr id="91" name="TextBox 90"/>
            <p:cNvSpPr txBox="1"/>
            <p:nvPr/>
          </p:nvSpPr>
          <p:spPr>
            <a:xfrm>
              <a:off x="6265276" y="1386941"/>
              <a:ext cx="399487" cy="253916"/>
            </a:xfrm>
            <a:prstGeom prst="rect">
              <a:avLst/>
            </a:prstGeom>
            <a:solidFill>
              <a:schemeClr val="accent4">
                <a:lumMod val="40000"/>
                <a:lumOff val="60000"/>
              </a:schemeClr>
            </a:solidFill>
          </p:spPr>
          <p:txBody>
            <a:bodyPr wrap="square" lIns="0" tIns="0" rIns="0" bIns="0" rtlCol="0">
              <a:spAutoFit/>
            </a:bodyPr>
            <a:lstStyle/>
            <a:p>
              <a:pPr algn="ctr" defTabSz="685800">
                <a:defRPr/>
              </a:pPr>
              <a:r>
                <a:rPr lang="en-US" sz="825" dirty="0">
                  <a:solidFill>
                    <a:prstClr val="black"/>
                  </a:solidFill>
                </a:rPr>
                <a:t>Color Filter</a:t>
              </a:r>
            </a:p>
          </p:txBody>
        </p:sp>
        <p:sp>
          <p:nvSpPr>
            <p:cNvPr id="92" name="TextBox 91"/>
            <p:cNvSpPr txBox="1"/>
            <p:nvPr/>
          </p:nvSpPr>
          <p:spPr>
            <a:xfrm>
              <a:off x="5849146" y="1157224"/>
              <a:ext cx="333144" cy="253916"/>
            </a:xfrm>
            <a:prstGeom prst="rect">
              <a:avLst/>
            </a:prstGeom>
            <a:solidFill>
              <a:schemeClr val="accent4">
                <a:lumMod val="40000"/>
                <a:lumOff val="60000"/>
              </a:schemeClr>
            </a:solidFill>
          </p:spPr>
          <p:txBody>
            <a:bodyPr wrap="square" lIns="0" tIns="0" rIns="0" bIns="0" rtlCol="0">
              <a:spAutoFit/>
            </a:bodyPr>
            <a:lstStyle/>
            <a:p>
              <a:pPr algn="ctr" defTabSz="685800">
                <a:defRPr/>
              </a:pPr>
              <a:r>
                <a:rPr lang="en-US" sz="825" dirty="0">
                  <a:solidFill>
                    <a:prstClr val="black"/>
                  </a:solidFill>
                </a:rPr>
                <a:t>Field </a:t>
              </a:r>
            </a:p>
            <a:p>
              <a:pPr algn="ctr" defTabSz="685800">
                <a:defRPr/>
              </a:pPr>
              <a:r>
                <a:rPr lang="en-US" sz="825" dirty="0">
                  <a:solidFill>
                    <a:prstClr val="black"/>
                  </a:solidFill>
                </a:rPr>
                <a:t>Stop</a:t>
              </a:r>
            </a:p>
          </p:txBody>
        </p:sp>
        <p:pic>
          <p:nvPicPr>
            <p:cNvPr id="9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6870" y="2443604"/>
              <a:ext cx="203531" cy="205353"/>
            </a:xfrm>
            <a:prstGeom prst="rect">
              <a:avLst/>
            </a:prstGeom>
            <a:noFill/>
            <a:ln>
              <a:solidFill>
                <a:sysClr val="windowText" lastClr="000000">
                  <a:lumMod val="50000"/>
                  <a:lumOff val="50000"/>
                </a:sysClr>
              </a:solidFill>
            </a:ln>
            <a:extLst>
              <a:ext uri="{909E8E84-426E-40dd-AFC4-6F175D3DCCD1}">
                <a14:hiddenFill xmlns:a14="http://schemas.microsoft.com/office/drawing/2010/main" xmlns="">
                  <a:solidFill>
                    <a:schemeClr val="accent1"/>
                  </a:solidFill>
                </a14:hiddenFill>
              </a:ext>
            </a:extLst>
          </p:spPr>
        </p:pic>
        <p:sp>
          <p:nvSpPr>
            <p:cNvPr id="95" name="Rectangle 94"/>
            <p:cNvSpPr/>
            <p:nvPr/>
          </p:nvSpPr>
          <p:spPr bwMode="auto">
            <a:xfrm>
              <a:off x="5854766" y="2387720"/>
              <a:ext cx="336114" cy="328564"/>
            </a:xfrm>
            <a:prstGeom prst="rect">
              <a:avLst/>
            </a:prstGeom>
            <a:solidFill>
              <a:sysClr val="windowText" lastClr="00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1050" dirty="0">
                <a:solidFill>
                  <a:prstClr val="black"/>
                </a:solidFill>
                <a:latin typeface="Arial" charset="0"/>
                <a:cs typeface="Arial" charset="0"/>
              </a:endParaRPr>
            </a:p>
          </p:txBody>
        </p:sp>
        <p:pic>
          <p:nvPicPr>
            <p:cNvPr id="97" name="Picture 3">
              <a:extLst>
                <a:ext uri="{FF2B5EF4-FFF2-40B4-BE49-F238E27FC236}">
                  <a16:creationId xmlns:a16="http://schemas.microsoft.com/office/drawing/2014/main" id="{BF153FB0-1FE7-5642-A7D3-5DF360174D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7748" y="2387792"/>
              <a:ext cx="337238" cy="3285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8" name="Picture 97">
              <a:extLst>
                <a:ext uri="{FF2B5EF4-FFF2-40B4-BE49-F238E27FC236}">
                  <a16:creationId xmlns:a16="http://schemas.microsoft.com/office/drawing/2014/main" id="{37F74437-5C05-9B4E-88AD-907E8DDD13C0}"/>
                </a:ext>
              </a:extLst>
            </p:cNvPr>
            <p:cNvPicPr>
              <a:picLocks noChangeAspect="1"/>
            </p:cNvPicPr>
            <p:nvPr/>
          </p:nvPicPr>
          <p:blipFill rotWithShape="1">
            <a:blip r:embed="rId5"/>
            <a:srcRect r="2278"/>
            <a:stretch/>
          </p:blipFill>
          <p:spPr>
            <a:xfrm>
              <a:off x="3901971" y="2385742"/>
              <a:ext cx="338884" cy="328564"/>
            </a:xfrm>
            <a:prstGeom prst="rect">
              <a:avLst/>
            </a:prstGeom>
          </p:spPr>
        </p:pic>
        <p:pic>
          <p:nvPicPr>
            <p:cNvPr id="101" name="Picture 100">
              <a:extLst>
                <a:ext uri="{FF2B5EF4-FFF2-40B4-BE49-F238E27FC236}">
                  <a16:creationId xmlns:a16="http://schemas.microsoft.com/office/drawing/2014/main" id="{30B6967B-BC7E-7A46-9860-E0B0EA034980}"/>
                </a:ext>
              </a:extLst>
            </p:cNvPr>
            <p:cNvPicPr>
              <a:picLocks noChangeAspect="1"/>
            </p:cNvPicPr>
            <p:nvPr/>
          </p:nvPicPr>
          <p:blipFill rotWithShape="1">
            <a:blip r:embed="rId6"/>
            <a:srcRect l="2306" t="6769" r="5273" b="6239"/>
            <a:stretch/>
          </p:blipFill>
          <p:spPr>
            <a:xfrm rot="5400000">
              <a:off x="5159764" y="2781366"/>
              <a:ext cx="333206" cy="336114"/>
            </a:xfrm>
            <a:prstGeom prst="rect">
              <a:avLst/>
            </a:prstGeom>
          </p:spPr>
        </p:pic>
        <p:pic>
          <p:nvPicPr>
            <p:cNvPr id="102" name="Picture 101">
              <a:extLst>
                <a:ext uri="{FF2B5EF4-FFF2-40B4-BE49-F238E27FC236}">
                  <a16:creationId xmlns:a16="http://schemas.microsoft.com/office/drawing/2014/main" id="{B55B91F4-9BA0-CC42-B024-8D71D5C8AB47}"/>
                </a:ext>
              </a:extLst>
            </p:cNvPr>
            <p:cNvPicPr>
              <a:picLocks noChangeAspect="1"/>
            </p:cNvPicPr>
            <p:nvPr/>
          </p:nvPicPr>
          <p:blipFill rotWithShape="1">
            <a:blip r:embed="rId7"/>
            <a:srcRect l="3203" t="-1308" r="3859" b="1308"/>
            <a:stretch/>
          </p:blipFill>
          <p:spPr>
            <a:xfrm rot="5400000">
              <a:off x="3921989" y="2777561"/>
              <a:ext cx="324445" cy="336114"/>
            </a:xfrm>
            <a:prstGeom prst="rect">
              <a:avLst/>
            </a:prstGeom>
          </p:spPr>
        </p:pic>
        <p:pic>
          <p:nvPicPr>
            <p:cNvPr id="103" name="Picture 102">
              <a:extLst>
                <a:ext uri="{FF2B5EF4-FFF2-40B4-BE49-F238E27FC236}">
                  <a16:creationId xmlns:a16="http://schemas.microsoft.com/office/drawing/2014/main" id="{ACAF266C-39CA-C847-AE88-F89813023C19}"/>
                </a:ext>
              </a:extLst>
            </p:cNvPr>
            <p:cNvPicPr>
              <a:picLocks noChangeAspect="1"/>
            </p:cNvPicPr>
            <p:nvPr/>
          </p:nvPicPr>
          <p:blipFill rotWithShape="1">
            <a:blip r:embed="rId5"/>
            <a:srcRect r="2278"/>
            <a:stretch/>
          </p:blipFill>
          <p:spPr>
            <a:xfrm>
              <a:off x="5849146" y="2780299"/>
              <a:ext cx="338884" cy="328564"/>
            </a:xfrm>
            <a:prstGeom prst="rect">
              <a:avLst/>
            </a:prstGeom>
          </p:spPr>
        </p:pic>
        <p:sp>
          <p:nvSpPr>
            <p:cNvPr id="104" name="TextBox 103">
              <a:extLst>
                <a:ext uri="{FF2B5EF4-FFF2-40B4-BE49-F238E27FC236}">
                  <a16:creationId xmlns:a16="http://schemas.microsoft.com/office/drawing/2014/main" id="{15ACE9DF-5C31-8D45-9D7D-733E1ACF60F7}"/>
                </a:ext>
              </a:extLst>
            </p:cNvPr>
            <p:cNvSpPr txBox="1"/>
            <p:nvPr/>
          </p:nvSpPr>
          <p:spPr>
            <a:xfrm>
              <a:off x="5829240" y="2798648"/>
              <a:ext cx="397866" cy="276999"/>
            </a:xfrm>
            <a:prstGeom prst="rect">
              <a:avLst/>
            </a:prstGeom>
            <a:noFill/>
          </p:spPr>
          <p:txBody>
            <a:bodyPr wrap="none" rtlCol="0">
              <a:spAutoFit/>
            </a:bodyPr>
            <a:lstStyle/>
            <a:p>
              <a:pPr algn="ctr" defTabSz="685800">
                <a:defRPr/>
              </a:pPr>
              <a:r>
                <a:rPr lang="en-US" sz="600" dirty="0">
                  <a:solidFill>
                    <a:prstClr val="black"/>
                  </a:solidFill>
                </a:rPr>
                <a:t>Open </a:t>
              </a:r>
            </a:p>
            <a:p>
              <a:pPr algn="ctr" defTabSz="685800">
                <a:defRPr/>
              </a:pPr>
              <a:r>
                <a:rPr lang="en-US" sz="600" dirty="0">
                  <a:solidFill>
                    <a:prstClr val="black"/>
                  </a:solidFill>
                </a:rPr>
                <a:t>Or Slit</a:t>
              </a:r>
            </a:p>
          </p:txBody>
        </p:sp>
        <p:sp>
          <p:nvSpPr>
            <p:cNvPr id="105" name="Rounded Rectangle 104">
              <a:extLst>
                <a:ext uri="{FF2B5EF4-FFF2-40B4-BE49-F238E27FC236}">
                  <a16:creationId xmlns:a16="http://schemas.microsoft.com/office/drawing/2014/main" id="{6607BDE4-171E-7040-976D-CF2AC2866D8B}"/>
                </a:ext>
              </a:extLst>
            </p:cNvPr>
            <p:cNvSpPr/>
            <p:nvPr/>
          </p:nvSpPr>
          <p:spPr>
            <a:xfrm>
              <a:off x="3788210" y="3154826"/>
              <a:ext cx="3259166" cy="360381"/>
            </a:xfrm>
            <a:prstGeom prst="roundRect">
              <a:avLst/>
            </a:prstGeom>
            <a:noFill/>
            <a:ln w="12700" cap="flat" cmpd="sng" algn="ctr">
              <a:solidFill>
                <a:sysClr val="window" lastClr="FFFFFF">
                  <a:lumMod val="65000"/>
                </a:sysClr>
              </a:solidFill>
              <a:prstDash val="solid"/>
              <a:miter lim="800000"/>
            </a:ln>
            <a:effectLst/>
          </p:spPr>
          <p:txBody>
            <a:bodyPr rtlCol="0" anchor="ctr"/>
            <a:lstStyle/>
            <a:p>
              <a:pPr algn="ctr" defTabSz="685800">
                <a:defRPr/>
              </a:pPr>
              <a:endParaRPr lang="en-US" sz="1050" dirty="0">
                <a:solidFill>
                  <a:prstClr val="white"/>
                </a:solidFill>
                <a:latin typeface="Calibri" panose="020F0502020204030204"/>
              </a:endParaRPr>
            </a:p>
          </p:txBody>
        </p:sp>
        <p:pic>
          <p:nvPicPr>
            <p:cNvPr id="107" name="Picture 106">
              <a:extLst>
                <a:ext uri="{FF2B5EF4-FFF2-40B4-BE49-F238E27FC236}">
                  <a16:creationId xmlns:a16="http://schemas.microsoft.com/office/drawing/2014/main" id="{04AB4464-2C7F-5B49-987E-B78755389BB5}"/>
                </a:ext>
              </a:extLst>
            </p:cNvPr>
            <p:cNvPicPr>
              <a:picLocks noChangeAspect="1"/>
            </p:cNvPicPr>
            <p:nvPr/>
          </p:nvPicPr>
          <p:blipFill rotWithShape="1">
            <a:blip r:embed="rId8"/>
            <a:srcRect t="1001" b="2553"/>
            <a:stretch/>
          </p:blipFill>
          <p:spPr>
            <a:xfrm>
              <a:off x="4536805" y="3176371"/>
              <a:ext cx="337439" cy="328564"/>
            </a:xfrm>
            <a:prstGeom prst="rect">
              <a:avLst/>
            </a:prstGeom>
          </p:spPr>
        </p:pic>
        <p:pic>
          <p:nvPicPr>
            <p:cNvPr id="108" name="Picture 107">
              <a:extLst>
                <a:ext uri="{FF2B5EF4-FFF2-40B4-BE49-F238E27FC236}">
                  <a16:creationId xmlns:a16="http://schemas.microsoft.com/office/drawing/2014/main" id="{0F82EB95-61E9-C24B-AC31-EEE9E86727DA}"/>
                </a:ext>
              </a:extLst>
            </p:cNvPr>
            <p:cNvPicPr>
              <a:picLocks noChangeAspect="1"/>
            </p:cNvPicPr>
            <p:nvPr/>
          </p:nvPicPr>
          <p:blipFill rotWithShape="1">
            <a:blip r:embed="rId5"/>
            <a:srcRect r="2278"/>
            <a:stretch/>
          </p:blipFill>
          <p:spPr>
            <a:xfrm>
              <a:off x="5850072" y="3174641"/>
              <a:ext cx="338884" cy="328564"/>
            </a:xfrm>
            <a:prstGeom prst="rect">
              <a:avLst/>
            </a:prstGeom>
          </p:spPr>
        </p:pic>
        <p:sp>
          <p:nvSpPr>
            <p:cNvPr id="109" name="TextBox 108">
              <a:extLst>
                <a:ext uri="{FF2B5EF4-FFF2-40B4-BE49-F238E27FC236}">
                  <a16:creationId xmlns:a16="http://schemas.microsoft.com/office/drawing/2014/main" id="{567FD037-C54B-F647-8000-638DD188E3C7}"/>
                </a:ext>
              </a:extLst>
            </p:cNvPr>
            <p:cNvSpPr txBox="1"/>
            <p:nvPr/>
          </p:nvSpPr>
          <p:spPr>
            <a:xfrm>
              <a:off x="5835371" y="3232180"/>
              <a:ext cx="373820" cy="184666"/>
            </a:xfrm>
            <a:prstGeom prst="rect">
              <a:avLst/>
            </a:prstGeom>
            <a:noFill/>
          </p:spPr>
          <p:txBody>
            <a:bodyPr wrap="none" rtlCol="0">
              <a:spAutoFit/>
            </a:bodyPr>
            <a:lstStyle/>
            <a:p>
              <a:pPr algn="ctr" defTabSz="685800">
                <a:defRPr/>
              </a:pPr>
              <a:r>
                <a:rPr lang="en-US" sz="600" dirty="0">
                  <a:solidFill>
                    <a:prstClr val="black"/>
                  </a:solidFill>
                </a:rPr>
                <a:t>Open</a:t>
              </a:r>
            </a:p>
          </p:txBody>
        </p:sp>
        <p:pic>
          <p:nvPicPr>
            <p:cNvPr id="111" name="Picture 110">
              <a:extLst>
                <a:ext uri="{FF2B5EF4-FFF2-40B4-BE49-F238E27FC236}">
                  <a16:creationId xmlns:a16="http://schemas.microsoft.com/office/drawing/2014/main" id="{F566C7BF-FC72-834E-8457-4087C80E83F5}"/>
                </a:ext>
              </a:extLst>
            </p:cNvPr>
            <p:cNvPicPr>
              <a:picLocks noChangeAspect="1"/>
            </p:cNvPicPr>
            <p:nvPr/>
          </p:nvPicPr>
          <p:blipFill rotWithShape="1">
            <a:blip r:embed="rId9"/>
            <a:srcRect t="2458"/>
            <a:stretch/>
          </p:blipFill>
          <p:spPr>
            <a:xfrm>
              <a:off x="3914047" y="3168529"/>
              <a:ext cx="336114" cy="330053"/>
            </a:xfrm>
            <a:prstGeom prst="rect">
              <a:avLst/>
            </a:prstGeom>
          </p:spPr>
        </p:pic>
        <p:sp>
          <p:nvSpPr>
            <p:cNvPr id="112" name="Rounded Rectangle 111">
              <a:extLst>
                <a:ext uri="{FF2B5EF4-FFF2-40B4-BE49-F238E27FC236}">
                  <a16:creationId xmlns:a16="http://schemas.microsoft.com/office/drawing/2014/main" id="{6607BDE4-171E-7040-976D-CF2AC2866D8B}"/>
                </a:ext>
              </a:extLst>
            </p:cNvPr>
            <p:cNvSpPr/>
            <p:nvPr/>
          </p:nvSpPr>
          <p:spPr>
            <a:xfrm>
              <a:off x="3801929" y="2374298"/>
              <a:ext cx="3245447" cy="360381"/>
            </a:xfrm>
            <a:prstGeom prst="roundRect">
              <a:avLst/>
            </a:prstGeom>
            <a:noFill/>
            <a:ln w="12700" cap="flat" cmpd="sng" algn="ctr">
              <a:solidFill>
                <a:sysClr val="window" lastClr="FFFFFF">
                  <a:lumMod val="65000"/>
                </a:sysClr>
              </a:solidFill>
              <a:prstDash val="solid"/>
              <a:miter lim="800000"/>
            </a:ln>
            <a:effectLst/>
          </p:spPr>
          <p:txBody>
            <a:bodyPr rtlCol="0" anchor="ctr"/>
            <a:lstStyle/>
            <a:p>
              <a:pPr algn="ctr" defTabSz="685800">
                <a:defRPr/>
              </a:pPr>
              <a:endParaRPr lang="en-US" sz="1050" dirty="0">
                <a:solidFill>
                  <a:prstClr val="white"/>
                </a:solidFill>
                <a:latin typeface="Calibri" panose="020F0502020204030204"/>
              </a:endParaRPr>
            </a:p>
          </p:txBody>
        </p:sp>
        <p:sp>
          <p:nvSpPr>
            <p:cNvPr id="113" name="Rounded Rectangle 112">
              <a:extLst>
                <a:ext uri="{FF2B5EF4-FFF2-40B4-BE49-F238E27FC236}">
                  <a16:creationId xmlns:a16="http://schemas.microsoft.com/office/drawing/2014/main" id="{6607BDE4-171E-7040-976D-CF2AC2866D8B}"/>
                </a:ext>
              </a:extLst>
            </p:cNvPr>
            <p:cNvSpPr/>
            <p:nvPr/>
          </p:nvSpPr>
          <p:spPr>
            <a:xfrm>
              <a:off x="3800481" y="2774324"/>
              <a:ext cx="3246895" cy="360381"/>
            </a:xfrm>
            <a:prstGeom prst="roundRect">
              <a:avLst/>
            </a:prstGeom>
            <a:noFill/>
            <a:ln w="12700" cap="flat" cmpd="sng" algn="ctr">
              <a:solidFill>
                <a:sysClr val="window" lastClr="FFFFFF">
                  <a:lumMod val="65000"/>
                </a:sysClr>
              </a:solidFill>
              <a:prstDash val="solid"/>
              <a:miter lim="800000"/>
            </a:ln>
            <a:effectLst/>
          </p:spPr>
          <p:txBody>
            <a:bodyPr rtlCol="0" anchor="ctr"/>
            <a:lstStyle/>
            <a:p>
              <a:pPr algn="ctr" defTabSz="685800">
                <a:defRPr/>
              </a:pPr>
              <a:endParaRPr lang="en-US" sz="1050" dirty="0">
                <a:solidFill>
                  <a:prstClr val="white"/>
                </a:solidFill>
                <a:latin typeface="Calibri" panose="020F0502020204030204"/>
              </a:endParaRPr>
            </a:p>
          </p:txBody>
        </p:sp>
        <p:sp>
          <p:nvSpPr>
            <p:cNvPr id="114" name="Rectangle 113"/>
            <p:cNvSpPr/>
            <p:nvPr/>
          </p:nvSpPr>
          <p:spPr bwMode="auto">
            <a:xfrm rot="10800000">
              <a:off x="4602712" y="2840785"/>
              <a:ext cx="210071" cy="217378"/>
            </a:xfrm>
            <a:prstGeom prst="rect">
              <a:avLst/>
            </a:prstGeom>
            <a:solidFill>
              <a:sysClr val="windowText" lastClr="00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525" dirty="0">
                <a:latin typeface="Arial" charset="0"/>
                <a:cs typeface="Arial" charset="0"/>
              </a:endParaRPr>
            </a:p>
          </p:txBody>
        </p:sp>
        <p:pic>
          <p:nvPicPr>
            <p:cNvPr id="115" name="Picture 14">
              <a:extLst>
                <a:ext uri="{FF2B5EF4-FFF2-40B4-BE49-F238E27FC236}">
                  <a16:creationId xmlns:a16="http://schemas.microsoft.com/office/drawing/2014/main" id="{91BFD1EB-A97E-6B4E-ACBE-00330E7118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4612837" y="2893846"/>
              <a:ext cx="188205" cy="1136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6" name="Oval 115"/>
            <p:cNvSpPr/>
            <p:nvPr/>
          </p:nvSpPr>
          <p:spPr bwMode="auto">
            <a:xfrm>
              <a:off x="5987710" y="2520435"/>
              <a:ext cx="67884" cy="64440"/>
            </a:xfrm>
            <a:prstGeom prst="ellipse">
              <a:avLst/>
            </a:prstGeom>
            <a:solidFill>
              <a:sysClr val="window" lastClr="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1050" dirty="0">
                <a:solidFill>
                  <a:prstClr val="black"/>
                </a:solidFill>
                <a:latin typeface="Arial" charset="0"/>
                <a:cs typeface="Arial" charset="0"/>
              </a:endParaRPr>
            </a:p>
          </p:txBody>
        </p:sp>
        <p:sp>
          <p:nvSpPr>
            <p:cNvPr id="126" name="Oval 125"/>
            <p:cNvSpPr/>
            <p:nvPr/>
          </p:nvSpPr>
          <p:spPr bwMode="auto">
            <a:xfrm>
              <a:off x="6697957" y="3726341"/>
              <a:ext cx="84029" cy="287494"/>
            </a:xfrm>
            <a:prstGeom prst="ellipse">
              <a:avLst/>
            </a:prstGeom>
            <a:solidFill>
              <a:srgbClr val="00B05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cxnSp>
          <p:nvCxnSpPr>
            <p:cNvPr id="132" name="Elbow Connector 131"/>
            <p:cNvCxnSpPr>
              <a:cxnSpLocks/>
              <a:stCxn id="146" idx="2"/>
              <a:endCxn id="157" idx="2"/>
            </p:cNvCxnSpPr>
            <p:nvPr/>
          </p:nvCxnSpPr>
          <p:spPr>
            <a:xfrm rot="16200000" flipV="1">
              <a:off x="5903344" y="2274290"/>
              <a:ext cx="1853259" cy="1"/>
            </a:xfrm>
            <a:prstGeom prst="bentConnector3">
              <a:avLst>
                <a:gd name="adj1" fmla="val 50000"/>
              </a:avLst>
            </a:prstGeom>
            <a:ln>
              <a:solidFill>
                <a:schemeClr val="bg2">
                  <a:lumMod val="25000"/>
                </a:schemeClr>
              </a:solidFill>
              <a:prstDash val="sysDot"/>
              <a:tailEnd type="none"/>
            </a:ln>
            <a:effectLst/>
          </p:spPr>
          <p:style>
            <a:lnRef idx="2">
              <a:schemeClr val="accent1"/>
            </a:lnRef>
            <a:fillRef idx="0">
              <a:schemeClr val="accent1"/>
            </a:fillRef>
            <a:effectRef idx="1">
              <a:schemeClr val="accent1"/>
            </a:effectRef>
            <a:fontRef idx="minor">
              <a:schemeClr val="tx1"/>
            </a:fontRef>
          </p:style>
        </p:cxnSp>
        <p:sp>
          <p:nvSpPr>
            <p:cNvPr id="80" name="Snip and Round Single Corner Rectangle 79"/>
            <p:cNvSpPr/>
            <p:nvPr/>
          </p:nvSpPr>
          <p:spPr bwMode="auto">
            <a:xfrm>
              <a:off x="7222144" y="1696449"/>
              <a:ext cx="870810" cy="714129"/>
            </a:xfrm>
            <a:prstGeom prst="snipRoundRect">
              <a:avLst>
                <a:gd name="adj1" fmla="val 0"/>
                <a:gd name="adj2" fmla="val 46101"/>
              </a:avLst>
            </a:prstGeom>
            <a:solidFill>
              <a:srgbClr val="002060"/>
            </a:solidFill>
            <a:ln w="25400" cap="flat" cmpd="sng" algn="ctr">
              <a:solidFill>
                <a:schemeClr val="accent3">
                  <a:lumMod val="75000"/>
                </a:schemeClr>
              </a:solidFill>
              <a:prstDash val="solid"/>
              <a:round/>
              <a:headEnd type="none" w="med" len="med"/>
              <a:tailEnd type="none" w="med" len="med"/>
            </a:ln>
            <a:effectLst/>
          </p:spPr>
          <p:txBody>
            <a:bodyPr lIns="0" tIns="0" rIns="0" bIns="0" anchor="ctr"/>
            <a:lstStyle/>
            <a:p>
              <a:pPr algn="ctr">
                <a:defRPr/>
              </a:pPr>
              <a:r>
                <a:rPr lang="en-US" sz="825" b="1" dirty="0">
                  <a:solidFill>
                    <a:srgbClr val="FFFFFF"/>
                  </a:solidFill>
                </a:rPr>
                <a:t>High Order Wavefront Sensing &amp; Control</a:t>
              </a:r>
            </a:p>
          </p:txBody>
        </p:sp>
        <p:sp>
          <p:nvSpPr>
            <p:cNvPr id="68" name="TextBox 218"/>
            <p:cNvSpPr txBox="1">
              <a:spLocks noChangeArrowheads="1"/>
            </p:cNvSpPr>
            <p:nvPr/>
          </p:nvSpPr>
          <p:spPr bwMode="auto">
            <a:xfrm>
              <a:off x="1550958" y="2829120"/>
              <a:ext cx="486315" cy="115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750" b="1" dirty="0">
                  <a:solidFill>
                    <a:srgbClr val="000000"/>
                  </a:solidFill>
                </a:rPr>
                <a:t>FSM</a:t>
              </a:r>
            </a:p>
          </p:txBody>
        </p:sp>
        <p:sp>
          <p:nvSpPr>
            <p:cNvPr id="32" name="Rectangle 31"/>
            <p:cNvSpPr/>
            <p:nvPr/>
          </p:nvSpPr>
          <p:spPr bwMode="auto">
            <a:xfrm rot="21120000">
              <a:off x="1772206" y="3032923"/>
              <a:ext cx="76390" cy="238328"/>
            </a:xfrm>
            <a:prstGeom prst="rect">
              <a:avLst/>
            </a:prstGeom>
            <a:solidFill>
              <a:srgbClr val="C000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sp>
          <p:nvSpPr>
            <p:cNvPr id="47" name="Rectangle 46"/>
            <p:cNvSpPr/>
            <p:nvPr/>
          </p:nvSpPr>
          <p:spPr bwMode="auto">
            <a:xfrm rot="20400000">
              <a:off x="1817320" y="3463048"/>
              <a:ext cx="42013" cy="237078"/>
            </a:xfrm>
            <a:prstGeom prst="rect">
              <a:avLst/>
            </a:prstGeom>
            <a:solidFill>
              <a:srgbClr val="C00000"/>
            </a:solidFill>
            <a:ln w="9525" cap="flat" cmpd="sng" algn="ctr">
              <a:solidFill>
                <a:srgbClr val="000000"/>
              </a:solidFill>
              <a:prstDash val="solid"/>
              <a:round/>
              <a:headEnd type="none" w="med" len="med"/>
              <a:tailEnd type="none" w="med" len="med"/>
            </a:ln>
            <a:effectLst/>
            <a:scene3d>
              <a:camera prst="orthographicFront">
                <a:rot lat="0" lon="0" rev="20399999"/>
              </a:camera>
              <a:lightRig rig="threePt" dir="t"/>
            </a:scene3d>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600" dirty="0">
                <a:latin typeface="Arial" charset="0"/>
                <a:cs typeface="Arial" charset="0"/>
              </a:endParaRPr>
            </a:p>
          </p:txBody>
        </p:sp>
        <p:pic>
          <p:nvPicPr>
            <p:cNvPr id="136" name="Picture 135">
              <a:extLst>
                <a:ext uri="{FF2B5EF4-FFF2-40B4-BE49-F238E27FC236}">
                  <a16:creationId xmlns:a16="http://schemas.microsoft.com/office/drawing/2014/main" id="{3B45B210-C99A-E940-BECC-31F96DCCD872}"/>
                </a:ext>
              </a:extLst>
            </p:cNvPr>
            <p:cNvPicPr>
              <a:picLocks noChangeAspect="1"/>
            </p:cNvPicPr>
            <p:nvPr/>
          </p:nvPicPr>
          <p:blipFill>
            <a:blip r:embed="rId11"/>
            <a:stretch>
              <a:fillRect/>
            </a:stretch>
          </p:blipFill>
          <p:spPr>
            <a:xfrm flipV="1">
              <a:off x="5148729" y="3169617"/>
              <a:ext cx="355276" cy="347296"/>
            </a:xfrm>
            <a:prstGeom prst="rect">
              <a:avLst/>
            </a:prstGeom>
            <a:ln>
              <a:noFill/>
            </a:ln>
          </p:spPr>
        </p:pic>
        <p:pic>
          <p:nvPicPr>
            <p:cNvPr id="137" name="Picture 136"/>
            <p:cNvPicPr>
              <a:picLocks noChangeAspect="1"/>
            </p:cNvPicPr>
            <p:nvPr/>
          </p:nvPicPr>
          <p:blipFill rotWithShape="1">
            <a:blip r:embed="rId12"/>
            <a:srcRect r="66185" b="1152"/>
            <a:stretch/>
          </p:blipFill>
          <p:spPr>
            <a:xfrm>
              <a:off x="4938585" y="4191570"/>
              <a:ext cx="564767" cy="492637"/>
            </a:xfrm>
            <a:prstGeom prst="rect">
              <a:avLst/>
            </a:prstGeom>
          </p:spPr>
        </p:pic>
        <p:sp>
          <p:nvSpPr>
            <p:cNvPr id="138" name="Oval 137">
              <a:extLst>
                <a:ext uri="{FF2B5EF4-FFF2-40B4-BE49-F238E27FC236}">
                  <a16:creationId xmlns:a16="http://schemas.microsoft.com/office/drawing/2014/main" id="{028B8539-D20B-444D-9217-FF787A28F685}"/>
                </a:ext>
              </a:extLst>
            </p:cNvPr>
            <p:cNvSpPr/>
            <p:nvPr/>
          </p:nvSpPr>
          <p:spPr bwMode="auto">
            <a:xfrm rot="5400000">
              <a:off x="6687244" y="2818810"/>
              <a:ext cx="276655" cy="281554"/>
            </a:xfrm>
            <a:prstGeom prst="ellipse">
              <a:avLst/>
            </a:prstGeom>
            <a:ln w="57150">
              <a:solidFill>
                <a:srgbClr val="FFC00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600" dirty="0">
                <a:solidFill>
                  <a:prstClr val="black"/>
                </a:solidFill>
              </a:endParaRPr>
            </a:p>
          </p:txBody>
        </p:sp>
        <p:grpSp>
          <p:nvGrpSpPr>
            <p:cNvPr id="140" name="Group 139">
              <a:extLst>
                <a:ext uri="{FF2B5EF4-FFF2-40B4-BE49-F238E27FC236}">
                  <a16:creationId xmlns:a16="http://schemas.microsoft.com/office/drawing/2014/main" id="{38699801-E400-2E40-9584-3BCE14186F8A}"/>
                </a:ext>
              </a:extLst>
            </p:cNvPr>
            <p:cNvGrpSpPr/>
            <p:nvPr/>
          </p:nvGrpSpPr>
          <p:grpSpPr>
            <a:xfrm>
              <a:off x="6739940" y="2855507"/>
              <a:ext cx="172522" cy="203828"/>
              <a:chOff x="-534704" y="1886226"/>
              <a:chExt cx="377898" cy="314411"/>
            </a:xfrm>
            <a:solidFill>
              <a:schemeClr val="accent3">
                <a:lumMod val="20000"/>
                <a:lumOff val="80000"/>
              </a:schemeClr>
            </a:solidFill>
          </p:grpSpPr>
          <p:sp>
            <p:nvSpPr>
              <p:cNvPr id="141" name="Trapezoid 140">
                <a:extLst>
                  <a:ext uri="{FF2B5EF4-FFF2-40B4-BE49-F238E27FC236}">
                    <a16:creationId xmlns:a16="http://schemas.microsoft.com/office/drawing/2014/main" id="{F679379F-0361-FD48-AD6B-408DF6FCF28C}"/>
                  </a:ext>
                </a:extLst>
              </p:cNvPr>
              <p:cNvSpPr/>
              <p:nvPr/>
            </p:nvSpPr>
            <p:spPr>
              <a:xfrm>
                <a:off x="-404363" y="1886226"/>
                <a:ext cx="114795" cy="314411"/>
              </a:xfrm>
              <a:prstGeom prst="trapezoid">
                <a:avLst/>
              </a:prstGeom>
              <a:grp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143" name="Trapezoid 142">
                <a:extLst>
                  <a:ext uri="{FF2B5EF4-FFF2-40B4-BE49-F238E27FC236}">
                    <a16:creationId xmlns:a16="http://schemas.microsoft.com/office/drawing/2014/main" id="{EF1B0D1D-0692-1547-B2C7-C1708A8F273E}"/>
                  </a:ext>
                </a:extLst>
              </p:cNvPr>
              <p:cNvSpPr/>
              <p:nvPr/>
            </p:nvSpPr>
            <p:spPr>
              <a:xfrm flipV="1">
                <a:off x="-271601" y="1886226"/>
                <a:ext cx="114795" cy="314411"/>
              </a:xfrm>
              <a:prstGeom prst="trapezoid">
                <a:avLst/>
              </a:prstGeom>
              <a:grp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144" name="Trapezoid 143">
                <a:extLst>
                  <a:ext uri="{FF2B5EF4-FFF2-40B4-BE49-F238E27FC236}">
                    <a16:creationId xmlns:a16="http://schemas.microsoft.com/office/drawing/2014/main" id="{C91EA79E-E350-9844-89E9-86372709D5D3}"/>
                  </a:ext>
                </a:extLst>
              </p:cNvPr>
              <p:cNvSpPr/>
              <p:nvPr/>
            </p:nvSpPr>
            <p:spPr>
              <a:xfrm flipV="1">
                <a:off x="-534704" y="1886226"/>
                <a:ext cx="114795" cy="314411"/>
              </a:xfrm>
              <a:prstGeom prst="trapezoid">
                <a:avLst/>
              </a:prstGeom>
              <a:grp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grpSp>
        <p:sp>
          <p:nvSpPr>
            <p:cNvPr id="146" name="Oval 145">
              <a:extLst>
                <a:ext uri="{FF2B5EF4-FFF2-40B4-BE49-F238E27FC236}">
                  <a16:creationId xmlns:a16="http://schemas.microsoft.com/office/drawing/2014/main" id="{028B8539-D20B-444D-9217-FF787A28F685}"/>
                </a:ext>
              </a:extLst>
            </p:cNvPr>
            <p:cNvSpPr/>
            <p:nvPr/>
          </p:nvSpPr>
          <p:spPr bwMode="auto">
            <a:xfrm rot="5400000">
              <a:off x="6691645" y="3198470"/>
              <a:ext cx="276655" cy="281554"/>
            </a:xfrm>
            <a:prstGeom prst="ellipse">
              <a:avLst/>
            </a:prstGeom>
            <a:ln w="57150">
              <a:solidFill>
                <a:schemeClr val="bg1">
                  <a:lumMod val="65000"/>
                </a:schemeClr>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600" dirty="0">
                <a:solidFill>
                  <a:prstClr val="black"/>
                </a:solidFill>
              </a:endParaRPr>
            </a:p>
          </p:txBody>
        </p:sp>
        <p:sp>
          <p:nvSpPr>
            <p:cNvPr id="147" name="Oval 146">
              <a:extLst>
                <a:ext uri="{FF2B5EF4-FFF2-40B4-BE49-F238E27FC236}">
                  <a16:creationId xmlns:a16="http://schemas.microsoft.com/office/drawing/2014/main" id="{028B8539-D20B-444D-9217-FF787A28F685}"/>
                </a:ext>
              </a:extLst>
            </p:cNvPr>
            <p:cNvSpPr/>
            <p:nvPr/>
          </p:nvSpPr>
          <p:spPr bwMode="auto">
            <a:xfrm rot="5400000">
              <a:off x="6682324" y="2414848"/>
              <a:ext cx="276655" cy="281554"/>
            </a:xfrm>
            <a:prstGeom prst="ellipse">
              <a:avLst/>
            </a:prstGeom>
            <a:ln w="57150">
              <a:solidFill>
                <a:schemeClr val="bg1">
                  <a:lumMod val="65000"/>
                </a:schemeClr>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600" dirty="0">
                <a:solidFill>
                  <a:prstClr val="black"/>
                </a:solidFill>
              </a:endParaRPr>
            </a:p>
          </p:txBody>
        </p:sp>
        <p:cxnSp>
          <p:nvCxnSpPr>
            <p:cNvPr id="149" name="Straight Connector 148"/>
            <p:cNvCxnSpPr>
              <a:cxnSpLocks/>
              <a:stCxn id="126" idx="0"/>
              <a:endCxn id="146" idx="6"/>
            </p:cNvCxnSpPr>
            <p:nvPr/>
          </p:nvCxnSpPr>
          <p:spPr bwMode="auto">
            <a:xfrm flipV="1">
              <a:off x="6739972" y="3477575"/>
              <a:ext cx="90002" cy="248766"/>
            </a:xfrm>
            <a:prstGeom prst="line">
              <a:avLst/>
            </a:prstGeom>
            <a:solidFill>
              <a:srgbClr val="4472C4"/>
            </a:solidFill>
            <a:ln w="25400" cap="flat" cmpd="sng" algn="ctr">
              <a:solidFill>
                <a:schemeClr val="bg2">
                  <a:lumMod val="25000"/>
                </a:schemeClr>
              </a:solidFill>
              <a:prstDash val="sysDot"/>
              <a:round/>
              <a:headEnd type="none" w="med" len="med"/>
              <a:tailEnd type="none" w="med" len="med"/>
            </a:ln>
            <a:effectLst/>
          </p:spPr>
        </p:cxnSp>
        <p:sp>
          <p:nvSpPr>
            <p:cNvPr id="151" name="Rectangle 150"/>
            <p:cNvSpPr/>
            <p:nvPr/>
          </p:nvSpPr>
          <p:spPr bwMode="auto">
            <a:xfrm>
              <a:off x="6321036" y="2415279"/>
              <a:ext cx="312593" cy="283096"/>
            </a:xfrm>
            <a:prstGeom prst="rect">
              <a:avLst/>
            </a:prstGeom>
            <a:solidFill>
              <a:sysClr val="windowText" lastClr="00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1050" dirty="0">
                <a:solidFill>
                  <a:prstClr val="black"/>
                </a:solidFill>
                <a:latin typeface="Arial" charset="0"/>
                <a:cs typeface="Arial" charset="0"/>
              </a:endParaRPr>
            </a:p>
          </p:txBody>
        </p:sp>
        <p:sp>
          <p:nvSpPr>
            <p:cNvPr id="152" name="Oval 151"/>
            <p:cNvSpPr/>
            <p:nvPr/>
          </p:nvSpPr>
          <p:spPr bwMode="auto">
            <a:xfrm>
              <a:off x="6351290" y="2433615"/>
              <a:ext cx="252086" cy="246423"/>
            </a:xfrm>
            <a:prstGeom prst="ellipse">
              <a:avLst/>
            </a:prstGeom>
            <a:solidFill>
              <a:srgbClr val="00B05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1050" dirty="0">
                <a:solidFill>
                  <a:prstClr val="black"/>
                </a:solidFill>
                <a:latin typeface="Arial" charset="0"/>
                <a:cs typeface="Arial" charset="0"/>
              </a:endParaRPr>
            </a:p>
          </p:txBody>
        </p:sp>
        <p:sp>
          <p:nvSpPr>
            <p:cNvPr id="153" name="Rectangle 152"/>
            <p:cNvSpPr/>
            <p:nvPr/>
          </p:nvSpPr>
          <p:spPr bwMode="auto">
            <a:xfrm>
              <a:off x="6321036" y="2813604"/>
              <a:ext cx="312593" cy="283096"/>
            </a:xfrm>
            <a:prstGeom prst="rect">
              <a:avLst/>
            </a:prstGeom>
            <a:solidFill>
              <a:sysClr val="windowText" lastClr="00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1050" dirty="0">
                <a:solidFill>
                  <a:prstClr val="black"/>
                </a:solidFill>
                <a:latin typeface="Arial" charset="0"/>
                <a:cs typeface="Arial" charset="0"/>
              </a:endParaRPr>
            </a:p>
          </p:txBody>
        </p:sp>
        <p:sp>
          <p:nvSpPr>
            <p:cNvPr id="154" name="Oval 153"/>
            <p:cNvSpPr/>
            <p:nvPr/>
          </p:nvSpPr>
          <p:spPr bwMode="auto">
            <a:xfrm>
              <a:off x="6351290" y="2831940"/>
              <a:ext cx="252086" cy="246423"/>
            </a:xfrm>
            <a:prstGeom prst="ellipse">
              <a:avLst/>
            </a:prstGeom>
            <a:solidFill>
              <a:srgbClr val="FFC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1050" dirty="0">
                <a:solidFill>
                  <a:prstClr val="black"/>
                </a:solidFill>
                <a:latin typeface="Arial" charset="0"/>
                <a:cs typeface="Arial" charset="0"/>
              </a:endParaRPr>
            </a:p>
          </p:txBody>
        </p:sp>
        <p:sp>
          <p:nvSpPr>
            <p:cNvPr id="155" name="Rectangle 154">
              <a:extLst>
                <a:ext uri="{FF2B5EF4-FFF2-40B4-BE49-F238E27FC236}">
                  <a16:creationId xmlns:a16="http://schemas.microsoft.com/office/drawing/2014/main" id="{F65FE460-5612-C74B-88A9-6205AD26799E}"/>
                </a:ext>
              </a:extLst>
            </p:cNvPr>
            <p:cNvSpPr/>
            <p:nvPr/>
          </p:nvSpPr>
          <p:spPr bwMode="auto">
            <a:xfrm>
              <a:off x="6321036" y="3194412"/>
              <a:ext cx="312593" cy="283096"/>
            </a:xfrm>
            <a:prstGeom prst="rect">
              <a:avLst/>
            </a:prstGeom>
            <a:solidFill>
              <a:sysClr val="windowText" lastClr="00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1050" dirty="0">
                <a:solidFill>
                  <a:prstClr val="black"/>
                </a:solidFill>
                <a:latin typeface="Arial" charset="0"/>
                <a:cs typeface="Arial" charset="0"/>
              </a:endParaRPr>
            </a:p>
          </p:txBody>
        </p:sp>
        <p:sp>
          <p:nvSpPr>
            <p:cNvPr id="156" name="Oval 155">
              <a:extLst>
                <a:ext uri="{FF2B5EF4-FFF2-40B4-BE49-F238E27FC236}">
                  <a16:creationId xmlns:a16="http://schemas.microsoft.com/office/drawing/2014/main" id="{DB476148-B514-B140-94D9-1BF97441DEFC}"/>
                </a:ext>
              </a:extLst>
            </p:cNvPr>
            <p:cNvSpPr/>
            <p:nvPr/>
          </p:nvSpPr>
          <p:spPr bwMode="auto">
            <a:xfrm>
              <a:off x="6351290" y="3212748"/>
              <a:ext cx="252086" cy="246423"/>
            </a:xfrm>
            <a:prstGeom prst="ellips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1050" dirty="0">
                <a:solidFill>
                  <a:prstClr val="black"/>
                </a:solidFill>
                <a:latin typeface="Arial" charset="0"/>
                <a:cs typeface="Arial" charset="0"/>
              </a:endParaRPr>
            </a:p>
          </p:txBody>
        </p:sp>
        <p:sp>
          <p:nvSpPr>
            <p:cNvPr id="157" name="TextBox 156"/>
            <p:cNvSpPr txBox="1"/>
            <p:nvPr/>
          </p:nvSpPr>
          <p:spPr>
            <a:xfrm>
              <a:off x="6576596" y="966788"/>
              <a:ext cx="506751" cy="380873"/>
            </a:xfrm>
            <a:prstGeom prst="rect">
              <a:avLst/>
            </a:prstGeom>
            <a:solidFill>
              <a:schemeClr val="accent4">
                <a:lumMod val="40000"/>
                <a:lumOff val="60000"/>
              </a:schemeClr>
            </a:solidFill>
          </p:spPr>
          <p:txBody>
            <a:bodyPr wrap="square" lIns="0" tIns="0" rIns="0" bIns="0" rtlCol="0">
              <a:spAutoFit/>
            </a:bodyPr>
            <a:lstStyle/>
            <a:p>
              <a:pPr algn="ctr" defTabSz="685800">
                <a:defRPr/>
              </a:pPr>
              <a:r>
                <a:rPr lang="en-US" sz="825" dirty="0">
                  <a:solidFill>
                    <a:prstClr val="black"/>
                  </a:solidFill>
                </a:rPr>
                <a:t>Prism, Polarizer &amp; Lens</a:t>
              </a:r>
            </a:p>
          </p:txBody>
        </p:sp>
        <p:sp>
          <p:nvSpPr>
            <p:cNvPr id="3" name="Rectangle: Rounded Corners 2">
              <a:extLst>
                <a:ext uri="{FF2B5EF4-FFF2-40B4-BE49-F238E27FC236}">
                  <a16:creationId xmlns:a16="http://schemas.microsoft.com/office/drawing/2014/main" id="{BE28275E-F84D-4DF8-9BE2-40AD69C51DB7}"/>
                </a:ext>
              </a:extLst>
            </p:cNvPr>
            <p:cNvSpPr/>
            <p:nvPr/>
          </p:nvSpPr>
          <p:spPr bwMode="auto">
            <a:xfrm>
              <a:off x="7153195" y="1188728"/>
              <a:ext cx="1232392" cy="1312068"/>
            </a:xfrm>
            <a:prstGeom prst="roundRect">
              <a:avLst/>
            </a:prstGeom>
            <a:noFill/>
            <a:ln w="19050" cap="flat" cmpd="sng" algn="ctr">
              <a:solidFill>
                <a:srgbClr val="002060"/>
              </a:solidFill>
              <a:prstDash val="lg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050">
                <a:latin typeface="Arial" charset="0"/>
                <a:cs typeface="Arial" charset="0"/>
              </a:endParaRPr>
            </a:p>
          </p:txBody>
        </p:sp>
        <p:sp>
          <p:nvSpPr>
            <p:cNvPr id="5" name="TextBox 4">
              <a:extLst>
                <a:ext uri="{FF2B5EF4-FFF2-40B4-BE49-F238E27FC236}">
                  <a16:creationId xmlns:a16="http://schemas.microsoft.com/office/drawing/2014/main" id="{51ABB15C-D50B-44C2-BFA3-DF3B6C2135E1}"/>
                </a:ext>
              </a:extLst>
            </p:cNvPr>
            <p:cNvSpPr txBox="1"/>
            <p:nvPr/>
          </p:nvSpPr>
          <p:spPr>
            <a:xfrm>
              <a:off x="7308149" y="1203717"/>
              <a:ext cx="1077438" cy="473206"/>
            </a:xfrm>
            <a:prstGeom prst="rect">
              <a:avLst/>
            </a:prstGeom>
            <a:noFill/>
          </p:spPr>
          <p:txBody>
            <a:bodyPr wrap="square" rtlCol="0">
              <a:spAutoFit/>
            </a:bodyPr>
            <a:lstStyle/>
            <a:p>
              <a:r>
                <a:rPr lang="en-US" sz="825" dirty="0">
                  <a:solidFill>
                    <a:srgbClr val="002060"/>
                  </a:solidFill>
                </a:rPr>
                <a:t>Implemented on the ground rather than on board</a:t>
              </a:r>
            </a:p>
          </p:txBody>
        </p:sp>
        <p:grpSp>
          <p:nvGrpSpPr>
            <p:cNvPr id="96" name="Group 95">
              <a:extLst>
                <a:ext uri="{FF2B5EF4-FFF2-40B4-BE49-F238E27FC236}">
                  <a16:creationId xmlns:a16="http://schemas.microsoft.com/office/drawing/2014/main" id="{2C01A2B9-57F9-4E41-BBB0-D552052E4E8E}"/>
                </a:ext>
              </a:extLst>
            </p:cNvPr>
            <p:cNvGrpSpPr/>
            <p:nvPr/>
          </p:nvGrpSpPr>
          <p:grpSpPr>
            <a:xfrm>
              <a:off x="7852793" y="3361084"/>
              <a:ext cx="439625" cy="1270420"/>
              <a:chOff x="7798183" y="4081283"/>
              <a:chExt cx="478401" cy="1414241"/>
            </a:xfrm>
          </p:grpSpPr>
          <p:pic>
            <p:nvPicPr>
              <p:cNvPr id="133" name="Picture 132">
                <a:extLst>
                  <a:ext uri="{FF2B5EF4-FFF2-40B4-BE49-F238E27FC236}">
                    <a16:creationId xmlns:a16="http://schemas.microsoft.com/office/drawing/2014/main" id="{61190217-F438-E040-B227-291EF276533B}"/>
                  </a:ext>
                </a:extLst>
              </p:cNvPr>
              <p:cNvPicPr>
                <a:picLocks noChangeAspect="1"/>
              </p:cNvPicPr>
              <p:nvPr/>
            </p:nvPicPr>
            <p:blipFill rotWithShape="1">
              <a:blip r:embed="rId13"/>
              <a:srcRect l="7222" t="19455" r="21487" b="14454"/>
              <a:stretch/>
            </p:blipFill>
            <p:spPr>
              <a:xfrm>
                <a:off x="7798183" y="4589718"/>
                <a:ext cx="466342" cy="404878"/>
              </a:xfrm>
              <a:prstGeom prst="rect">
                <a:avLst/>
              </a:prstGeom>
            </p:spPr>
          </p:pic>
          <p:pic>
            <p:nvPicPr>
              <p:cNvPr id="134" name="Picture 133">
                <a:extLst>
                  <a:ext uri="{FF2B5EF4-FFF2-40B4-BE49-F238E27FC236}">
                    <a16:creationId xmlns:a16="http://schemas.microsoft.com/office/drawing/2014/main" id="{4F70749E-5BE5-A94B-8746-9FE33619A282}"/>
                  </a:ext>
                </a:extLst>
              </p:cNvPr>
              <p:cNvPicPr>
                <a:picLocks noChangeAspect="1"/>
              </p:cNvPicPr>
              <p:nvPr/>
            </p:nvPicPr>
            <p:blipFill rotWithShape="1">
              <a:blip r:embed="rId14">
                <a:extLst>
                  <a:ext uri="{28A0092B-C50C-407E-A947-70E740481C1C}">
                    <a14:useLocalDpi xmlns:a14="http://schemas.microsoft.com/office/drawing/2010/main" val="0"/>
                  </a:ext>
                </a:extLst>
              </a:blip>
              <a:srcRect l="35096" t="32355" r="33614" b="33309"/>
              <a:stretch/>
            </p:blipFill>
            <p:spPr>
              <a:xfrm>
                <a:off x="7803080" y="4081283"/>
                <a:ext cx="473504" cy="516017"/>
              </a:xfrm>
              <a:prstGeom prst="rect">
                <a:avLst/>
              </a:prstGeom>
            </p:spPr>
          </p:pic>
          <p:pic>
            <p:nvPicPr>
              <p:cNvPr id="135" name="Picture 134">
                <a:extLst>
                  <a:ext uri="{FF2B5EF4-FFF2-40B4-BE49-F238E27FC236}">
                    <a16:creationId xmlns:a16="http://schemas.microsoft.com/office/drawing/2014/main" id="{0CB66C68-D25B-4145-B666-5D8CA6A7DA4A}"/>
                  </a:ext>
                </a:extLst>
              </p:cNvPr>
              <p:cNvPicPr>
                <a:picLocks noChangeAspect="1"/>
              </p:cNvPicPr>
              <p:nvPr/>
            </p:nvPicPr>
            <p:blipFill rotWithShape="1">
              <a:blip r:embed="rId15"/>
              <a:srcRect t="24779" r="52064" b="26581"/>
              <a:stretch/>
            </p:blipFill>
            <p:spPr>
              <a:xfrm>
                <a:off x="7798183" y="4992898"/>
                <a:ext cx="466342" cy="502626"/>
              </a:xfrm>
              <a:prstGeom prst="rect">
                <a:avLst/>
              </a:prstGeom>
            </p:spPr>
          </p:pic>
        </p:grpSp>
        <p:sp>
          <p:nvSpPr>
            <p:cNvPr id="99" name="Left Brace 98">
              <a:extLst>
                <a:ext uri="{FF2B5EF4-FFF2-40B4-BE49-F238E27FC236}">
                  <a16:creationId xmlns:a16="http://schemas.microsoft.com/office/drawing/2014/main" id="{F5E00F7F-FDCF-9545-ABE2-568E3EB30953}"/>
                </a:ext>
              </a:extLst>
            </p:cNvPr>
            <p:cNvSpPr/>
            <p:nvPr/>
          </p:nvSpPr>
          <p:spPr>
            <a:xfrm>
              <a:off x="7614481" y="3432939"/>
              <a:ext cx="238312" cy="1091795"/>
            </a:xfrm>
            <a:prstGeom prst="leftBrace">
              <a:avLst>
                <a:gd name="adj1" fmla="val 39330"/>
                <a:gd name="adj2" fmla="val 38425"/>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grpSp>
      <p:sp>
        <p:nvSpPr>
          <p:cNvPr id="123" name="Slide Number Placeholder 122">
            <a:extLst>
              <a:ext uri="{FF2B5EF4-FFF2-40B4-BE49-F238E27FC236}">
                <a16:creationId xmlns:a16="http://schemas.microsoft.com/office/drawing/2014/main" id="{CBAE2C7D-5426-544C-B0D0-BAF6918E7D48}"/>
              </a:ext>
            </a:extLst>
          </p:cNvPr>
          <p:cNvSpPr>
            <a:spLocks noGrp="1"/>
          </p:cNvSpPr>
          <p:nvPr>
            <p:ph type="sldNum" idx="12"/>
          </p:nvPr>
        </p:nvSpPr>
        <p:spPr/>
        <p:txBody>
          <a:bodyPr/>
          <a:lstStyle/>
          <a:p>
            <a:fld id="{00000000-1234-1234-1234-123412341234}" type="slidenum">
              <a:rPr lang="en" smtClean="0"/>
              <a:pPr/>
              <a:t>6</a:t>
            </a:fld>
            <a:endParaRPr lang="en" dirty="0"/>
          </a:p>
        </p:txBody>
      </p:sp>
      <p:sp>
        <p:nvSpPr>
          <p:cNvPr id="4" name="TextBox 3">
            <a:extLst>
              <a:ext uri="{FF2B5EF4-FFF2-40B4-BE49-F238E27FC236}">
                <a16:creationId xmlns:a16="http://schemas.microsoft.com/office/drawing/2014/main" id="{98412981-A409-F94A-A692-C4ABE6033624}"/>
              </a:ext>
            </a:extLst>
          </p:cNvPr>
          <p:cNvSpPr txBox="1"/>
          <p:nvPr/>
        </p:nvSpPr>
        <p:spPr>
          <a:xfrm>
            <a:off x="3049058" y="2422294"/>
            <a:ext cx="767199" cy="307777"/>
          </a:xfrm>
          <a:prstGeom prst="rect">
            <a:avLst/>
          </a:prstGeom>
          <a:noFill/>
        </p:spPr>
        <p:txBody>
          <a:bodyPr wrap="square" rtlCol="0">
            <a:spAutoFit/>
          </a:bodyPr>
          <a:lstStyle/>
          <a:p>
            <a:r>
              <a:rPr lang="en-US" dirty="0">
                <a:solidFill>
                  <a:srgbClr val="FF0000"/>
                </a:solidFill>
              </a:rPr>
              <a:t>NFOV</a:t>
            </a:r>
          </a:p>
        </p:txBody>
      </p:sp>
      <p:sp>
        <p:nvSpPr>
          <p:cNvPr id="139" name="TextBox 138">
            <a:extLst>
              <a:ext uri="{FF2B5EF4-FFF2-40B4-BE49-F238E27FC236}">
                <a16:creationId xmlns:a16="http://schemas.microsoft.com/office/drawing/2014/main" id="{713236FB-F981-6340-A9B5-6E89CF4FA407}"/>
              </a:ext>
            </a:extLst>
          </p:cNvPr>
          <p:cNvSpPr txBox="1"/>
          <p:nvPr/>
        </p:nvSpPr>
        <p:spPr>
          <a:xfrm>
            <a:off x="3056889" y="2780299"/>
            <a:ext cx="767199" cy="307777"/>
          </a:xfrm>
          <a:prstGeom prst="rect">
            <a:avLst/>
          </a:prstGeom>
          <a:noFill/>
        </p:spPr>
        <p:txBody>
          <a:bodyPr wrap="square" rtlCol="0">
            <a:spAutoFit/>
          </a:bodyPr>
          <a:lstStyle/>
          <a:p>
            <a:r>
              <a:rPr lang="en-US" dirty="0">
                <a:solidFill>
                  <a:srgbClr val="FF0000"/>
                </a:solidFill>
              </a:rPr>
              <a:t>SPEC</a:t>
            </a:r>
          </a:p>
        </p:txBody>
      </p:sp>
      <p:sp>
        <p:nvSpPr>
          <p:cNvPr id="142" name="TextBox 141">
            <a:extLst>
              <a:ext uri="{FF2B5EF4-FFF2-40B4-BE49-F238E27FC236}">
                <a16:creationId xmlns:a16="http://schemas.microsoft.com/office/drawing/2014/main" id="{43320C09-E5DB-C84D-A50F-232453D3F756}"/>
              </a:ext>
            </a:extLst>
          </p:cNvPr>
          <p:cNvSpPr txBox="1"/>
          <p:nvPr/>
        </p:nvSpPr>
        <p:spPr>
          <a:xfrm>
            <a:off x="3076092" y="3174641"/>
            <a:ext cx="767199" cy="307777"/>
          </a:xfrm>
          <a:prstGeom prst="rect">
            <a:avLst/>
          </a:prstGeom>
          <a:noFill/>
        </p:spPr>
        <p:txBody>
          <a:bodyPr wrap="square" rtlCol="0">
            <a:spAutoFit/>
          </a:bodyPr>
          <a:lstStyle/>
          <a:p>
            <a:r>
              <a:rPr lang="en-US" dirty="0">
                <a:solidFill>
                  <a:srgbClr val="FF0000"/>
                </a:solidFill>
              </a:rPr>
              <a:t>WFOV</a:t>
            </a:r>
          </a:p>
        </p:txBody>
      </p:sp>
      <p:sp>
        <p:nvSpPr>
          <p:cNvPr id="93" name="Oval 92">
            <a:extLst>
              <a:ext uri="{FF2B5EF4-FFF2-40B4-BE49-F238E27FC236}">
                <a16:creationId xmlns:a16="http://schemas.microsoft.com/office/drawing/2014/main" id="{37DA4272-0C2A-7FA9-8FB6-8693A8B62764}"/>
              </a:ext>
            </a:extLst>
          </p:cNvPr>
          <p:cNvSpPr/>
          <p:nvPr/>
        </p:nvSpPr>
        <p:spPr>
          <a:xfrm>
            <a:off x="1487692" y="2802685"/>
            <a:ext cx="675958" cy="675596"/>
          </a:xfrm>
          <a:prstGeom prst="ellipse">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AF8E1B2B-691B-3210-AE75-3A81847D2680}"/>
              </a:ext>
            </a:extLst>
          </p:cNvPr>
          <p:cNvSpPr/>
          <p:nvPr/>
        </p:nvSpPr>
        <p:spPr>
          <a:xfrm>
            <a:off x="2084592" y="3280521"/>
            <a:ext cx="814100" cy="756560"/>
          </a:xfrm>
          <a:prstGeom prst="ellipse">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FA8045C8-8FB1-069C-2199-480458144DE6}"/>
              </a:ext>
            </a:extLst>
          </p:cNvPr>
          <p:cNvSpPr/>
          <p:nvPr/>
        </p:nvSpPr>
        <p:spPr>
          <a:xfrm>
            <a:off x="6960063" y="3445363"/>
            <a:ext cx="814100" cy="756560"/>
          </a:xfrm>
          <a:prstGeom prst="ellipse">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81362993-AB1A-5542-1D94-E9217034512B}"/>
              </a:ext>
            </a:extLst>
          </p:cNvPr>
          <p:cNvSpPr/>
          <p:nvPr/>
        </p:nvSpPr>
        <p:spPr>
          <a:xfrm>
            <a:off x="4217819" y="4043435"/>
            <a:ext cx="814100" cy="756560"/>
          </a:xfrm>
          <a:prstGeom prst="ellipse">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3FCCC965-C130-3D43-5516-02DC17BD0898}"/>
              </a:ext>
            </a:extLst>
          </p:cNvPr>
          <p:cNvSpPr/>
          <p:nvPr/>
        </p:nvSpPr>
        <p:spPr>
          <a:xfrm>
            <a:off x="3769956" y="777991"/>
            <a:ext cx="1359963" cy="1263631"/>
          </a:xfrm>
          <a:prstGeom prst="ellipse">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9356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45" grpId="0" animBg="1"/>
      <p:bldP spid="148" grpId="0" animBg="1"/>
      <p:bldP spid="150" grpId="0" animBg="1"/>
      <p:bldP spid="1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C12A68-313F-3744-91D7-8330201050F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sp>
        <p:nvSpPr>
          <p:cNvPr id="2" name="Title 1"/>
          <p:cNvSpPr>
            <a:spLocks noGrp="1"/>
          </p:cNvSpPr>
          <p:nvPr>
            <p:ph type="title"/>
          </p:nvPr>
        </p:nvSpPr>
        <p:spPr/>
        <p:txBody>
          <a:bodyPr/>
          <a:lstStyle/>
          <a:p>
            <a:r>
              <a:rPr lang="en-US" dirty="0"/>
              <a:t>Observing Modes: 1 fully supported mode + </a:t>
            </a:r>
            <a:br>
              <a:rPr lang="en-US" dirty="0"/>
            </a:br>
            <a:r>
              <a:rPr lang="en-US" dirty="0"/>
              <a:t>“best effort” &amp; “unsupported” modes</a:t>
            </a:r>
          </a:p>
        </p:txBody>
      </p:sp>
      <p:graphicFrame>
        <p:nvGraphicFramePr>
          <p:cNvPr id="25" name="Content Placeholder 6"/>
          <p:cNvGraphicFramePr>
            <a:graphicFrameLocks/>
          </p:cNvGraphicFramePr>
          <p:nvPr>
            <p:extLst>
              <p:ext uri="{D42A27DB-BD31-4B8C-83A1-F6EECF244321}">
                <p14:modId xmlns:p14="http://schemas.microsoft.com/office/powerpoint/2010/main" val="2303431284"/>
              </p:ext>
            </p:extLst>
          </p:nvPr>
        </p:nvGraphicFramePr>
        <p:xfrm>
          <a:off x="120633" y="945707"/>
          <a:ext cx="8767994" cy="3616824"/>
        </p:xfrm>
        <a:graphic>
          <a:graphicData uri="http://schemas.openxmlformats.org/drawingml/2006/table">
            <a:tbl>
              <a:tblPr firstRow="1">
                <a:tableStyleId>{93296810-A885-4BE3-A3E7-6D5BEEA58F35}</a:tableStyleId>
              </a:tblPr>
              <a:tblGrid>
                <a:gridCol w="1335057">
                  <a:extLst>
                    <a:ext uri="{9D8B030D-6E8A-4147-A177-3AD203B41FA5}">
                      <a16:colId xmlns:a16="http://schemas.microsoft.com/office/drawing/2014/main" val="20001"/>
                    </a:ext>
                  </a:extLst>
                </a:gridCol>
                <a:gridCol w="2779133">
                  <a:extLst>
                    <a:ext uri="{9D8B030D-6E8A-4147-A177-3AD203B41FA5}">
                      <a16:colId xmlns:a16="http://schemas.microsoft.com/office/drawing/2014/main" val="20003"/>
                    </a:ext>
                  </a:extLst>
                </a:gridCol>
                <a:gridCol w="1838791">
                  <a:extLst>
                    <a:ext uri="{9D8B030D-6E8A-4147-A177-3AD203B41FA5}">
                      <a16:colId xmlns:a16="http://schemas.microsoft.com/office/drawing/2014/main" val="3788214676"/>
                    </a:ext>
                  </a:extLst>
                </a:gridCol>
                <a:gridCol w="1603640">
                  <a:extLst>
                    <a:ext uri="{9D8B030D-6E8A-4147-A177-3AD203B41FA5}">
                      <a16:colId xmlns:a16="http://schemas.microsoft.com/office/drawing/2014/main" val="2291193218"/>
                    </a:ext>
                  </a:extLst>
                </a:gridCol>
                <a:gridCol w="1211373">
                  <a:extLst>
                    <a:ext uri="{9D8B030D-6E8A-4147-A177-3AD203B41FA5}">
                      <a16:colId xmlns:a16="http://schemas.microsoft.com/office/drawing/2014/main" val="700820895"/>
                    </a:ext>
                  </a:extLst>
                </a:gridCol>
              </a:tblGrid>
              <a:tr h="459671">
                <a:tc>
                  <a:txBody>
                    <a:bodyPr/>
                    <a:lstStyle/>
                    <a:p>
                      <a:pPr algn="ctr" fontAlgn="b"/>
                      <a:r>
                        <a:rPr lang="el-GR" sz="1400" b="1" u="none" strike="noStrike" dirty="0">
                          <a:solidFill>
                            <a:schemeClr val="tx1"/>
                          </a:solidFill>
                          <a:effectLst/>
                          <a:latin typeface="+mn-lt"/>
                        </a:rPr>
                        <a:t>λ</a:t>
                      </a:r>
                      <a:r>
                        <a:rPr lang="en-US" sz="1400" b="1" u="none" strike="noStrike" baseline="-25000" dirty="0">
                          <a:solidFill>
                            <a:schemeClr val="tx1"/>
                          </a:solidFill>
                          <a:effectLst/>
                          <a:latin typeface="+mn-lt"/>
                        </a:rPr>
                        <a:t>center</a:t>
                      </a:r>
                      <a:endParaRPr lang="el-GR" sz="1400" b="1" i="0" u="none" strike="noStrike" dirty="0">
                        <a:solidFill>
                          <a:schemeClr val="tx1"/>
                        </a:solidFill>
                        <a:effectLst/>
                        <a:latin typeface="+mn-lt"/>
                      </a:endParaRPr>
                    </a:p>
                  </a:txBody>
                  <a:tcPr marL="5358" marR="5358" marT="5358" marB="0" anchor="ctr"/>
                </a:tc>
                <a:tc>
                  <a:txBody>
                    <a:bodyPr/>
                    <a:lstStyle/>
                    <a:p>
                      <a:pPr algn="ctr" fontAlgn="ctr"/>
                      <a:r>
                        <a:rPr lang="en-US" sz="1400" b="1" u="none" strike="noStrike" kern="1200" dirty="0">
                          <a:solidFill>
                            <a:schemeClr val="tx1"/>
                          </a:solidFill>
                          <a:effectLst/>
                          <a:latin typeface="+mn-lt"/>
                        </a:rPr>
                        <a:t>Mode</a:t>
                      </a:r>
                      <a:endParaRPr lang="en-US" sz="1400" b="1" i="0" u="none" strike="noStrike" kern="1200" dirty="0">
                        <a:solidFill>
                          <a:schemeClr val="tx1"/>
                        </a:solidFill>
                        <a:effectLst/>
                        <a:latin typeface="+mn-lt"/>
                        <a:ea typeface="+mn-ea"/>
                        <a:cs typeface="+mn-cs"/>
                      </a:endParaRPr>
                    </a:p>
                  </a:txBody>
                  <a:tcPr marL="5358" marR="5358" marT="5358" marB="0" anchor="ctr"/>
                </a:tc>
                <a:tc>
                  <a:txBody>
                    <a:bodyPr/>
                    <a:lstStyle/>
                    <a:p>
                      <a:pPr algn="ctr" fontAlgn="ctr"/>
                      <a:r>
                        <a:rPr lang="en-US" sz="1400" b="1" u="none" strike="noStrike" kern="1200" dirty="0">
                          <a:solidFill>
                            <a:schemeClr val="tx1"/>
                          </a:solidFill>
                          <a:effectLst/>
                          <a:latin typeface="+mn-lt"/>
                        </a:rPr>
                        <a:t>Approx. FOV </a:t>
                      </a:r>
                    </a:p>
                    <a:p>
                      <a:pPr algn="ctr" fontAlgn="ctr"/>
                      <a:r>
                        <a:rPr lang="en-US" sz="1400" b="1" u="none" strike="noStrike" kern="1200" dirty="0">
                          <a:solidFill>
                            <a:schemeClr val="tx1"/>
                          </a:solidFill>
                          <a:effectLst/>
                          <a:latin typeface="+mn-lt"/>
                        </a:rPr>
                        <a:t>radius</a:t>
                      </a:r>
                      <a:endParaRPr lang="en-US" sz="1400" b="1" i="0" u="none" strike="noStrike" kern="1200" dirty="0">
                        <a:solidFill>
                          <a:schemeClr val="tx1"/>
                        </a:solidFill>
                        <a:effectLst/>
                        <a:latin typeface="+mn-lt"/>
                        <a:ea typeface="+mn-ea"/>
                        <a:cs typeface="+mn-cs"/>
                      </a:endParaRPr>
                    </a:p>
                  </a:txBody>
                  <a:tcPr marL="5358" marR="5358" marT="5358" marB="0" anchor="ctr"/>
                </a:tc>
                <a:tc>
                  <a:txBody>
                    <a:bodyPr/>
                    <a:lstStyle/>
                    <a:p>
                      <a:pPr algn="ctr" fontAlgn="ctr"/>
                      <a:r>
                        <a:rPr lang="en-US" sz="1400" b="1" u="none" strike="noStrike" kern="1200" dirty="0">
                          <a:solidFill>
                            <a:schemeClr val="tx1"/>
                          </a:solidFill>
                          <a:effectLst/>
                          <a:latin typeface="+mn-lt"/>
                        </a:rPr>
                        <a:t>FOV Coverage</a:t>
                      </a:r>
                      <a:endParaRPr lang="en-US" sz="1400" b="1" i="0" u="none" strike="noStrike" kern="1200" dirty="0">
                        <a:solidFill>
                          <a:schemeClr val="tx1"/>
                        </a:solidFill>
                        <a:effectLst/>
                        <a:latin typeface="+mn-lt"/>
                        <a:ea typeface="+mn-ea"/>
                        <a:cs typeface="+mn-cs"/>
                      </a:endParaRPr>
                    </a:p>
                  </a:txBody>
                  <a:tcPr marL="5358" marR="5358" marT="5358" marB="0" anchor="ctr"/>
                </a:tc>
                <a:tc>
                  <a:txBody>
                    <a:bodyPr/>
                    <a:lstStyle/>
                    <a:p>
                      <a:pPr algn="ctr" fontAlgn="ctr"/>
                      <a:r>
                        <a:rPr lang="en-US" sz="1400" b="1" u="none" strike="noStrike" kern="1200" dirty="0">
                          <a:solidFill>
                            <a:schemeClr val="tx1"/>
                          </a:solidFill>
                          <a:effectLst/>
                          <a:latin typeface="+mn-lt"/>
                        </a:rPr>
                        <a:t>Support</a:t>
                      </a:r>
                      <a:endParaRPr lang="en-US" sz="1400" b="1" i="0" u="none" strike="noStrike" kern="1200" dirty="0">
                        <a:solidFill>
                          <a:schemeClr val="tx1"/>
                        </a:solidFill>
                        <a:effectLst/>
                        <a:latin typeface="+mn-lt"/>
                        <a:ea typeface="+mn-ea"/>
                        <a:cs typeface="+mn-cs"/>
                      </a:endParaRPr>
                    </a:p>
                  </a:txBody>
                  <a:tcPr marL="5358" marR="5358" marT="5358" marB="0" anchor="ctr"/>
                </a:tc>
                <a:extLst>
                  <a:ext uri="{0D108BD9-81ED-4DB2-BD59-A6C34878D82A}">
                    <a16:rowId xmlns:a16="http://schemas.microsoft.com/office/drawing/2014/main" val="10000"/>
                  </a:ext>
                </a:extLst>
              </a:tr>
              <a:tr h="459671">
                <a:tc>
                  <a:txBody>
                    <a:bodyPr/>
                    <a:lstStyle/>
                    <a:p>
                      <a:pPr algn="ctr" fontAlgn="b"/>
                      <a:r>
                        <a:rPr lang="en-US" sz="1400" b="1" u="none" strike="noStrike" dirty="0">
                          <a:solidFill>
                            <a:srgbClr val="0070C0"/>
                          </a:solidFill>
                          <a:effectLst/>
                          <a:latin typeface="+mn-lt"/>
                        </a:rPr>
                        <a:t>575 nm</a:t>
                      </a:r>
                      <a:endParaRPr lang="en-US" sz="1400" b="1" i="0" u="none" strike="noStrike" dirty="0">
                        <a:solidFill>
                          <a:srgbClr val="0070C0"/>
                        </a:solidFill>
                        <a:effectLst/>
                        <a:latin typeface="+mn-lt"/>
                      </a:endParaRPr>
                    </a:p>
                  </a:txBody>
                  <a:tcPr marL="5358" marR="5358" marT="5358" marB="0" anchor="ctr">
                    <a:solidFill>
                      <a:schemeClr val="tx1"/>
                    </a:solidFill>
                  </a:tcPr>
                </a:tc>
                <a:tc>
                  <a:txBody>
                    <a:bodyPr/>
                    <a:lstStyle/>
                    <a:p>
                      <a:pPr algn="ctr" fontAlgn="b"/>
                      <a:r>
                        <a:rPr lang="en-US" sz="1400" b="1" u="none" strike="noStrike" dirty="0">
                          <a:solidFill>
                            <a:schemeClr val="bg1"/>
                          </a:solidFill>
                          <a:effectLst/>
                          <a:latin typeface="+mn-lt"/>
                        </a:rPr>
                        <a:t>NFOV: </a:t>
                      </a:r>
                      <a:r>
                        <a:rPr lang="en-US" sz="1400" b="0" u="none" strike="noStrike" dirty="0">
                          <a:solidFill>
                            <a:schemeClr val="bg1"/>
                          </a:solidFill>
                          <a:effectLst/>
                          <a:latin typeface="+mn-lt"/>
                        </a:rPr>
                        <a:t>Narrow FOV Imaging</a:t>
                      </a:r>
                      <a:endParaRPr lang="en-US" sz="1400" b="0" i="0" u="none" strike="noStrike" dirty="0">
                        <a:solidFill>
                          <a:schemeClr val="bg1"/>
                        </a:solidFill>
                        <a:effectLst/>
                        <a:latin typeface="+mn-lt"/>
                      </a:endParaRPr>
                    </a:p>
                  </a:txBody>
                  <a:tcPr marL="5358" marR="5358" marT="5358" marB="0" anchor="ctr">
                    <a:solidFill>
                      <a:schemeClr val="tx1"/>
                    </a:solidFill>
                  </a:tcPr>
                </a:tc>
                <a:tc>
                  <a:txBody>
                    <a:bodyPr/>
                    <a:lstStyle/>
                    <a:p>
                      <a:pPr algn="ctr" fontAlgn="b"/>
                      <a:r>
                        <a:rPr lang="en-US" sz="1400" b="1" u="none" strike="noStrike" dirty="0">
                          <a:solidFill>
                            <a:schemeClr val="bg1"/>
                          </a:solidFill>
                          <a:effectLst/>
                          <a:latin typeface="+mn-lt"/>
                        </a:rPr>
                        <a:t>0.15” – 0.45”</a:t>
                      </a:r>
                      <a:endParaRPr lang="en-US" sz="1400" b="1" i="0" u="none" strike="noStrike" dirty="0">
                        <a:solidFill>
                          <a:schemeClr val="bg1"/>
                        </a:solidFill>
                        <a:effectLst/>
                        <a:latin typeface="+mn-lt"/>
                      </a:endParaRPr>
                    </a:p>
                  </a:txBody>
                  <a:tcPr marL="5358" marR="5358" marT="5358" marB="0" anchor="ctr">
                    <a:solidFill>
                      <a:schemeClr val="tx1"/>
                    </a:solidFill>
                  </a:tcPr>
                </a:tc>
                <a:tc>
                  <a:txBody>
                    <a:bodyPr/>
                    <a:lstStyle/>
                    <a:p>
                      <a:pPr algn="ctr" fontAlgn="b"/>
                      <a:r>
                        <a:rPr lang="en-US" sz="1400" b="1" u="none" strike="noStrike" dirty="0">
                          <a:solidFill>
                            <a:schemeClr val="bg1"/>
                          </a:solidFill>
                          <a:effectLst/>
                          <a:latin typeface="+mn-lt"/>
                        </a:rPr>
                        <a:t>360°</a:t>
                      </a:r>
                      <a:endParaRPr lang="en-US" sz="1400" b="1" i="0" u="none" strike="noStrike" dirty="0">
                        <a:solidFill>
                          <a:schemeClr val="bg1"/>
                        </a:solidFill>
                        <a:effectLst/>
                        <a:latin typeface="+mn-lt"/>
                      </a:endParaRPr>
                    </a:p>
                  </a:txBody>
                  <a:tcPr marL="5358" marR="5358" marT="5358" marB="0" anchor="ctr">
                    <a:solidFill>
                      <a:schemeClr val="tx1"/>
                    </a:solidFill>
                  </a:tcPr>
                </a:tc>
                <a:tc>
                  <a:txBody>
                    <a:bodyPr/>
                    <a:lstStyle/>
                    <a:p>
                      <a:pPr algn="ctr" fontAlgn="b"/>
                      <a:r>
                        <a:rPr lang="en-US" sz="1400" b="1" i="0" u="none" strike="noStrike" dirty="0">
                          <a:solidFill>
                            <a:schemeClr val="bg1"/>
                          </a:solidFill>
                          <a:effectLst/>
                          <a:latin typeface="+mn-lt"/>
                        </a:rPr>
                        <a:t>Required </a:t>
                      </a:r>
                    </a:p>
                    <a:p>
                      <a:pPr algn="ctr" fontAlgn="b"/>
                      <a:r>
                        <a:rPr lang="en-US" sz="1400" b="1" i="0" u="none" strike="noStrike" dirty="0">
                          <a:solidFill>
                            <a:schemeClr val="bg1"/>
                          </a:solidFill>
                          <a:effectLst/>
                          <a:latin typeface="+mn-lt"/>
                        </a:rPr>
                        <a:t>(full support)</a:t>
                      </a:r>
                    </a:p>
                  </a:txBody>
                  <a:tcPr marL="5358" marR="5358" marT="5358" marB="0" anchor="ctr">
                    <a:solidFill>
                      <a:schemeClr val="tx1"/>
                    </a:solidFill>
                  </a:tcPr>
                </a:tc>
                <a:extLst>
                  <a:ext uri="{0D108BD9-81ED-4DB2-BD59-A6C34878D82A}">
                    <a16:rowId xmlns:a16="http://schemas.microsoft.com/office/drawing/2014/main" val="10001"/>
                  </a:ext>
                </a:extLst>
              </a:tr>
              <a:tr h="459671">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400" b="1" u="none" strike="noStrike" dirty="0">
                          <a:solidFill>
                            <a:srgbClr val="EDA831"/>
                          </a:solidFill>
                          <a:effectLst/>
                          <a:latin typeface="+mn-lt"/>
                        </a:rPr>
                        <a:t>730 nm</a:t>
                      </a:r>
                      <a:r>
                        <a:rPr lang="en-US" sz="1400" b="1" i="0" u="none" strike="noStrike" dirty="0">
                          <a:solidFill>
                            <a:srgbClr val="EDA831"/>
                          </a:solidFill>
                          <a:effectLst/>
                          <a:latin typeface="+mn-lt"/>
                        </a:rPr>
                        <a:t>, </a:t>
                      </a:r>
                      <a:r>
                        <a:rPr lang="en-US" sz="1400" b="1" u="none" strike="noStrike" dirty="0">
                          <a:solidFill>
                            <a:srgbClr val="00B050"/>
                          </a:solidFill>
                          <a:effectLst/>
                          <a:latin typeface="+mn-lt"/>
                        </a:rPr>
                        <a:t>660 nm</a:t>
                      </a:r>
                      <a:endParaRPr lang="en-US" sz="1400" b="1" i="0" u="none" strike="noStrike" dirty="0">
                        <a:solidFill>
                          <a:srgbClr val="00B050"/>
                        </a:solidFill>
                        <a:effectLst/>
                        <a:latin typeface="+mn-lt"/>
                      </a:endParaRPr>
                    </a:p>
                  </a:txBody>
                  <a:tcPr marL="5358" marR="5358" marT="5358" marB="0" anchor="ctr">
                    <a:noFill/>
                  </a:tcPr>
                </a:tc>
                <a:tc>
                  <a:txBody>
                    <a:bodyPr/>
                    <a:lstStyle/>
                    <a:p>
                      <a:pPr algn="ctr" fontAlgn="b"/>
                      <a:r>
                        <a:rPr lang="en-US" sz="1400" b="1" u="none" strike="noStrike" dirty="0">
                          <a:solidFill>
                            <a:schemeClr val="bg1"/>
                          </a:solidFill>
                          <a:effectLst/>
                          <a:latin typeface="+mn-lt"/>
                        </a:rPr>
                        <a:t>SPEC</a:t>
                      </a:r>
                      <a:r>
                        <a:rPr lang="en-US" sz="1400" b="0" u="none" strike="noStrike" dirty="0">
                          <a:solidFill>
                            <a:schemeClr val="bg1"/>
                          </a:solidFill>
                          <a:effectLst/>
                          <a:latin typeface="+mn-lt"/>
                        </a:rPr>
                        <a:t>: Slit + R~50 Prism Spectroscopy</a:t>
                      </a:r>
                      <a:endParaRPr lang="en-US" sz="1400" b="0" i="0" u="none" strike="noStrike" dirty="0">
                        <a:solidFill>
                          <a:schemeClr val="bg1"/>
                        </a:solidFill>
                        <a:effectLst/>
                        <a:latin typeface="+mn-lt"/>
                      </a:endParaRPr>
                    </a:p>
                  </a:txBody>
                  <a:tcPr marL="5358" marR="5358" marT="5358" marB="0" anchor="ctr">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400" b="0" u="none" strike="noStrike" dirty="0">
                          <a:solidFill>
                            <a:schemeClr val="bg1"/>
                          </a:solidFill>
                          <a:effectLst/>
                          <a:latin typeface="+mn-lt"/>
                        </a:rPr>
                        <a:t>0.2” – 0.55”</a:t>
                      </a:r>
                      <a:endParaRPr lang="en-US" sz="1400" b="0" i="0" u="none" strike="noStrike" dirty="0">
                        <a:solidFill>
                          <a:schemeClr val="bg1"/>
                        </a:solidFill>
                        <a:effectLst/>
                        <a:latin typeface="+mn-lt"/>
                      </a:endParaRPr>
                    </a:p>
                  </a:txBody>
                  <a:tcPr marL="5358" marR="5358" marT="5358"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dirty="0">
                          <a:solidFill>
                            <a:schemeClr val="bg1"/>
                          </a:solidFill>
                          <a:effectLst/>
                          <a:latin typeface="+mn-lt"/>
                        </a:rPr>
                        <a:t>slit</a:t>
                      </a:r>
                      <a:endParaRPr lang="en-US" sz="1400" b="0" i="0" u="none" strike="noStrike" dirty="0">
                        <a:solidFill>
                          <a:schemeClr val="bg1"/>
                        </a:solidFill>
                        <a:effectLst/>
                        <a:latin typeface="+mn-lt"/>
                      </a:endParaRPr>
                    </a:p>
                  </a:txBody>
                  <a:tcPr marL="5358" marR="5358" marT="5358" marB="0" anchor="ctr">
                    <a:noFill/>
                  </a:tcPr>
                </a:tc>
                <a:tc>
                  <a:txBody>
                    <a:bodyPr/>
                    <a:lstStyle/>
                    <a:p>
                      <a:pPr algn="ctr" fontAlgn="b"/>
                      <a:r>
                        <a:rPr lang="en-US" sz="1400" b="0" i="0" u="none" strike="noStrike" dirty="0">
                          <a:solidFill>
                            <a:schemeClr val="bg1"/>
                          </a:solidFill>
                          <a:effectLst/>
                          <a:latin typeface="+mn-lt"/>
                        </a:rPr>
                        <a:t>Best Effort</a:t>
                      </a:r>
                    </a:p>
                  </a:txBody>
                  <a:tcPr marL="5358" marR="5358" marT="5358" marB="0" anchor="ctr">
                    <a:noFill/>
                  </a:tcPr>
                </a:tc>
                <a:extLst>
                  <a:ext uri="{0D108BD9-81ED-4DB2-BD59-A6C34878D82A}">
                    <a16:rowId xmlns:a16="http://schemas.microsoft.com/office/drawing/2014/main" val="4016493149"/>
                  </a:ext>
                </a:extLst>
              </a:tr>
              <a:tr h="459671">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400" b="1" u="none" strike="noStrike" dirty="0">
                          <a:solidFill>
                            <a:srgbClr val="0070C0"/>
                          </a:solidFill>
                          <a:effectLst/>
                          <a:latin typeface="+mn-lt"/>
                        </a:rPr>
                        <a:t>575 nm, </a:t>
                      </a:r>
                      <a:r>
                        <a:rPr lang="en-US" sz="1400" b="1" u="none" strike="noStrike" dirty="0">
                          <a:solidFill>
                            <a:srgbClr val="FF6246"/>
                          </a:solidFill>
                          <a:effectLst/>
                          <a:latin typeface="+mn-lt"/>
                        </a:rPr>
                        <a:t>825 nm</a:t>
                      </a:r>
                      <a:endParaRPr lang="en-US" sz="1400" b="1" i="0" u="none" strike="noStrike" dirty="0">
                        <a:solidFill>
                          <a:srgbClr val="0070C0"/>
                        </a:solidFill>
                        <a:effectLst/>
                        <a:latin typeface="+mn-lt"/>
                      </a:endParaRPr>
                    </a:p>
                  </a:txBody>
                  <a:tcPr marL="5358" marR="5358" marT="5358" marB="0" anchor="ctr">
                    <a:noFill/>
                  </a:tcPr>
                </a:tc>
                <a:tc>
                  <a:txBody>
                    <a:bodyPr/>
                    <a:lstStyle/>
                    <a:p>
                      <a:pPr algn="ctr" fontAlgn="b"/>
                      <a:r>
                        <a:rPr lang="en-US" sz="1400" b="1" u="none" strike="noStrike" dirty="0">
                          <a:solidFill>
                            <a:schemeClr val="bg1"/>
                          </a:solidFill>
                          <a:effectLst/>
                          <a:latin typeface="+mn-lt"/>
                        </a:rPr>
                        <a:t>WFOV</a:t>
                      </a:r>
                      <a:r>
                        <a:rPr lang="en-US" sz="1400" b="0" u="none" strike="noStrike" dirty="0">
                          <a:solidFill>
                            <a:schemeClr val="bg1"/>
                          </a:solidFill>
                          <a:effectLst/>
                          <a:latin typeface="+mn-lt"/>
                        </a:rPr>
                        <a:t>: “Wide” FOV Imaging</a:t>
                      </a:r>
                      <a:endParaRPr lang="en-US" sz="1400" b="0" i="0" u="none" strike="noStrike" dirty="0">
                        <a:solidFill>
                          <a:schemeClr val="bg1"/>
                        </a:solidFill>
                        <a:effectLst/>
                        <a:latin typeface="+mn-lt"/>
                      </a:endParaRPr>
                    </a:p>
                  </a:txBody>
                  <a:tcPr marL="5358" marR="5358" marT="5358" marB="0" anchor="ctr">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400" b="0" u="none" strike="noStrike" dirty="0">
                          <a:solidFill>
                            <a:schemeClr val="bg1"/>
                          </a:solidFill>
                          <a:effectLst/>
                          <a:latin typeface="+mn-lt"/>
                        </a:rPr>
                        <a:t>0.3” – 1.4” </a:t>
                      </a:r>
                      <a:endParaRPr lang="en-US" sz="1400" b="0" i="0" u="none" strike="noStrike" dirty="0">
                        <a:solidFill>
                          <a:schemeClr val="bg1"/>
                        </a:solidFill>
                        <a:effectLst/>
                        <a:latin typeface="+mn-lt"/>
                      </a:endParaRPr>
                    </a:p>
                  </a:txBody>
                  <a:tcPr marL="5358" marR="5358" marT="5358" marB="0" anchor="ctr">
                    <a:noFill/>
                  </a:tcPr>
                </a:tc>
                <a:tc>
                  <a:txBody>
                    <a:bodyPr/>
                    <a:lstStyle/>
                    <a:p>
                      <a:pPr algn="ctr" fontAlgn="b"/>
                      <a:r>
                        <a:rPr lang="en-US" sz="1400" b="0" u="none" strike="noStrike" dirty="0">
                          <a:solidFill>
                            <a:schemeClr val="bg1"/>
                          </a:solidFill>
                          <a:effectLst/>
                          <a:latin typeface="+mn-lt"/>
                        </a:rPr>
                        <a:t>360°</a:t>
                      </a:r>
                      <a:endParaRPr lang="en-US" sz="1400" b="0" i="0" u="none" strike="noStrike" dirty="0">
                        <a:solidFill>
                          <a:schemeClr val="bg1"/>
                        </a:solidFill>
                        <a:effectLst/>
                        <a:latin typeface="+mn-lt"/>
                      </a:endParaRPr>
                    </a:p>
                  </a:txBody>
                  <a:tcPr marL="5358" marR="5358" marT="5358" marB="0" anchor="ctr">
                    <a:noFill/>
                  </a:tcPr>
                </a:tc>
                <a:tc>
                  <a:txBody>
                    <a:bodyPr/>
                    <a:lstStyle/>
                    <a:p>
                      <a:pPr algn="ctr" fontAlgn="b"/>
                      <a:r>
                        <a:rPr lang="en-US" sz="1400" b="0" i="0" u="none" strike="noStrike" dirty="0">
                          <a:solidFill>
                            <a:schemeClr val="bg1"/>
                          </a:solidFill>
                          <a:effectLst/>
                          <a:latin typeface="+mn-lt"/>
                        </a:rPr>
                        <a:t>Best Effort</a:t>
                      </a:r>
                    </a:p>
                  </a:txBody>
                  <a:tcPr marL="5358" marR="5358" marT="5358" marB="0" anchor="ctr">
                    <a:noFill/>
                  </a:tcPr>
                </a:tc>
                <a:extLst>
                  <a:ext uri="{0D108BD9-81ED-4DB2-BD59-A6C34878D82A}">
                    <a16:rowId xmlns:a16="http://schemas.microsoft.com/office/drawing/2014/main" val="10009"/>
                  </a:ext>
                </a:extLst>
              </a:tr>
              <a:tr h="459671">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400" b="1" u="none" strike="noStrike" dirty="0">
                          <a:solidFill>
                            <a:srgbClr val="0070C0"/>
                          </a:solidFill>
                          <a:effectLst/>
                          <a:latin typeface="+mn-lt"/>
                        </a:rPr>
                        <a:t>575 nm, </a:t>
                      </a:r>
                      <a:r>
                        <a:rPr lang="en-US" sz="1400" b="1" u="none" strike="noStrike" dirty="0">
                          <a:solidFill>
                            <a:srgbClr val="FF6246"/>
                          </a:solidFill>
                          <a:effectLst/>
                          <a:latin typeface="+mn-lt"/>
                        </a:rPr>
                        <a:t>825 nm</a:t>
                      </a:r>
                      <a:endParaRPr lang="en-US" sz="1400" b="1" i="0" u="none" strike="noStrike" dirty="0">
                        <a:solidFill>
                          <a:srgbClr val="0070C0"/>
                        </a:solidFill>
                        <a:effectLst/>
                        <a:latin typeface="+mn-lt"/>
                      </a:endParaRPr>
                    </a:p>
                  </a:txBody>
                  <a:tcPr marL="5358" marR="5358" marT="5358" marB="0" anchor="ctr">
                    <a:noFill/>
                  </a:tcPr>
                </a:tc>
                <a:tc>
                  <a:txBody>
                    <a:bodyPr/>
                    <a:lstStyle/>
                    <a:p>
                      <a:pPr algn="ctr" fontAlgn="b"/>
                      <a:r>
                        <a:rPr lang="en-US" sz="1400" b="0" i="0" u="none" strike="noStrike" dirty="0">
                          <a:solidFill>
                            <a:schemeClr val="bg1"/>
                          </a:solidFill>
                          <a:effectLst/>
                          <a:latin typeface="+mn-lt"/>
                        </a:rPr>
                        <a:t>Imaging Polarimetry (WPs)</a:t>
                      </a:r>
                    </a:p>
                  </a:txBody>
                  <a:tcPr marL="5358" marR="5358" marT="5358" marB="0" anchor="ctr">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bg1"/>
                          </a:solidFill>
                          <a:effectLst/>
                          <a:latin typeface="+mn-lt"/>
                        </a:rPr>
                        <a:t>0.15” – 1.4”</a:t>
                      </a:r>
                    </a:p>
                  </a:txBody>
                  <a:tcPr marL="5358" marR="5358" marT="5358" marB="0"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400" b="0" u="none" strike="noStrike" dirty="0">
                          <a:solidFill>
                            <a:schemeClr val="bg1"/>
                          </a:solidFill>
                          <a:effectLst/>
                          <a:latin typeface="+mn-lt"/>
                        </a:rPr>
                        <a:t>360°</a:t>
                      </a:r>
                      <a:endParaRPr lang="en-US" sz="1400" b="0" i="0" u="none" strike="noStrike" dirty="0">
                        <a:solidFill>
                          <a:schemeClr val="bg1"/>
                        </a:solidFill>
                        <a:effectLst/>
                        <a:latin typeface="+mn-lt"/>
                      </a:endParaRPr>
                    </a:p>
                  </a:txBody>
                  <a:tcPr marL="5358" marR="5358" marT="5358" marB="0" anchor="ctr">
                    <a:noFill/>
                  </a:tcPr>
                </a:tc>
                <a:tc>
                  <a:txBody>
                    <a:bodyPr/>
                    <a:lstStyle/>
                    <a:p>
                      <a:pPr algn="ctr" fontAlgn="b"/>
                      <a:r>
                        <a:rPr lang="en-US" sz="1400" b="0" i="0" u="none" strike="noStrike" dirty="0">
                          <a:solidFill>
                            <a:schemeClr val="bg1"/>
                          </a:solidFill>
                          <a:effectLst/>
                          <a:latin typeface="+mn-lt"/>
                        </a:rPr>
                        <a:t>Best Effort</a:t>
                      </a:r>
                    </a:p>
                  </a:txBody>
                  <a:tcPr marL="5358" marR="5358" marT="5358" marB="0" anchor="ctr">
                    <a:noFill/>
                  </a:tcPr>
                </a:tc>
                <a:extLst>
                  <a:ext uri="{0D108BD9-81ED-4DB2-BD59-A6C34878D82A}">
                    <a16:rowId xmlns:a16="http://schemas.microsoft.com/office/drawing/2014/main" val="1969036464"/>
                  </a:ext>
                </a:extLst>
              </a:tr>
              <a:tr h="459671">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400" b="0" i="0" u="none" strike="noStrike" dirty="0">
                          <a:solidFill>
                            <a:schemeClr val="bg1">
                              <a:lumMod val="20000"/>
                              <a:lumOff val="80000"/>
                            </a:schemeClr>
                          </a:solidFill>
                          <a:effectLst/>
                          <a:latin typeface="+mn-lt"/>
                        </a:rPr>
                        <a:t>any</a:t>
                      </a:r>
                    </a:p>
                  </a:txBody>
                  <a:tcPr marL="5358" marR="5358" marT="5358" marB="0" anchor="ctr">
                    <a:noFill/>
                  </a:tcPr>
                </a:tc>
                <a:tc>
                  <a:txBody>
                    <a:bodyPr/>
                    <a:lstStyle/>
                    <a:p>
                      <a:pPr algn="ctr" fontAlgn="b"/>
                      <a:r>
                        <a:rPr lang="en-US" sz="1400" b="0" i="0" u="none" strike="noStrike" dirty="0">
                          <a:solidFill>
                            <a:schemeClr val="bg1">
                              <a:lumMod val="20000"/>
                              <a:lumOff val="80000"/>
                            </a:schemeClr>
                          </a:solidFill>
                          <a:effectLst/>
                          <a:latin typeface="+mn-lt"/>
                        </a:rPr>
                        <a:t>Other coronagraph mask combinations</a:t>
                      </a:r>
                    </a:p>
                  </a:txBody>
                  <a:tcPr marL="5358" marR="5358" marT="5358" marB="0" anchor="ctr">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bg1">
                              <a:lumMod val="20000"/>
                              <a:lumOff val="80000"/>
                            </a:schemeClr>
                          </a:solidFill>
                          <a:effectLst/>
                          <a:latin typeface="+mn-lt"/>
                        </a:rPr>
                        <a:t>0.15” – 1.4”</a:t>
                      </a:r>
                    </a:p>
                  </a:txBody>
                  <a:tcPr marL="5358" marR="5358" marT="5358" marB="0"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400" b="0" i="0" u="none" strike="noStrike" dirty="0">
                          <a:solidFill>
                            <a:schemeClr val="bg1">
                              <a:lumMod val="20000"/>
                              <a:lumOff val="80000"/>
                            </a:schemeClr>
                          </a:solidFill>
                          <a:effectLst/>
                          <a:latin typeface="+mn-lt"/>
                        </a:rPr>
                        <a:t>various</a:t>
                      </a:r>
                    </a:p>
                  </a:txBody>
                  <a:tcPr marL="5358" marR="5358" marT="5358" marB="0" anchor="ctr">
                    <a:noFill/>
                  </a:tcPr>
                </a:tc>
                <a:tc>
                  <a:txBody>
                    <a:bodyPr/>
                    <a:lstStyle/>
                    <a:p>
                      <a:pPr algn="ctr" fontAlgn="b"/>
                      <a:r>
                        <a:rPr lang="en-US" sz="1400" b="0" i="0" u="none" strike="noStrike" dirty="0">
                          <a:solidFill>
                            <a:schemeClr val="bg1">
                              <a:lumMod val="20000"/>
                              <a:lumOff val="80000"/>
                            </a:schemeClr>
                          </a:solidFill>
                          <a:effectLst/>
                          <a:latin typeface="+mn-lt"/>
                        </a:rPr>
                        <a:t>Unsupported</a:t>
                      </a:r>
                    </a:p>
                  </a:txBody>
                  <a:tcPr marL="5358" marR="5358" marT="5358" marB="0" anchor="ctr">
                    <a:noFill/>
                  </a:tcPr>
                </a:tc>
                <a:extLst>
                  <a:ext uri="{0D108BD9-81ED-4DB2-BD59-A6C34878D82A}">
                    <a16:rowId xmlns:a16="http://schemas.microsoft.com/office/drawing/2014/main" val="1109180746"/>
                  </a:ext>
                </a:extLst>
              </a:tr>
              <a:tr h="459671">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400" b="0" i="0" u="none" strike="noStrike" dirty="0">
                          <a:solidFill>
                            <a:schemeClr val="bg1">
                              <a:lumMod val="20000"/>
                              <a:lumOff val="80000"/>
                            </a:schemeClr>
                          </a:solidFill>
                          <a:effectLst/>
                          <a:latin typeface="+mn-lt"/>
                        </a:rPr>
                        <a:t>any</a:t>
                      </a:r>
                      <a:endParaRPr lang="en-US" sz="1400" b="1" i="0" u="none" strike="noStrike" dirty="0">
                        <a:solidFill>
                          <a:schemeClr val="bg1">
                            <a:lumMod val="20000"/>
                            <a:lumOff val="80000"/>
                          </a:schemeClr>
                        </a:solidFill>
                        <a:effectLst/>
                        <a:latin typeface="+mn-lt"/>
                      </a:endParaRPr>
                    </a:p>
                  </a:txBody>
                  <a:tcPr marL="5358" marR="5358" marT="5358" marB="0" anchor="ctr">
                    <a:noFill/>
                  </a:tcPr>
                </a:tc>
                <a:tc>
                  <a:txBody>
                    <a:bodyPr/>
                    <a:lstStyle/>
                    <a:p>
                      <a:pPr algn="ctr" fontAlgn="b"/>
                      <a:r>
                        <a:rPr lang="en-US" sz="1400" b="0" i="0" u="none" strike="noStrike" dirty="0">
                          <a:solidFill>
                            <a:schemeClr val="bg1">
                              <a:lumMod val="20000"/>
                              <a:lumOff val="80000"/>
                            </a:schemeClr>
                          </a:solidFill>
                          <a:effectLst/>
                          <a:latin typeface="+mn-lt"/>
                        </a:rPr>
                        <a:t>Other technology demonstrations: binary star, transmissive Zernike wavefront sensor, alternative wavefront sensing algorithms</a:t>
                      </a:r>
                    </a:p>
                  </a:txBody>
                  <a:tcPr marL="5358" marR="5358" marT="5358" marB="0" anchor="ctr">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bg1">
                              <a:lumMod val="20000"/>
                              <a:lumOff val="80000"/>
                            </a:schemeClr>
                          </a:solidFill>
                          <a:effectLst/>
                          <a:latin typeface="+mn-lt"/>
                        </a:rPr>
                        <a:t>various</a:t>
                      </a:r>
                    </a:p>
                  </a:txBody>
                  <a:tcPr marL="5358" marR="5358" marT="5358" marB="0"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400" b="0" i="0" u="none" strike="noStrike" dirty="0">
                          <a:solidFill>
                            <a:schemeClr val="bg1">
                              <a:lumMod val="20000"/>
                              <a:lumOff val="80000"/>
                            </a:schemeClr>
                          </a:solidFill>
                          <a:effectLst/>
                          <a:latin typeface="+mn-lt"/>
                        </a:rPr>
                        <a:t>various</a:t>
                      </a:r>
                    </a:p>
                  </a:txBody>
                  <a:tcPr marL="5358" marR="5358" marT="5358" marB="0" anchor="ctr">
                    <a:noFill/>
                  </a:tcPr>
                </a:tc>
                <a:tc>
                  <a:txBody>
                    <a:bodyPr/>
                    <a:lstStyle/>
                    <a:p>
                      <a:pPr algn="ctr" fontAlgn="b"/>
                      <a:r>
                        <a:rPr lang="en-US" sz="1400" b="0" i="0" u="none" strike="noStrike" dirty="0">
                          <a:solidFill>
                            <a:schemeClr val="bg1">
                              <a:lumMod val="20000"/>
                              <a:lumOff val="80000"/>
                            </a:schemeClr>
                          </a:solidFill>
                          <a:effectLst/>
                          <a:latin typeface="+mn-lt"/>
                        </a:rPr>
                        <a:t>Unsupported</a:t>
                      </a:r>
                    </a:p>
                  </a:txBody>
                  <a:tcPr marL="5358" marR="5358" marT="5358" marB="0" anchor="ctr">
                    <a:noFill/>
                  </a:tcPr>
                </a:tc>
                <a:extLst>
                  <a:ext uri="{0D108BD9-81ED-4DB2-BD59-A6C34878D82A}">
                    <a16:rowId xmlns:a16="http://schemas.microsoft.com/office/drawing/2014/main" val="4054139414"/>
                  </a:ext>
                </a:extLst>
              </a:tr>
            </a:tbl>
          </a:graphicData>
        </a:graphic>
      </p:graphicFrame>
      <p:sp>
        <p:nvSpPr>
          <p:cNvPr id="21" name="TextBox 20">
            <a:extLst>
              <a:ext uri="{FF2B5EF4-FFF2-40B4-BE49-F238E27FC236}">
                <a16:creationId xmlns:a16="http://schemas.microsoft.com/office/drawing/2014/main" id="{AF644A1C-A5FB-B142-90B7-CCD53CEEC69E}"/>
              </a:ext>
            </a:extLst>
          </p:cNvPr>
          <p:cNvSpPr txBox="1"/>
          <p:nvPr/>
        </p:nvSpPr>
        <p:spPr>
          <a:xfrm>
            <a:off x="1" y="4637817"/>
            <a:ext cx="4959177" cy="461665"/>
          </a:xfrm>
          <a:prstGeom prst="rect">
            <a:avLst/>
          </a:prstGeom>
          <a:noFill/>
        </p:spPr>
        <p:txBody>
          <a:bodyPr wrap="square" rtlCol="0">
            <a:spAutoFit/>
          </a:bodyPr>
          <a:lstStyle/>
          <a:p>
            <a:pPr algn="ctr"/>
            <a:r>
              <a:rPr lang="en-US" sz="1200" b="1" dirty="0">
                <a:solidFill>
                  <a:schemeClr val="bg1"/>
                </a:solidFill>
              </a:rPr>
              <a:t>Best effort</a:t>
            </a:r>
            <a:r>
              <a:rPr lang="en-US" sz="1200" dirty="0">
                <a:solidFill>
                  <a:schemeClr val="bg1"/>
                </a:solidFill>
              </a:rPr>
              <a:t>: partially tested in TVAC; no guaranteed support on-orbit. </a:t>
            </a:r>
          </a:p>
          <a:p>
            <a:pPr algn="ctr"/>
            <a:r>
              <a:rPr lang="en-US" sz="1200" b="1" dirty="0">
                <a:solidFill>
                  <a:schemeClr val="bg1"/>
                </a:solidFill>
              </a:rPr>
              <a:t>Unsupported </a:t>
            </a:r>
            <a:r>
              <a:rPr lang="en-US" sz="1200" dirty="0">
                <a:solidFill>
                  <a:schemeClr val="bg1"/>
                </a:solidFill>
              </a:rPr>
              <a:t>not tested in TVAC; no guaranteed support on-orbit</a:t>
            </a:r>
            <a:endParaRPr lang="en-US" sz="1200" dirty="0">
              <a:solidFill>
                <a:srgbClr val="00B050"/>
              </a:solidFill>
            </a:endParaRPr>
          </a:p>
        </p:txBody>
      </p:sp>
      <p:sp>
        <p:nvSpPr>
          <p:cNvPr id="5" name="TextBox 4">
            <a:extLst>
              <a:ext uri="{FF2B5EF4-FFF2-40B4-BE49-F238E27FC236}">
                <a16:creationId xmlns:a16="http://schemas.microsoft.com/office/drawing/2014/main" id="{FDA257AD-60B7-EEAD-20C2-71E573AED6F6}"/>
              </a:ext>
            </a:extLst>
          </p:cNvPr>
          <p:cNvSpPr txBox="1"/>
          <p:nvPr/>
        </p:nvSpPr>
        <p:spPr>
          <a:xfrm>
            <a:off x="5222789" y="4593850"/>
            <a:ext cx="3513403" cy="523220"/>
          </a:xfrm>
          <a:prstGeom prst="rect">
            <a:avLst/>
          </a:prstGeom>
          <a:solidFill>
            <a:schemeClr val="bg1">
              <a:lumMod val="20000"/>
              <a:lumOff val="80000"/>
            </a:schemeClr>
          </a:solidFill>
        </p:spPr>
        <p:txBody>
          <a:bodyPr wrap="square" rtlCol="0">
            <a:spAutoFit/>
          </a:bodyPr>
          <a:lstStyle/>
          <a:p>
            <a:pPr algn="ctr"/>
            <a:r>
              <a:rPr lang="en-US" b="1" dirty="0">
                <a:solidFill>
                  <a:schemeClr val="bg1"/>
                </a:solidFill>
              </a:rPr>
              <a:t>Contributed by </a:t>
            </a:r>
            <a:r>
              <a:rPr lang="en-US" b="1" dirty="0" err="1">
                <a:solidFill>
                  <a:schemeClr val="bg1"/>
                </a:solidFill>
              </a:rPr>
              <a:t>ExEP</a:t>
            </a:r>
            <a:r>
              <a:rPr lang="en-US" dirty="0">
                <a:solidFill>
                  <a:schemeClr val="bg1"/>
                </a:solidFill>
              </a:rPr>
              <a:t>: 575nm “Wide” FOV mask &amp; all “unsupported” masks</a:t>
            </a:r>
          </a:p>
        </p:txBody>
      </p:sp>
    </p:spTree>
    <p:extLst>
      <p:ext uri="{BB962C8B-B14F-4D97-AF65-F5344CB8AC3E}">
        <p14:creationId xmlns:p14="http://schemas.microsoft.com/office/powerpoint/2010/main" val="119769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F33BB1-E231-FFCB-3B69-63653B4E2DF5}"/>
              </a:ext>
            </a:extLst>
          </p:cNvPr>
          <p:cNvSpPr>
            <a:spLocks noGrp="1"/>
          </p:cNvSpPr>
          <p:nvPr>
            <p:ph type="sldNum" idx="12"/>
          </p:nvPr>
        </p:nvSpPr>
        <p:spPr/>
        <p:txBody>
          <a:bodyPr/>
          <a:lstStyle/>
          <a:p>
            <a:fld id="{00000000-1234-1234-1234-123412341234}" type="slidenum">
              <a:rPr lang="en" smtClean="0"/>
              <a:pPr/>
              <a:t>8</a:t>
            </a:fld>
            <a:endParaRPr lang="en" dirty="0"/>
          </a:p>
        </p:txBody>
      </p:sp>
      <p:pic>
        <p:nvPicPr>
          <p:cNvPr id="3" name="Picture 2" descr="A group of people in white protective suits&#10;&#10;Description automatically generated">
            <a:extLst>
              <a:ext uri="{FF2B5EF4-FFF2-40B4-BE49-F238E27FC236}">
                <a16:creationId xmlns:a16="http://schemas.microsoft.com/office/drawing/2014/main" id="{254D3637-DB6D-EF4A-3A14-FCE775B1A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2090" y="50"/>
            <a:ext cx="7715175" cy="5143450"/>
          </a:xfrm>
          <a:prstGeom prst="rect">
            <a:avLst/>
          </a:prstGeom>
        </p:spPr>
      </p:pic>
      <p:sp>
        <p:nvSpPr>
          <p:cNvPr id="4" name="TextBox 3">
            <a:extLst>
              <a:ext uri="{FF2B5EF4-FFF2-40B4-BE49-F238E27FC236}">
                <a16:creationId xmlns:a16="http://schemas.microsoft.com/office/drawing/2014/main" id="{355F73E1-2C88-8C40-08D4-D7F20EA7D785}"/>
              </a:ext>
            </a:extLst>
          </p:cNvPr>
          <p:cNvSpPr txBox="1"/>
          <p:nvPr/>
        </p:nvSpPr>
        <p:spPr>
          <a:xfrm>
            <a:off x="572089" y="0"/>
            <a:ext cx="7715175" cy="830997"/>
          </a:xfrm>
          <a:prstGeom prst="rect">
            <a:avLst/>
          </a:prstGeom>
          <a:solidFill>
            <a:srgbClr val="000000"/>
          </a:solidFill>
        </p:spPr>
        <p:txBody>
          <a:bodyPr wrap="square" rtlCol="0">
            <a:spAutoFit/>
          </a:bodyPr>
          <a:lstStyle/>
          <a:p>
            <a:pPr algn="ctr"/>
            <a:r>
              <a:rPr lang="en-US" sz="2400" dirty="0">
                <a:solidFill>
                  <a:schemeClr val="tx1"/>
                </a:solidFill>
              </a:rPr>
              <a:t>February – April 2024 : Thermal Vacuum (TVAC)</a:t>
            </a:r>
          </a:p>
          <a:p>
            <a:pPr algn="ctr"/>
            <a:r>
              <a:rPr lang="en-US" sz="2400" dirty="0">
                <a:solidFill>
                  <a:schemeClr val="tx1"/>
                </a:solidFill>
              </a:rPr>
              <a:t>Performance testing</a:t>
            </a:r>
          </a:p>
        </p:txBody>
      </p:sp>
    </p:spTree>
    <p:extLst>
      <p:ext uri="{BB962C8B-B14F-4D97-AF65-F5344CB8AC3E}">
        <p14:creationId xmlns:p14="http://schemas.microsoft.com/office/powerpoint/2010/main" val="19194019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F33BB1-E231-FFCB-3B69-63653B4E2DF5}"/>
              </a:ext>
            </a:extLst>
          </p:cNvPr>
          <p:cNvSpPr>
            <a:spLocks noGrp="1"/>
          </p:cNvSpPr>
          <p:nvPr>
            <p:ph type="sldNum" idx="12"/>
          </p:nvPr>
        </p:nvSpPr>
        <p:spPr/>
        <p:txBody>
          <a:bodyPr/>
          <a:lstStyle/>
          <a:p>
            <a:fld id="{00000000-1234-1234-1234-123412341234}" type="slidenum">
              <a:rPr lang="en" smtClean="0"/>
              <a:pPr/>
              <a:t>9</a:t>
            </a:fld>
            <a:endParaRPr lang="en" dirty="0"/>
          </a:p>
        </p:txBody>
      </p:sp>
      <p:pic>
        <p:nvPicPr>
          <p:cNvPr id="3" name="Picture 2" descr="A group of people in white protective suits&#10;&#10;Description automatically generated">
            <a:extLst>
              <a:ext uri="{FF2B5EF4-FFF2-40B4-BE49-F238E27FC236}">
                <a16:creationId xmlns:a16="http://schemas.microsoft.com/office/drawing/2014/main" id="{254D3637-DB6D-EF4A-3A14-FCE775B1A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2090" y="50"/>
            <a:ext cx="7715175" cy="5143450"/>
          </a:xfrm>
          <a:prstGeom prst="rect">
            <a:avLst/>
          </a:prstGeom>
        </p:spPr>
      </p:pic>
      <p:grpSp>
        <p:nvGrpSpPr>
          <p:cNvPr id="10" name="Group 9">
            <a:extLst>
              <a:ext uri="{FF2B5EF4-FFF2-40B4-BE49-F238E27FC236}">
                <a16:creationId xmlns:a16="http://schemas.microsoft.com/office/drawing/2014/main" id="{ADFD6C3F-978D-CBD4-30A9-1ABB7B158F2B}"/>
              </a:ext>
            </a:extLst>
          </p:cNvPr>
          <p:cNvGrpSpPr/>
          <p:nvPr/>
        </p:nvGrpSpPr>
        <p:grpSpPr>
          <a:xfrm>
            <a:off x="572090" y="2020247"/>
            <a:ext cx="2220425" cy="726725"/>
            <a:chOff x="572090" y="2020247"/>
            <a:chExt cx="2220425" cy="726725"/>
          </a:xfrm>
        </p:grpSpPr>
        <p:sp>
          <p:nvSpPr>
            <p:cNvPr id="4" name="TextBox 3">
              <a:extLst>
                <a:ext uri="{FF2B5EF4-FFF2-40B4-BE49-F238E27FC236}">
                  <a16:creationId xmlns:a16="http://schemas.microsoft.com/office/drawing/2014/main" id="{75372930-3173-728C-5FD0-12C0CCEA9216}"/>
                </a:ext>
              </a:extLst>
            </p:cNvPr>
            <p:cNvSpPr txBox="1"/>
            <p:nvPr/>
          </p:nvSpPr>
          <p:spPr>
            <a:xfrm>
              <a:off x="572090" y="2020247"/>
              <a:ext cx="880369" cy="307777"/>
            </a:xfrm>
            <a:prstGeom prst="rect">
              <a:avLst/>
            </a:prstGeom>
            <a:solidFill>
              <a:srgbClr val="FFFFFF"/>
            </a:solidFill>
          </p:spPr>
          <p:txBody>
            <a:bodyPr wrap="none" rtlCol="0">
              <a:spAutoFit/>
            </a:bodyPr>
            <a:lstStyle/>
            <a:p>
              <a:pPr algn="l"/>
              <a:r>
                <a:rPr lang="en-US" dirty="0">
                  <a:solidFill>
                    <a:schemeClr val="bg1"/>
                  </a:solidFill>
                </a:rPr>
                <a:t>radiators</a:t>
              </a:r>
            </a:p>
          </p:txBody>
        </p:sp>
        <p:sp>
          <p:nvSpPr>
            <p:cNvPr id="7" name="Right Arrow 6">
              <a:extLst>
                <a:ext uri="{FF2B5EF4-FFF2-40B4-BE49-F238E27FC236}">
                  <a16:creationId xmlns:a16="http://schemas.microsoft.com/office/drawing/2014/main" id="{884C0241-CF5B-D741-C82F-317E77C5C32D}"/>
                </a:ext>
              </a:extLst>
            </p:cNvPr>
            <p:cNvSpPr/>
            <p:nvPr/>
          </p:nvSpPr>
          <p:spPr>
            <a:xfrm>
              <a:off x="1452459" y="2074446"/>
              <a:ext cx="1161535" cy="172995"/>
            </a:xfrm>
            <a:prstGeom prst="rightArrow">
              <a:avLst/>
            </a:prstGeom>
            <a:solidFill>
              <a:srgbClr val="FFFF00"/>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472F3E94-1468-9AB2-63E1-CF14AC67AA21}"/>
                </a:ext>
              </a:extLst>
            </p:cNvPr>
            <p:cNvSpPr/>
            <p:nvPr/>
          </p:nvSpPr>
          <p:spPr>
            <a:xfrm rot="1334251">
              <a:off x="1273757" y="2551982"/>
              <a:ext cx="1518758" cy="194990"/>
            </a:xfrm>
            <a:prstGeom prst="rightArrow">
              <a:avLst/>
            </a:prstGeom>
            <a:solidFill>
              <a:srgbClr val="FFFF00"/>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2A405FDC-ED4D-9700-4DEF-366C3ACF9A0E}"/>
              </a:ext>
            </a:extLst>
          </p:cNvPr>
          <p:cNvGrpSpPr/>
          <p:nvPr/>
        </p:nvGrpSpPr>
        <p:grpSpPr>
          <a:xfrm>
            <a:off x="2915811" y="2842159"/>
            <a:ext cx="1040671" cy="1551469"/>
            <a:chOff x="333248" y="991998"/>
            <a:chExt cx="1040671" cy="1551469"/>
          </a:xfrm>
        </p:grpSpPr>
        <p:sp>
          <p:nvSpPr>
            <p:cNvPr id="12" name="TextBox 11">
              <a:extLst>
                <a:ext uri="{FF2B5EF4-FFF2-40B4-BE49-F238E27FC236}">
                  <a16:creationId xmlns:a16="http://schemas.microsoft.com/office/drawing/2014/main" id="{89C29587-BD9E-7B9B-6555-8B9FB5857711}"/>
                </a:ext>
              </a:extLst>
            </p:cNvPr>
            <p:cNvSpPr txBox="1"/>
            <p:nvPr/>
          </p:nvSpPr>
          <p:spPr>
            <a:xfrm>
              <a:off x="333248" y="2020247"/>
              <a:ext cx="1040671" cy="523220"/>
            </a:xfrm>
            <a:prstGeom prst="rect">
              <a:avLst/>
            </a:prstGeom>
            <a:solidFill>
              <a:srgbClr val="FFFFFF"/>
            </a:solidFill>
          </p:spPr>
          <p:txBody>
            <a:bodyPr wrap="none" rtlCol="0">
              <a:spAutoFit/>
            </a:bodyPr>
            <a:lstStyle/>
            <a:p>
              <a:pPr algn="ctr"/>
              <a:r>
                <a:rPr lang="en-US" dirty="0">
                  <a:solidFill>
                    <a:schemeClr val="bg1"/>
                  </a:solidFill>
                </a:rPr>
                <a:t>Control</a:t>
              </a:r>
            </a:p>
            <a:p>
              <a:pPr algn="ctr"/>
              <a:r>
                <a:rPr lang="en-US" dirty="0">
                  <a:solidFill>
                    <a:schemeClr val="bg1"/>
                  </a:solidFill>
                </a:rPr>
                <a:t>electronics</a:t>
              </a:r>
            </a:p>
          </p:txBody>
        </p:sp>
        <p:sp>
          <p:nvSpPr>
            <p:cNvPr id="13" name="Right Arrow 12">
              <a:extLst>
                <a:ext uri="{FF2B5EF4-FFF2-40B4-BE49-F238E27FC236}">
                  <a16:creationId xmlns:a16="http://schemas.microsoft.com/office/drawing/2014/main" id="{64083316-D091-5E2A-BAAF-F050A2CE7B06}"/>
                </a:ext>
              </a:extLst>
            </p:cNvPr>
            <p:cNvSpPr/>
            <p:nvPr/>
          </p:nvSpPr>
          <p:spPr>
            <a:xfrm rot="18000000">
              <a:off x="664943" y="1486268"/>
              <a:ext cx="1161535" cy="172995"/>
            </a:xfrm>
            <a:prstGeom prst="rightArrow">
              <a:avLst/>
            </a:prstGeom>
            <a:solidFill>
              <a:srgbClr val="FFFF00"/>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5373F49-B51B-4708-D179-696FE3338924}"/>
              </a:ext>
            </a:extLst>
          </p:cNvPr>
          <p:cNvGrpSpPr/>
          <p:nvPr/>
        </p:nvGrpSpPr>
        <p:grpSpPr>
          <a:xfrm>
            <a:off x="4169957" y="1418981"/>
            <a:ext cx="1808116" cy="687763"/>
            <a:chOff x="1434994" y="-583580"/>
            <a:chExt cx="1808116" cy="687763"/>
          </a:xfrm>
        </p:grpSpPr>
        <p:sp>
          <p:nvSpPr>
            <p:cNvPr id="20" name="TextBox 19">
              <a:extLst>
                <a:ext uri="{FF2B5EF4-FFF2-40B4-BE49-F238E27FC236}">
                  <a16:creationId xmlns:a16="http://schemas.microsoft.com/office/drawing/2014/main" id="{58AA1D6F-40DA-F721-6648-195C9EE0B1FD}"/>
                </a:ext>
              </a:extLst>
            </p:cNvPr>
            <p:cNvSpPr txBox="1"/>
            <p:nvPr/>
          </p:nvSpPr>
          <p:spPr>
            <a:xfrm>
              <a:off x="2500599" y="-583580"/>
              <a:ext cx="742511" cy="523220"/>
            </a:xfrm>
            <a:prstGeom prst="rect">
              <a:avLst/>
            </a:prstGeom>
            <a:solidFill>
              <a:srgbClr val="FFFFFF"/>
            </a:solidFill>
          </p:spPr>
          <p:txBody>
            <a:bodyPr wrap="none" rtlCol="0">
              <a:spAutoFit/>
            </a:bodyPr>
            <a:lstStyle/>
            <a:p>
              <a:pPr algn="ctr"/>
              <a:r>
                <a:rPr lang="en-US" dirty="0">
                  <a:solidFill>
                    <a:schemeClr val="bg1"/>
                  </a:solidFill>
                </a:rPr>
                <a:t>Optical</a:t>
              </a:r>
            </a:p>
            <a:p>
              <a:pPr algn="ctr"/>
              <a:r>
                <a:rPr lang="en-US" dirty="0">
                  <a:solidFill>
                    <a:schemeClr val="bg1"/>
                  </a:solidFill>
                </a:rPr>
                <a:t>bench</a:t>
              </a:r>
            </a:p>
          </p:txBody>
        </p:sp>
        <p:sp>
          <p:nvSpPr>
            <p:cNvPr id="21" name="Right Arrow 20">
              <a:extLst>
                <a:ext uri="{FF2B5EF4-FFF2-40B4-BE49-F238E27FC236}">
                  <a16:creationId xmlns:a16="http://schemas.microsoft.com/office/drawing/2014/main" id="{6DFFE2E1-9D51-E500-28BC-56B71F98FC2F}"/>
                </a:ext>
              </a:extLst>
            </p:cNvPr>
            <p:cNvSpPr/>
            <p:nvPr/>
          </p:nvSpPr>
          <p:spPr>
            <a:xfrm rot="9187740">
              <a:off x="1434994" y="-68812"/>
              <a:ext cx="1161535" cy="172995"/>
            </a:xfrm>
            <a:prstGeom prst="rightArrow">
              <a:avLst/>
            </a:prstGeom>
            <a:solidFill>
              <a:srgbClr val="FFFF00"/>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99CB3DF-C344-1B07-8ECC-88A4A62E9E87}"/>
              </a:ext>
            </a:extLst>
          </p:cNvPr>
          <p:cNvSpPr txBox="1"/>
          <p:nvPr/>
        </p:nvSpPr>
        <p:spPr>
          <a:xfrm>
            <a:off x="6545060" y="2247441"/>
            <a:ext cx="880370" cy="523220"/>
          </a:xfrm>
          <a:prstGeom prst="rect">
            <a:avLst/>
          </a:prstGeom>
          <a:solidFill>
            <a:srgbClr val="FFFFFF"/>
          </a:solidFill>
        </p:spPr>
        <p:txBody>
          <a:bodyPr wrap="none" rtlCol="0">
            <a:spAutoFit/>
          </a:bodyPr>
          <a:lstStyle/>
          <a:p>
            <a:pPr algn="ctr"/>
            <a:r>
              <a:rPr lang="en-US" dirty="0">
                <a:solidFill>
                  <a:schemeClr val="bg1"/>
                </a:solidFill>
              </a:rPr>
              <a:t>Vacuum</a:t>
            </a:r>
          </a:p>
          <a:p>
            <a:pPr algn="ctr"/>
            <a:r>
              <a:rPr lang="en-US" dirty="0">
                <a:solidFill>
                  <a:schemeClr val="bg1"/>
                </a:solidFill>
              </a:rPr>
              <a:t>chamber</a:t>
            </a:r>
          </a:p>
        </p:txBody>
      </p:sp>
      <p:grpSp>
        <p:nvGrpSpPr>
          <p:cNvPr id="23" name="Group 22">
            <a:extLst>
              <a:ext uri="{FF2B5EF4-FFF2-40B4-BE49-F238E27FC236}">
                <a16:creationId xmlns:a16="http://schemas.microsoft.com/office/drawing/2014/main" id="{FBF8CD6E-7229-66F2-CAF2-CF19885AE4DC}"/>
              </a:ext>
            </a:extLst>
          </p:cNvPr>
          <p:cNvGrpSpPr/>
          <p:nvPr/>
        </p:nvGrpSpPr>
        <p:grpSpPr>
          <a:xfrm>
            <a:off x="4338750" y="408165"/>
            <a:ext cx="3675839" cy="755610"/>
            <a:chOff x="1434994" y="-651427"/>
            <a:chExt cx="3675839" cy="755610"/>
          </a:xfrm>
        </p:grpSpPr>
        <p:sp>
          <p:nvSpPr>
            <p:cNvPr id="24" name="TextBox 23">
              <a:extLst>
                <a:ext uri="{FF2B5EF4-FFF2-40B4-BE49-F238E27FC236}">
                  <a16:creationId xmlns:a16="http://schemas.microsoft.com/office/drawing/2014/main" id="{30360E6D-F490-1FB0-F4A6-CD175F270976}"/>
                </a:ext>
              </a:extLst>
            </p:cNvPr>
            <p:cNvSpPr txBox="1"/>
            <p:nvPr/>
          </p:nvSpPr>
          <p:spPr>
            <a:xfrm>
              <a:off x="2329301" y="-651427"/>
              <a:ext cx="2781532" cy="477054"/>
            </a:xfrm>
            <a:prstGeom prst="rect">
              <a:avLst/>
            </a:prstGeom>
            <a:solidFill>
              <a:srgbClr val="FFFFFF"/>
            </a:solidFill>
          </p:spPr>
          <p:txBody>
            <a:bodyPr wrap="none" rtlCol="0">
              <a:spAutoFit/>
            </a:bodyPr>
            <a:lstStyle/>
            <a:p>
              <a:pPr algn="ctr"/>
              <a:r>
                <a:rPr lang="en-US" dirty="0">
                  <a:solidFill>
                    <a:schemeClr val="bg1"/>
                  </a:solidFill>
                </a:rPr>
                <a:t>Installing the telescope simulator</a:t>
              </a:r>
            </a:p>
            <a:p>
              <a:pPr algn="ctr"/>
              <a:r>
                <a:rPr lang="en-US" sz="1100" dirty="0">
                  <a:solidFill>
                    <a:schemeClr val="bg1"/>
                  </a:solidFill>
                </a:rPr>
                <a:t>(Coronagraph Verification Stimulus)</a:t>
              </a:r>
              <a:endParaRPr lang="en-US" dirty="0">
                <a:solidFill>
                  <a:schemeClr val="bg1"/>
                </a:solidFill>
              </a:endParaRPr>
            </a:p>
          </p:txBody>
        </p:sp>
        <p:sp>
          <p:nvSpPr>
            <p:cNvPr id="25" name="Right Arrow 24">
              <a:extLst>
                <a:ext uri="{FF2B5EF4-FFF2-40B4-BE49-F238E27FC236}">
                  <a16:creationId xmlns:a16="http://schemas.microsoft.com/office/drawing/2014/main" id="{4BDBC682-35D5-883E-9E3D-F59B653064CA}"/>
                </a:ext>
              </a:extLst>
            </p:cNvPr>
            <p:cNvSpPr/>
            <p:nvPr/>
          </p:nvSpPr>
          <p:spPr>
            <a:xfrm rot="9187740">
              <a:off x="1434994" y="-68812"/>
              <a:ext cx="1161535" cy="172995"/>
            </a:xfrm>
            <a:prstGeom prst="rightArrow">
              <a:avLst/>
            </a:prstGeom>
            <a:solidFill>
              <a:srgbClr val="FFFF00"/>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5190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8.1|14.1"/>
</p:tagLst>
</file>

<file path=ppt/theme/theme1.xml><?xml version="1.0" encoding="utf-8"?>
<a:theme xmlns:a="http://schemas.openxmlformats.org/drawingml/2006/main" name="Laertes template">
  <a:themeElements>
    <a:clrScheme name="Custom 1">
      <a:dk1>
        <a:srgbClr val="DFF2F7"/>
      </a:dk1>
      <a:lt1>
        <a:srgbClr val="232F67"/>
      </a:lt1>
      <a:dk2>
        <a:srgbClr val="000000"/>
      </a:dk2>
      <a:lt2>
        <a:srgbClr val="FFFFFF"/>
      </a:lt2>
      <a:accent1>
        <a:srgbClr val="E1443A"/>
      </a:accent1>
      <a:accent2>
        <a:srgbClr val="7AC8EF"/>
      </a:accent2>
      <a:accent3>
        <a:srgbClr val="6F6F6F"/>
      </a:accent3>
      <a:accent4>
        <a:srgbClr val="F6F4F1"/>
      </a:accent4>
      <a:accent5>
        <a:srgbClr val="DFF2F7"/>
      </a:accent5>
      <a:accent6>
        <a:srgbClr val="232F67"/>
      </a:accent6>
      <a:hlink>
        <a:srgbClr val="00A1FF"/>
      </a:hlink>
      <a:folHlink>
        <a:srgbClr val="00A4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oman-template" id="{07889538-30C2-D44F-A15A-496C036F04B7}" vid="{A52AB513-1BF5-D34A-800D-24BB0824C8D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Laertes template</Template>
  <TotalTime>59408</TotalTime>
  <Words>6339</Words>
  <Application>Microsoft Macintosh PowerPoint</Application>
  <PresentationFormat>On-screen Show (16:9)</PresentationFormat>
  <Paragraphs>939</Paragraphs>
  <Slides>54</Slides>
  <Notes>39</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Arial</vt:lpstr>
      <vt:lpstr>Helvetica Neue</vt:lpstr>
      <vt:lpstr>Source Sans Pro</vt:lpstr>
      <vt:lpstr>Helvetica</vt:lpstr>
      <vt:lpstr>Merriweather</vt:lpstr>
      <vt:lpstr>Calibri</vt:lpstr>
      <vt:lpstr>Encode Sans</vt:lpstr>
      <vt:lpstr>Encode Sans Condensed Thin</vt:lpstr>
      <vt:lpstr>Wingdings</vt:lpstr>
      <vt:lpstr>Symbol</vt:lpstr>
      <vt:lpstr>Calibri Light</vt:lpstr>
      <vt:lpstr>Laertes template</vt:lpstr>
      <vt:lpstr>The Roman Coronagraph Instrument:  Expected Capabilities and Relevance to HWO </vt:lpstr>
      <vt:lpstr>Outline</vt:lpstr>
      <vt:lpstr>Roman Coronagraph is a stepping stone toward Habitable Worlds Observatory</vt:lpstr>
      <vt:lpstr>Coronagraph Instrument during I&amp;T (JPL 2023-2024)</vt:lpstr>
      <vt:lpstr>PowerPoint Presentation</vt:lpstr>
      <vt:lpstr>Key Technologies Work Together as a System to Deliver High Performance</vt:lpstr>
      <vt:lpstr>Observing Modes: 1 fully supported mode +  “best effort” &amp; “unsupported” modes</vt:lpstr>
      <vt:lpstr>PowerPoint Presentation</vt:lpstr>
      <vt:lpstr>PowerPoint Presentation</vt:lpstr>
      <vt:lpstr>Starlight Suppression: Raw Broadband Contrast Results (10% BW around 575 nm)</vt:lpstr>
      <vt:lpstr>Primary coronagraph mode (“HLC”) beats L1 requirement by at least 4x</vt:lpstr>
      <vt:lpstr>Predicted Detection Limit is 100-1000x Better than State-of-the-Art</vt:lpstr>
      <vt:lpstr>Delivery to NASA Goddard on May 19 2024</vt:lpstr>
      <vt:lpstr>PowerPoint Presentation</vt:lpstr>
      <vt:lpstr>Potential Observations of Scientifically Interesting Targets</vt:lpstr>
      <vt:lpstr>Young, self-luminous massive planets:  Roman coronagraph complements ground-based NIR</vt:lpstr>
      <vt:lpstr>First reflected light images of a mature Jupiter analog</vt:lpstr>
      <vt:lpstr>Spectral Characterization of a mature Jupiter analog</vt:lpstr>
      <vt:lpstr>Known Cold Debris Disks Imaging in Total Intensity</vt:lpstr>
      <vt:lpstr>Known Cold Debris Disks Polarimetric Imaging</vt:lpstr>
      <vt:lpstr>First visible light images of exozodiacal dust</vt:lpstr>
      <vt:lpstr>H-alpha Imaging of Protoplanetary systems</vt:lpstr>
      <vt:lpstr>Engaging the community in observation planning and preparation</vt:lpstr>
      <vt:lpstr>Summary</vt:lpstr>
      <vt:lpstr>Like to Know More about the Roman Coronagraph?</vt:lpstr>
      <vt:lpstr>Back-up</vt:lpstr>
      <vt:lpstr>Coronagraph Mask Configurations: Tested vs. Launched</vt:lpstr>
      <vt:lpstr>R~50 Spectroscopy w/ Slit Spectrograph (Band 3 or 2)</vt:lpstr>
      <vt:lpstr>Wollaston Prism Polarimetry (Band 1 or 4 imaging)</vt:lpstr>
      <vt:lpstr>Beyond-requirements activities funded by additional APD award (FY24/25)</vt:lpstr>
      <vt:lpstr>Top-level Performance against Requirement</vt:lpstr>
      <vt:lpstr>Comparison Summary</vt:lpstr>
      <vt:lpstr>Narrow Field-of-View (Hybrid Lyot)  Dark Hole Convergence</vt:lpstr>
      <vt:lpstr>Wide Field-of-View (Shaped Pupil)  Dark Hole Convergence</vt:lpstr>
      <vt:lpstr>Roman Coronagraph is a stepping stone toward Habitable Worlds Observatory</vt:lpstr>
      <vt:lpstr>Beyond TDP: Na and K in  self-luminous planets</vt:lpstr>
      <vt:lpstr>Self-luminous planet flux ratio in CGI bandpasses</vt:lpstr>
      <vt:lpstr>Relevance of CGI to HWO: a Roman coronagraph exozodi survey</vt:lpstr>
      <vt:lpstr>H-alpha Imaging of Protoplanets</vt:lpstr>
      <vt:lpstr>Unsupported Mask Configurations</vt:lpstr>
      <vt:lpstr>Engaging the community in observation planning and preparation</vt:lpstr>
      <vt:lpstr>Science &amp; Tech Potential vs Capabilities</vt:lpstr>
      <vt:lpstr>Science &amp; Tech Potential vs Capabilities</vt:lpstr>
      <vt:lpstr>Science &amp; Tech Potential vs Capabilities</vt:lpstr>
      <vt:lpstr>Low Order Wavefront Sensing and Control  Rejects Flight-like Tip/Tilt Disturbances</vt:lpstr>
      <vt:lpstr>Electron-Multiplying CCDs Count Photons</vt:lpstr>
      <vt:lpstr>Threshold Technology Requirement #5 (TTR5)</vt:lpstr>
      <vt:lpstr>Most Assembly-level hardware Delivered  - CGI Flight Assemblies now in Final Assembly and Testing Phase</vt:lpstr>
      <vt:lpstr>Supported Observing Modes </vt:lpstr>
      <vt:lpstr>Nominal operations: target &amp; reference star</vt:lpstr>
      <vt:lpstr>What is High-Order Wavefront Sensing and Control (HOWFSC)?</vt:lpstr>
      <vt:lpstr>HOWFS Operates “Ground In the Loop” (GITL)</vt:lpstr>
      <vt:lpstr>Engaging the community in observation planning and preparation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Vanessa Bailey</dc:creator>
  <cp:lastModifiedBy>Mennesson, Bertrand (US 3262)</cp:lastModifiedBy>
  <cp:revision>305</cp:revision>
  <dcterms:created xsi:type="dcterms:W3CDTF">2021-06-08T15:33:43Z</dcterms:created>
  <dcterms:modified xsi:type="dcterms:W3CDTF">2024-07-26T07:03:11Z</dcterms:modified>
</cp:coreProperties>
</file>