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6" r:id="rId5"/>
    <p:sldId id="387" r:id="rId6"/>
    <p:sldId id="382" r:id="rId7"/>
    <p:sldId id="395" r:id="rId8"/>
    <p:sldId id="383" r:id="rId9"/>
    <p:sldId id="384" r:id="rId10"/>
    <p:sldId id="385" r:id="rId11"/>
    <p:sldId id="386" r:id="rId12"/>
    <p:sldId id="388" r:id="rId13"/>
    <p:sldId id="390" r:id="rId14"/>
    <p:sldId id="391" r:id="rId15"/>
    <p:sldId id="389" r:id="rId16"/>
    <p:sldId id="392" r:id="rId17"/>
    <p:sldId id="393" r:id="rId18"/>
    <p:sldId id="3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BFE"/>
    <a:srgbClr val="000000"/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5388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114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7/20/2024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7/20/2024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07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499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6755ACFE-62C2-FE4F-FD70-B7CA9752D379}"/>
              </a:ext>
            </a:extLst>
          </p:cNvPr>
          <p:cNvSpPr txBox="1"/>
          <p:nvPr/>
        </p:nvSpPr>
        <p:spPr>
          <a:xfrm>
            <a:off x="10781769" y="88945"/>
            <a:ext cx="14061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1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1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15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HWO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9359A4-4F8B-6522-B574-A8338B017EAA}"/>
              </a:ext>
            </a:extLst>
          </p:cNvPr>
          <p:cNvSpPr txBox="1"/>
          <p:nvPr/>
        </p:nvSpPr>
        <p:spPr>
          <a:xfrm>
            <a:off x="4572000" y="2182532"/>
            <a:ext cx="73522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0" indent="-952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The Road To The Habitable Worlds Observatory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A64805-5A72-3AB3-31D3-F7094079C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571" y="5351642"/>
            <a:ext cx="1406154" cy="137291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76F94B-A414-6D53-05A7-2D17773E9286}"/>
              </a:ext>
            </a:extLst>
          </p:cNvPr>
          <p:cNvSpPr/>
          <p:nvPr/>
        </p:nvSpPr>
        <p:spPr>
          <a:xfrm>
            <a:off x="267746" y="397371"/>
            <a:ext cx="4078623" cy="6193434"/>
          </a:xfrm>
          <a:prstGeom prst="roundRect">
            <a:avLst>
              <a:gd name="adj" fmla="val 13786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053E2-FE30-5916-FC1F-D85A601FC7A3}"/>
              </a:ext>
            </a:extLst>
          </p:cNvPr>
          <p:cNvSpPr txBox="1"/>
          <p:nvPr/>
        </p:nvSpPr>
        <p:spPr>
          <a:xfrm>
            <a:off x="331763" y="2372724"/>
            <a:ext cx="39505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David Ciardi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5600" marR="0" lvl="0" indent="-3444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Deputy Director, Senior Research Scientist</a:t>
            </a:r>
          </a:p>
          <a:p>
            <a:pPr marL="355600" marR="0" lvl="0" indent="-344488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NASA Exoplanet Science Institute, Caltech/IPAC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Previously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Chief Scientist, NASA Exoplanet Science Institute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Assoc. Research Scientist, Asst. Research Scientist, Asst. Staff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Assistant Scientist, University of Florida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Postdoctoral Research Scientist, University of Florida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Postdoctoral Research Scientist, University of Wyoming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- - - - - - - - - - - - - - - - - - - - - - - - - -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PhD, Physics, University of Wyoming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BA, Astronomy and Physics, Boston University</a:t>
            </a:r>
          </a:p>
        </p:txBody>
      </p:sp>
      <p:pic>
        <p:nvPicPr>
          <p:cNvPr id="17410" name="Picture 2" descr="David Ciardi">
            <a:extLst>
              <a:ext uri="{FF2B5EF4-FFF2-40B4-BE49-F238E27FC236}">
                <a16:creationId xmlns:a16="http://schemas.microsoft.com/office/drawing/2014/main" id="{AD4F9513-D486-5FF1-32E3-CA2F950B6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t="19439" r="23560" b="47316"/>
          <a:stretch/>
        </p:blipFill>
        <p:spPr bwMode="auto">
          <a:xfrm>
            <a:off x="1440471" y="677859"/>
            <a:ext cx="1605136" cy="160020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0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B442-48C1-933E-61C1-0D1055321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6542" y="-4769"/>
            <a:ext cx="585457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C8C7D-D944-A0F3-8340-9327B18AEC55}"/>
              </a:ext>
            </a:extLst>
          </p:cNvPr>
          <p:cNvSpPr txBox="1"/>
          <p:nvPr/>
        </p:nvSpPr>
        <p:spPr>
          <a:xfrm>
            <a:off x="1864660" y="114735"/>
            <a:ext cx="10143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2010 Decadal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B40A6-7D38-BE83-5101-B81EA0AF7450}"/>
              </a:ext>
            </a:extLst>
          </p:cNvPr>
          <p:cNvSpPr txBox="1"/>
          <p:nvPr/>
        </p:nvSpPr>
        <p:spPr>
          <a:xfrm>
            <a:off x="8095126" y="6027003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2010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A25FB-B821-01BD-3224-0DA300C39D9E}"/>
              </a:ext>
            </a:extLst>
          </p:cNvPr>
          <p:cNvSpPr txBox="1"/>
          <p:nvPr/>
        </p:nvSpPr>
        <p:spPr>
          <a:xfrm>
            <a:off x="3048000" y="705110"/>
            <a:ext cx="914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Endorsed JWST and WFIRST </a:t>
            </a:r>
          </a:p>
          <a:p>
            <a:pPr marL="0" lvl="1" indent="-9525" algn="r">
              <a:defRPr/>
            </a:pPr>
            <a:r>
              <a:rPr lang="en-US" sz="4800" b="1" spc="1000" dirty="0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Canceled SIM and TPF</a:t>
            </a:r>
            <a:endParaRPr kumimoji="0" lang="en-US" sz="4800" b="1" i="0" u="none" strike="noStrike" kern="1200" cap="none" spc="10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ali" pitchFamily="2" charset="-34"/>
              <a:ea typeface="+mn-ea"/>
              <a:cs typeface="Mali" pitchFamily="2" charset="-34"/>
            </a:endParaRPr>
          </a:p>
          <a:p>
            <a:pPr marL="0" lvl="1" indent="-9525" algn="r">
              <a:defRPr/>
            </a:pPr>
            <a:r>
              <a:rPr lang="en-US" sz="4800" b="1" spc="1000" dirty="0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Recommended more science and technology d</a:t>
            </a:r>
            <a:r>
              <a:rPr kumimoji="0" lang="en-US" sz="4800" b="1" i="0" u="none" strike="noStrike" kern="1200" cap="none" spc="10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evelopment</a:t>
            </a:r>
            <a:endParaRPr kumimoji="0" lang="en-US" sz="4800" b="1" i="0" u="none" strike="noStrike" kern="1200" cap="none" spc="10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ali" pitchFamily="2" charset="-34"/>
              <a:ea typeface="+mn-ea"/>
              <a:cs typeface="Mali" pitchFamily="2" charset="-34"/>
            </a:endParaRPr>
          </a:p>
        </p:txBody>
      </p:sp>
      <p:pic>
        <p:nvPicPr>
          <p:cNvPr id="5" name="Picture 4" descr="A colorful object in space&#10;&#10;Description automatically generated">
            <a:extLst>
              <a:ext uri="{FF2B5EF4-FFF2-40B4-BE49-F238E27FC236}">
                <a16:creationId xmlns:a16="http://schemas.microsoft.com/office/drawing/2014/main" id="{2A2112AA-8CD5-DD60-5E3D-8743E5512C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3" r="22996"/>
          <a:stretch/>
        </p:blipFill>
        <p:spPr>
          <a:xfrm>
            <a:off x="15240" y="0"/>
            <a:ext cx="3224400" cy="4466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2B4B87-70A7-5978-6D3C-F11E5DB257CF}"/>
              </a:ext>
            </a:extLst>
          </p:cNvPr>
          <p:cNvSpPr txBox="1"/>
          <p:nvPr/>
        </p:nvSpPr>
        <p:spPr>
          <a:xfrm>
            <a:off x="133700" y="160901"/>
            <a:ext cx="1710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WFIRST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1.3m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D7D81F-3F44-F7DD-40A9-E84DBA74BEC3}"/>
              </a:ext>
            </a:extLst>
          </p:cNvPr>
          <p:cNvSpPr txBox="1"/>
          <p:nvPr/>
        </p:nvSpPr>
        <p:spPr>
          <a:xfrm>
            <a:off x="481336" y="5118210"/>
            <a:ext cx="79021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0" i="1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“</a:t>
            </a:r>
            <a:r>
              <a:rPr lang="en-US" sz="2400" i="1" dirty="0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  <a:r>
              <a:rPr lang="en-US" sz="2400" b="0" i="1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nderstand frequency of different types of planets and lay scientific and technical groundwork to inform future strategies for detailed study of nearby Earth-like planets”</a:t>
            </a:r>
            <a:endParaRPr lang="en-US" sz="2400" i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1450EF-153B-DE0C-F775-A7DCBEEDA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66" y="3851483"/>
            <a:ext cx="1691169" cy="1352935"/>
          </a:xfrm>
          <a:prstGeom prst="rect">
            <a:avLst/>
          </a:prstGeom>
        </p:spPr>
      </p:pic>
      <p:pic>
        <p:nvPicPr>
          <p:cNvPr id="3" name="Picture 2" descr="A satellite in space with earth in the background&#10;&#10;Description automatically generated">
            <a:extLst>
              <a:ext uri="{FF2B5EF4-FFF2-40B4-BE49-F238E27FC236}">
                <a16:creationId xmlns:a16="http://schemas.microsoft.com/office/drawing/2014/main" id="{B73A81FC-B374-B10C-C70D-0D8B327AF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510" y="3886076"/>
            <a:ext cx="3327154" cy="204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F4512-2EBB-D0A3-C373-6D5E7123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146" y="3347148"/>
            <a:ext cx="5266099" cy="2962181"/>
          </a:xfrm>
          <a:prstGeom prst="rect">
            <a:avLst/>
          </a:prstGeom>
        </p:spPr>
      </p:pic>
      <p:sp>
        <p:nvSpPr>
          <p:cNvPr id="6" name="Arrow: Bent-Up 5">
            <a:extLst>
              <a:ext uri="{FF2B5EF4-FFF2-40B4-BE49-F238E27FC236}">
                <a16:creationId xmlns:a16="http://schemas.microsoft.com/office/drawing/2014/main" id="{D2427F42-397C-436D-BB3A-7D90C9DB81ED}"/>
              </a:ext>
            </a:extLst>
          </p:cNvPr>
          <p:cNvSpPr/>
          <p:nvPr/>
        </p:nvSpPr>
        <p:spPr>
          <a:xfrm rot="5400000">
            <a:off x="207521" y="3730029"/>
            <a:ext cx="2109457" cy="1294646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B442-48C1-933E-61C1-0D1055321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6542" y="-4769"/>
            <a:ext cx="585457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C8C7D-D944-A0F3-8340-9327B18AEC55}"/>
              </a:ext>
            </a:extLst>
          </p:cNvPr>
          <p:cNvSpPr txBox="1"/>
          <p:nvPr/>
        </p:nvSpPr>
        <p:spPr>
          <a:xfrm>
            <a:off x="2813526" y="114735"/>
            <a:ext cx="919472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Partnership between NASA and NRO Enabled Addition of the Coronographic Imager (CGI) to become Roman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B40A6-7D38-BE83-5101-B81EA0AF7450}"/>
              </a:ext>
            </a:extLst>
          </p:cNvPr>
          <p:cNvSpPr txBox="1"/>
          <p:nvPr/>
        </p:nvSpPr>
        <p:spPr>
          <a:xfrm>
            <a:off x="8095126" y="6027003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2014</a:t>
            </a:r>
          </a:p>
        </p:txBody>
      </p:sp>
      <p:pic>
        <p:nvPicPr>
          <p:cNvPr id="5" name="Picture 4" descr="A colorful object in space&#10;&#10;Description automatically generated">
            <a:extLst>
              <a:ext uri="{FF2B5EF4-FFF2-40B4-BE49-F238E27FC236}">
                <a16:creationId xmlns:a16="http://schemas.microsoft.com/office/drawing/2014/main" id="{2A2112AA-8CD5-DD60-5E3D-8743E5512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53" r="22996"/>
          <a:stretch/>
        </p:blipFill>
        <p:spPr>
          <a:xfrm>
            <a:off x="72429" y="114735"/>
            <a:ext cx="2679826" cy="3711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2B4B87-70A7-5978-6D3C-F11E5DB257CF}"/>
              </a:ext>
            </a:extLst>
          </p:cNvPr>
          <p:cNvSpPr txBox="1"/>
          <p:nvPr/>
        </p:nvSpPr>
        <p:spPr>
          <a:xfrm>
            <a:off x="133700" y="160901"/>
            <a:ext cx="1710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WFIRST</a:t>
            </a:r>
          </a:p>
          <a:p>
            <a:r>
              <a:rPr lang="en-US" sz="3200" b="1" dirty="0">
                <a:solidFill>
                  <a:srgbClr val="FFC000"/>
                </a:solidFill>
              </a:rPr>
              <a:t>1.3m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D376DA-4901-D834-3737-BFC2DDD95F35}"/>
              </a:ext>
            </a:extLst>
          </p:cNvPr>
          <p:cNvSpPr txBox="1"/>
          <p:nvPr/>
        </p:nvSpPr>
        <p:spPr>
          <a:xfrm>
            <a:off x="2678757" y="2737848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2.4 m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A464BBC-E348-DDFC-08E6-A340EE7406FF}"/>
              </a:ext>
            </a:extLst>
          </p:cNvPr>
          <p:cNvSpPr/>
          <p:nvPr/>
        </p:nvSpPr>
        <p:spPr>
          <a:xfrm>
            <a:off x="3451690" y="4570387"/>
            <a:ext cx="1608185" cy="8616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B2257-CB81-35A4-9E18-7BBAC91F9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220" y="3213979"/>
            <a:ext cx="1868281" cy="322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17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B442-48C1-933E-61C1-0D1055321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6542" y="-4769"/>
            <a:ext cx="585457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C8C7D-D944-A0F3-8340-9327B18AEC55}"/>
              </a:ext>
            </a:extLst>
          </p:cNvPr>
          <p:cNvSpPr txBox="1"/>
          <p:nvPr/>
        </p:nvSpPr>
        <p:spPr>
          <a:xfrm>
            <a:off x="1864660" y="114735"/>
            <a:ext cx="10143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Exo-C and Exo-S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B40A6-7D38-BE83-5101-B81EA0AF7450}"/>
              </a:ext>
            </a:extLst>
          </p:cNvPr>
          <p:cNvSpPr txBox="1"/>
          <p:nvPr/>
        </p:nvSpPr>
        <p:spPr>
          <a:xfrm>
            <a:off x="8095126" y="6027003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2013-2015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A25FB-B821-01BD-3224-0DA300C39D9E}"/>
              </a:ext>
            </a:extLst>
          </p:cNvPr>
          <p:cNvSpPr txBox="1"/>
          <p:nvPr/>
        </p:nvSpPr>
        <p:spPr>
          <a:xfrm>
            <a:off x="4055952" y="1139625"/>
            <a:ext cx="78463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Coronagraph and </a:t>
            </a:r>
            <a:r>
              <a:rPr kumimoji="0" lang="en-US" sz="4800" b="1" i="0" u="none" strike="noStrike" kern="1200" cap="none" spc="10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Starshade</a:t>
            </a: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 Concepts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4587-3172-0E91-0C4E-7953488F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54" y="357187"/>
            <a:ext cx="3486150" cy="6143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50A94-77B3-950F-7D12-D7A818EF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335" y="3010507"/>
            <a:ext cx="8178434" cy="307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66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B442-48C1-933E-61C1-0D1055321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6542" y="-4769"/>
            <a:ext cx="585457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C8C7D-D944-A0F3-8340-9327B18AEC55}"/>
              </a:ext>
            </a:extLst>
          </p:cNvPr>
          <p:cNvSpPr txBox="1"/>
          <p:nvPr/>
        </p:nvSpPr>
        <p:spPr>
          <a:xfrm>
            <a:off x="1864660" y="114735"/>
            <a:ext cx="10143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lang="en-US" sz="4800" b="1" spc="1000" dirty="0" err="1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HabEx</a:t>
            </a:r>
            <a:r>
              <a:rPr lang="en-US" sz="4800" b="1" spc="1000" dirty="0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 and LUVOIR</a:t>
            </a:r>
            <a:endParaRPr kumimoji="0" lang="en-US" sz="4800" b="1" i="0" u="none" strike="noStrike" kern="1200" cap="none" spc="10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ali" pitchFamily="2" charset="-34"/>
              <a:ea typeface="+mn-ea"/>
              <a:cs typeface="Mali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B40A6-7D38-BE83-5101-B81EA0AF7450}"/>
              </a:ext>
            </a:extLst>
          </p:cNvPr>
          <p:cNvSpPr txBox="1"/>
          <p:nvPr/>
        </p:nvSpPr>
        <p:spPr>
          <a:xfrm>
            <a:off x="8095126" y="6027003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2018-2020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7A25FB-B821-01BD-3224-0DA300C39D9E}"/>
              </a:ext>
            </a:extLst>
          </p:cNvPr>
          <p:cNvSpPr txBox="1"/>
          <p:nvPr/>
        </p:nvSpPr>
        <p:spPr>
          <a:xfrm>
            <a:off x="4052944" y="716097"/>
            <a:ext cx="78463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Coronagraph and </a:t>
            </a:r>
            <a:r>
              <a:rPr kumimoji="0" lang="en-US" sz="4800" b="1" i="0" u="none" strike="noStrike" kern="1200" cap="none" spc="100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Starshade</a:t>
            </a: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 Concepts in support of 2020 Decadal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14587-3172-0E91-0C4E-7953488F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9" y="114735"/>
            <a:ext cx="1208949" cy="2130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450A94-77B3-950F-7D12-D7A818EF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913" y="177793"/>
            <a:ext cx="3064607" cy="1154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5F14F5-78BC-F445-AB66-C3E64B0F0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7" y="2408637"/>
            <a:ext cx="3187191" cy="4033864"/>
          </a:xfrm>
          <a:prstGeom prst="rect">
            <a:avLst/>
          </a:prstGeom>
        </p:spPr>
      </p:pic>
      <p:pic>
        <p:nvPicPr>
          <p:cNvPr id="9" name="Picture 8" descr="A satellite in space with stars in the background&#10;&#10;Description automatically generated">
            <a:extLst>
              <a:ext uri="{FF2B5EF4-FFF2-40B4-BE49-F238E27FC236}">
                <a16:creationId xmlns:a16="http://schemas.microsoft.com/office/drawing/2014/main" id="{ED9F83A9-5FB3-FF88-750F-9796E9123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699" y="2925795"/>
            <a:ext cx="5688594" cy="319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32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B442-48C1-933E-61C1-0D1055321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6542" y="-4769"/>
            <a:ext cx="585457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C8C7D-D944-A0F3-8340-9327B18AEC55}"/>
              </a:ext>
            </a:extLst>
          </p:cNvPr>
          <p:cNvSpPr txBox="1"/>
          <p:nvPr/>
        </p:nvSpPr>
        <p:spPr>
          <a:xfrm>
            <a:off x="4590106" y="114735"/>
            <a:ext cx="74181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lang="en-US" sz="5400" b="1" spc="1000" dirty="0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Habitable Worlds Observatory</a:t>
            </a:r>
            <a:endParaRPr kumimoji="0" lang="en-US" sz="5400" b="1" i="0" u="none" strike="noStrike" kern="1200" cap="none" spc="10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ali" pitchFamily="2" charset="-34"/>
              <a:ea typeface="+mn-ea"/>
              <a:cs typeface="Mali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B40A6-7D38-BE83-5101-B81EA0AF7450}"/>
              </a:ext>
            </a:extLst>
          </p:cNvPr>
          <p:cNvSpPr txBox="1"/>
          <p:nvPr/>
        </p:nvSpPr>
        <p:spPr>
          <a:xfrm>
            <a:off x="8095126" y="6027003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2022-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F14F5-78BC-F445-AB66-C3E64B0F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0" y="114735"/>
            <a:ext cx="1408856" cy="1783117"/>
          </a:xfrm>
          <a:prstGeom prst="rect">
            <a:avLst/>
          </a:prstGeom>
        </p:spPr>
      </p:pic>
      <p:pic>
        <p:nvPicPr>
          <p:cNvPr id="9" name="Picture 8" descr="A satellite in space with stars in the background&#10;&#10;Description automatically generated">
            <a:extLst>
              <a:ext uri="{FF2B5EF4-FFF2-40B4-BE49-F238E27FC236}">
                <a16:creationId xmlns:a16="http://schemas.microsoft.com/office/drawing/2014/main" id="{ED9F83A9-5FB3-FF88-750F-9796E9123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951" y="255022"/>
            <a:ext cx="2652973" cy="1492297"/>
          </a:xfrm>
          <a:prstGeom prst="rect">
            <a:avLst/>
          </a:prstGeom>
        </p:spPr>
      </p:pic>
      <p:pic>
        <p:nvPicPr>
          <p:cNvPr id="2" name="Picture 6" descr="Possible HWO design | The Planetary Society">
            <a:extLst>
              <a:ext uri="{FF2B5EF4-FFF2-40B4-BE49-F238E27FC236}">
                <a16:creationId xmlns:a16="http://schemas.microsoft.com/office/drawing/2014/main" id="{BFA11E4B-0BD9-F6EB-151F-C812DBEBBE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16433"/>
          <a:stretch/>
        </p:blipFill>
        <p:spPr bwMode="auto">
          <a:xfrm>
            <a:off x="163776" y="2228018"/>
            <a:ext cx="4960622" cy="37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9929F-70A9-F125-6A75-455F08ED4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2831" y="2635065"/>
            <a:ext cx="6342843" cy="29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08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EC54-9AC9-2E42-9848-67FB005B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69" y="0"/>
            <a:ext cx="11548261" cy="679312"/>
          </a:xfrm>
        </p:spPr>
        <p:txBody>
          <a:bodyPr/>
          <a:lstStyle/>
          <a:p>
            <a:r>
              <a:rPr lang="en-US" sz="4000" dirty="0">
                <a:solidFill>
                  <a:srgbClr val="FFFF00"/>
                </a:solidFill>
              </a:rPr>
              <a:t>Some Final Thoughts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D49AA-9309-A70F-A439-8A0ADA55C16D}"/>
              </a:ext>
            </a:extLst>
          </p:cNvPr>
          <p:cNvSpPr txBox="1"/>
          <p:nvPr/>
        </p:nvSpPr>
        <p:spPr>
          <a:xfrm>
            <a:off x="534160" y="869435"/>
            <a:ext cx="114164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TOPS was first comprehensive plan that laid the foundation for HWO – this has already been a 30-40 year 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sym typeface="Wingdings" panose="05000000000000000000" pitchFamily="2" charset="2"/>
              </a:rPr>
              <a:t>Technology development outlasts the missions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TPF-C </a:t>
            </a: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 Exo-C/S  </a:t>
            </a:r>
            <a:r>
              <a:rPr lang="en-US" sz="2800" dirty="0" err="1">
                <a:solidFill>
                  <a:srgbClr val="FFFF00"/>
                </a:solidFill>
                <a:sym typeface="Wingdings" panose="05000000000000000000" pitchFamily="2" charset="2"/>
              </a:rPr>
              <a:t>HabEx</a:t>
            </a: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/LUVIOR  HWO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Keck-I  SIM  TPF-I /Darwin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sym typeface="Wingdings" panose="05000000000000000000" pitchFamily="2" charset="2"/>
              </a:rPr>
              <a:t>Masses are still a challenge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sym typeface="Wingdings" panose="05000000000000000000" pitchFamily="2" charset="2"/>
              </a:rPr>
              <a:t>EPRV and astrometry</a:t>
            </a:r>
            <a:endParaRPr lang="en-US" sz="28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If SIM had flown, we would know where to point HWO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</a:rPr>
              <a:t>Mission development is long process that builds on the technological and scientific work, in the lab, on the ground, and in space, that proceeds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u="sng" dirty="0">
                <a:solidFill>
                  <a:srgbClr val="FFFF00"/>
                </a:solidFill>
              </a:rPr>
              <a:t>Today’s science leads to tomorrow’s missions</a:t>
            </a:r>
          </a:p>
        </p:txBody>
      </p:sp>
    </p:spTree>
    <p:extLst>
      <p:ext uri="{BB962C8B-B14F-4D97-AF65-F5344CB8AC3E}">
        <p14:creationId xmlns:p14="http://schemas.microsoft.com/office/powerpoint/2010/main" val="78857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ossible HWO design | The Planetary Society">
            <a:extLst>
              <a:ext uri="{FF2B5EF4-FFF2-40B4-BE49-F238E27FC236}">
                <a16:creationId xmlns:a16="http://schemas.microsoft.com/office/drawing/2014/main" id="{5A368A8F-1C1E-1E05-0423-00ECE35FB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r="16433"/>
          <a:stretch/>
        </p:blipFill>
        <p:spPr bwMode="auto">
          <a:xfrm>
            <a:off x="0" y="0"/>
            <a:ext cx="5748295" cy="43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46FDA-6150-0AD1-AC51-41029A700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999" y="3876673"/>
            <a:ext cx="6404266" cy="29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372F8-3F30-B489-8CE3-F2A13A4E6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878" y="0"/>
            <a:ext cx="5200594" cy="38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490A5-EC81-4028-6373-22E268CFC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77" y="0"/>
            <a:ext cx="509114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CC076-1473-C521-8653-82DFC14E0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888" y="3141232"/>
            <a:ext cx="7529974" cy="1495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65F59F-6A5D-05B4-1C43-13BF1BB4343A}"/>
              </a:ext>
            </a:extLst>
          </p:cNvPr>
          <p:cNvSpPr txBox="1"/>
          <p:nvPr/>
        </p:nvSpPr>
        <p:spPr>
          <a:xfrm>
            <a:off x="8866094" y="6027003"/>
            <a:ext cx="3416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marR="0" lvl="0" indent="-952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1988-1992</a:t>
            </a:r>
          </a:p>
        </p:txBody>
      </p:sp>
    </p:spTree>
    <p:extLst>
      <p:ext uri="{BB962C8B-B14F-4D97-AF65-F5344CB8AC3E}">
        <p14:creationId xmlns:p14="http://schemas.microsoft.com/office/powerpoint/2010/main" val="139654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A7A2FD-933F-934F-F136-A0E14823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34" y="206320"/>
            <a:ext cx="10515601" cy="75465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Mars Rock and Discovery of 51 Peg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E88194E-91C5-0FB3-B4A5-A8F9AE8F618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1138518"/>
            <a:ext cx="10515600" cy="75465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Galvanized the community and NASA to go fund and find Earth-like planets around near-by stars</a:t>
            </a:r>
          </a:p>
        </p:txBody>
      </p:sp>
      <p:pic>
        <p:nvPicPr>
          <p:cNvPr id="8" name="Picture 7" descr="A close-up of a rock&#10;&#10;Description automatically generated">
            <a:extLst>
              <a:ext uri="{FF2B5EF4-FFF2-40B4-BE49-F238E27FC236}">
                <a16:creationId xmlns:a16="http://schemas.microsoft.com/office/drawing/2014/main" id="{024BF29F-C219-2562-4A28-C5A74448D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6" y="2079680"/>
            <a:ext cx="4677388" cy="30524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0F84E7-4269-BECB-10E2-2558E863D3E0}"/>
              </a:ext>
            </a:extLst>
          </p:cNvPr>
          <p:cNvSpPr txBox="1"/>
          <p:nvPr/>
        </p:nvSpPr>
        <p:spPr>
          <a:xfrm>
            <a:off x="8866094" y="6027003"/>
            <a:ext cx="3416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1996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9ECEF9-F544-213D-CBCB-CAC859A64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078" y="2139816"/>
            <a:ext cx="4132728" cy="3264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B05F48-BB99-7F22-71E8-66CB02F47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203" y="3605922"/>
            <a:ext cx="3925594" cy="30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17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FE7366-494F-7F5E-9C91-46759DD8E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9346"/>
            <a:ext cx="7529974" cy="1495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4EB529-DB36-5687-2C02-78D1DA340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6" y="3864946"/>
            <a:ext cx="11153775" cy="1171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2FAC2-AFB4-1637-B06B-FAA0678CD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2" y="146208"/>
            <a:ext cx="8018978" cy="28120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78DD47-1800-413B-2EB4-3FC5BE9763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518" y="1674946"/>
            <a:ext cx="6333104" cy="2002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3B48F9-AE3D-0F71-5CBE-4ABE7B91F8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0824" y="26893"/>
            <a:ext cx="2350143" cy="31657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1D4FBB-E8FF-6303-2846-470858FA501F}"/>
              </a:ext>
            </a:extLst>
          </p:cNvPr>
          <p:cNvSpPr txBox="1"/>
          <p:nvPr/>
        </p:nvSpPr>
        <p:spPr>
          <a:xfrm>
            <a:off x="8866094" y="6027003"/>
            <a:ext cx="3416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320778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6FEBCA-EA67-A0DE-CFAA-0B4140C4E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49" y="236410"/>
            <a:ext cx="5697041" cy="4188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3FAA8E-F363-5864-4635-3FE3FCB8A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531" y="2876010"/>
            <a:ext cx="6522720" cy="3192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211DCC-0469-3CD9-C2AC-38DB40E5E97E}"/>
              </a:ext>
            </a:extLst>
          </p:cNvPr>
          <p:cNvSpPr txBox="1"/>
          <p:nvPr/>
        </p:nvSpPr>
        <p:spPr>
          <a:xfrm>
            <a:off x="5880790" y="26890"/>
            <a:ext cx="63426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Astrometric Planet Hunting with Keck Interferometer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847E6E-9C7E-FE78-69EB-20D8DBA26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2" y="6130666"/>
            <a:ext cx="6838269" cy="7182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270D2A-057E-10B8-7FB3-ADE09AB933EC}"/>
              </a:ext>
            </a:extLst>
          </p:cNvPr>
          <p:cNvSpPr txBox="1"/>
          <p:nvPr/>
        </p:nvSpPr>
        <p:spPr>
          <a:xfrm>
            <a:off x="8068007" y="6068600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1996-2012</a:t>
            </a:r>
          </a:p>
        </p:txBody>
      </p:sp>
    </p:spTree>
    <p:extLst>
      <p:ext uri="{BB962C8B-B14F-4D97-AF65-F5344CB8AC3E}">
        <p14:creationId xmlns:p14="http://schemas.microsoft.com/office/powerpoint/2010/main" val="57097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9211DCC-0469-3CD9-C2AC-38DB40E5E97E}"/>
              </a:ext>
            </a:extLst>
          </p:cNvPr>
          <p:cNvSpPr txBox="1"/>
          <p:nvPr/>
        </p:nvSpPr>
        <p:spPr>
          <a:xfrm>
            <a:off x="4249160" y="10090"/>
            <a:ext cx="79311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NASA-Keck Partnership Continues Today  </a:t>
            </a:r>
          </a:p>
        </p:txBody>
      </p:sp>
      <p:pic>
        <p:nvPicPr>
          <p:cNvPr id="3" name="Picture 2" descr="A blue background with a yellow star&#10;&#10;Description automatically generated">
            <a:extLst>
              <a:ext uri="{FF2B5EF4-FFF2-40B4-BE49-F238E27FC236}">
                <a16:creationId xmlns:a16="http://schemas.microsoft.com/office/drawing/2014/main" id="{FB19D281-AFD7-083C-1BE5-FC20A8ED8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44" y="119261"/>
            <a:ext cx="3538340" cy="3538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0551E-3D2E-94EF-BE8C-CC23827A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525" y="1500089"/>
            <a:ext cx="5596693" cy="3768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65DDF-8D57-9DFB-3274-C10453421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040" y="3473825"/>
            <a:ext cx="5276960" cy="3393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4E1B6-8701-FC0C-7EA1-429EF4BCE2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2" y="6130666"/>
            <a:ext cx="6838269" cy="718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E907F-B9E4-2BD6-2DE1-3344353E38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487" y="3546677"/>
            <a:ext cx="3709041" cy="25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52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atellite in space with stars&#10;&#10;Description automatically generated">
            <a:extLst>
              <a:ext uri="{FF2B5EF4-FFF2-40B4-BE49-F238E27FC236}">
                <a16:creationId xmlns:a16="http://schemas.microsoft.com/office/drawing/2014/main" id="{E85C605B-8669-6995-FFB4-616161EB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17" y="705283"/>
            <a:ext cx="3911939" cy="26242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B442-48C1-933E-61C1-0D1055321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6542" y="-4769"/>
            <a:ext cx="585457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81261-92FC-8516-24FB-15541BFFB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0" y="6027003"/>
            <a:ext cx="8285971" cy="820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BC8C7D-D944-A0F3-8340-9327B18AEC55}"/>
              </a:ext>
            </a:extLst>
          </p:cNvPr>
          <p:cNvSpPr txBox="1"/>
          <p:nvPr/>
        </p:nvSpPr>
        <p:spPr>
          <a:xfrm>
            <a:off x="2000458" y="6098"/>
            <a:ext cx="10143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Space Interferometry Mission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B40A6-7D38-BE83-5101-B81EA0AF7450}"/>
              </a:ext>
            </a:extLst>
          </p:cNvPr>
          <p:cNvSpPr txBox="1"/>
          <p:nvPr/>
        </p:nvSpPr>
        <p:spPr>
          <a:xfrm>
            <a:off x="4107003" y="3835030"/>
            <a:ext cx="7755980" cy="196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>
              <a:lnSpc>
                <a:spcPts val="3500"/>
              </a:lnSpc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Discovery and masses for 50-60</a:t>
            </a:r>
          </a:p>
          <a:p>
            <a:pPr marL="0" lvl="1" algn="r">
              <a:lnSpc>
                <a:spcPts val="3500"/>
              </a:lnSpc>
              <a:defRPr/>
            </a:pPr>
            <a:r>
              <a:rPr lang="en-US" sz="4800" b="1" spc="1000" dirty="0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Earth-mass planets</a:t>
            </a:r>
          </a:p>
          <a:p>
            <a:pPr marL="0" lvl="1" algn="r">
              <a:lnSpc>
                <a:spcPts val="3500"/>
              </a:lnSpc>
              <a:defRPr/>
            </a:pPr>
            <a:r>
              <a:rPr lang="en-US" sz="4800" b="1" spc="1000" dirty="0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within 50pc</a:t>
            </a:r>
            <a:endParaRPr kumimoji="0" lang="en-US" sz="4800" b="1" i="0" u="none" strike="noStrike" kern="1200" cap="none" spc="10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ali" pitchFamily="2" charset="-34"/>
              <a:ea typeface="+mn-ea"/>
              <a:cs typeface="Mali" pitchFamily="2" charset="-34"/>
            </a:endParaRPr>
          </a:p>
        </p:txBody>
      </p:sp>
      <p:pic>
        <p:nvPicPr>
          <p:cNvPr id="14" name="Picture 13" descr="A satellite in space with a laser beam&#10;&#10;Description automatically generated">
            <a:extLst>
              <a:ext uri="{FF2B5EF4-FFF2-40B4-BE49-F238E27FC236}">
                <a16:creationId xmlns:a16="http://schemas.microsoft.com/office/drawing/2014/main" id="{7624B808-D9E4-2443-062F-460B026F9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7" y="3329542"/>
            <a:ext cx="3911939" cy="26796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04F438-EEA7-B0EC-1E31-6A9AE47FA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550" y="629904"/>
            <a:ext cx="3791012" cy="29314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668D1C-3D15-ECF7-20B5-D4ED1A9AA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395" y="629904"/>
            <a:ext cx="3455951" cy="29314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544CE5-E786-4FB2-50BF-94268F8071B1}"/>
              </a:ext>
            </a:extLst>
          </p:cNvPr>
          <p:cNvSpPr txBox="1"/>
          <p:nvPr/>
        </p:nvSpPr>
        <p:spPr>
          <a:xfrm>
            <a:off x="8247526" y="6179403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1990-2010</a:t>
            </a:r>
          </a:p>
        </p:txBody>
      </p:sp>
    </p:spTree>
    <p:extLst>
      <p:ext uri="{BB962C8B-B14F-4D97-AF65-F5344CB8AC3E}">
        <p14:creationId xmlns:p14="http://schemas.microsoft.com/office/powerpoint/2010/main" val="1564227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926AD-1DEC-93E2-1FD6-FE1966216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94620" y="169346"/>
            <a:ext cx="3363866" cy="50457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2B442-48C1-933E-61C1-0D1055321D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06542" y="-4769"/>
            <a:ext cx="585457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C8C7D-D944-A0F3-8340-9327B18AEC55}"/>
              </a:ext>
            </a:extLst>
          </p:cNvPr>
          <p:cNvSpPr txBox="1"/>
          <p:nvPr/>
        </p:nvSpPr>
        <p:spPr>
          <a:xfrm>
            <a:off x="502024" y="132867"/>
            <a:ext cx="104304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Terrestrial Planet Finder (TPF)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0B40A6-7D38-BE83-5101-B81EA0AF7450}"/>
              </a:ext>
            </a:extLst>
          </p:cNvPr>
          <p:cNvSpPr txBox="1"/>
          <p:nvPr/>
        </p:nvSpPr>
        <p:spPr>
          <a:xfrm>
            <a:off x="8095126" y="6027003"/>
            <a:ext cx="40891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725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1990-2010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FD307-BAB7-F098-3AA4-3551C7C3D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452" y="968613"/>
            <a:ext cx="4549229" cy="34119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7A25FB-B821-01BD-3224-0DA300C39D9E}"/>
              </a:ext>
            </a:extLst>
          </p:cNvPr>
          <p:cNvSpPr txBox="1"/>
          <p:nvPr/>
        </p:nvSpPr>
        <p:spPr>
          <a:xfrm>
            <a:off x="2279883" y="4574390"/>
            <a:ext cx="99210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9525" algn="r">
              <a:defRPr/>
            </a:pP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TPF-Coronagraph (optical) </a:t>
            </a:r>
            <a:r>
              <a:rPr lang="en-US" sz="4800" b="1" spc="1000" dirty="0">
                <a:solidFill>
                  <a:srgbClr val="FFFF00"/>
                </a:solidFill>
                <a:latin typeface="Mali" pitchFamily="2" charset="-34"/>
                <a:cs typeface="Mali" pitchFamily="2" charset="-34"/>
              </a:rPr>
              <a:t>TPF-</a:t>
            </a:r>
            <a:r>
              <a:rPr kumimoji="0" lang="en-US" sz="4800" b="1" i="0" u="none" strike="noStrike" kern="1200" cap="none" spc="10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li" pitchFamily="2" charset="-34"/>
                <a:ea typeface="+mn-ea"/>
                <a:cs typeface="Mali" pitchFamily="2" charset="-34"/>
              </a:rPr>
              <a:t>Interferometer/Darwin (IR)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B93D4B-B3F9-798F-9D4E-D75A78E81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" y="6085222"/>
            <a:ext cx="8833142" cy="71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3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05301E-11B3-4B9D-A588-21F3C980937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{C8CA1651-A450-4A51-B4F3-02EBECF1DB45}tf11936837_win32</Template>
  <TotalTime>299</TotalTime>
  <Words>380</Words>
  <Application>Microsoft Office PowerPoint</Application>
  <PresentationFormat>Widescreen</PresentationFormat>
  <Paragraphs>80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Nova</vt:lpstr>
      <vt:lpstr>Biome</vt:lpstr>
      <vt:lpstr>Calibri</vt:lpstr>
      <vt:lpstr>Courier New</vt:lpstr>
      <vt:lpstr>Mali</vt:lpstr>
      <vt:lpstr>Wingdings</vt:lpstr>
      <vt:lpstr>Custom</vt:lpstr>
      <vt:lpstr>PowerPoint Presentation</vt:lpstr>
      <vt:lpstr>PowerPoint Presentation</vt:lpstr>
      <vt:lpstr>PowerPoint Presentation</vt:lpstr>
      <vt:lpstr>Mars Rock and Discovery of 51 Peg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Final Thoughts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Ciardi</dc:creator>
  <cp:lastModifiedBy>David Ciardi</cp:lastModifiedBy>
  <cp:revision>15</cp:revision>
  <dcterms:created xsi:type="dcterms:W3CDTF">2024-07-20T16:59:26Z</dcterms:created>
  <dcterms:modified xsi:type="dcterms:W3CDTF">2024-07-21T01:24:06Z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