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587" r:id="rId5"/>
    <p:sldId id="588" r:id="rId6"/>
    <p:sldId id="589" r:id="rId7"/>
    <p:sldId id="590" r:id="rId8"/>
    <p:sldId id="591" r:id="rId9"/>
    <p:sldId id="592" r:id="rId10"/>
    <p:sldId id="5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B9BD5"/>
    <a:srgbClr val="87F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247" autoAdjust="0"/>
  </p:normalViewPr>
  <p:slideViewPr>
    <p:cSldViewPr snapToGrid="0">
      <p:cViewPr>
        <p:scale>
          <a:sx n="66" d="100"/>
          <a:sy n="66" d="100"/>
        </p:scale>
        <p:origin x="2256" y="11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2521D7-5ACC-E052-8A2A-F3722CDB0C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CE76D1-BA27-973D-62D4-C95396DD3F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E7B36-0BBD-4F9B-97D4-B2A09F558E5C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8C5DC-66B9-AAB2-EC3F-586DFC7DDA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FA762-37AD-D89D-7C69-C4DE11965C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DA0D8-466D-4634-AC7B-2CB860C4A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46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1700A-C8EF-41D2-B8D8-92F9773E1BBB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9C2BF-2050-422B-B7B4-57308C6EB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58F94AD-CAA2-4913-9189-C903C91E8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8985" y="4283995"/>
            <a:ext cx="7681519" cy="682710"/>
          </a:xfrm>
        </p:spPr>
        <p:txBody>
          <a:bodyPr/>
          <a:lstStyle>
            <a:lvl1pPr marL="0" indent="0" algn="ctr">
              <a:buNone/>
              <a:defRPr sz="2400">
                <a:latin typeface="Avenir Next LT Pro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DAAB8-15B0-401D-94D0-939F9682DB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996" y="5070614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800">
                <a:latin typeface="Avenir Next LT Pro" panose="020B0504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57D094-8BCF-42DC-8E10-852001223910}"/>
              </a:ext>
            </a:extLst>
          </p:cNvPr>
          <p:cNvGrpSpPr/>
          <p:nvPr userDrawn="1"/>
        </p:nvGrpSpPr>
        <p:grpSpPr>
          <a:xfrm>
            <a:off x="291517" y="1566288"/>
            <a:ext cx="11608965" cy="2166457"/>
            <a:chOff x="110455" y="294984"/>
            <a:chExt cx="11608965" cy="158551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48BFBE-D88F-4C04-A8B0-98ED732391DE}"/>
                </a:ext>
              </a:extLst>
            </p:cNvPr>
            <p:cNvSpPr/>
            <p:nvPr/>
          </p:nvSpPr>
          <p:spPr>
            <a:xfrm>
              <a:off x="184558" y="294984"/>
              <a:ext cx="11534862" cy="15855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5FE655-752D-4B4E-8810-5F159F37EDD2}"/>
                </a:ext>
              </a:extLst>
            </p:cNvPr>
            <p:cNvSpPr/>
            <p:nvPr/>
          </p:nvSpPr>
          <p:spPr>
            <a:xfrm>
              <a:off x="110455" y="620823"/>
              <a:ext cx="148206" cy="933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848175-0EB0-4EB9-B257-3237CD4846E0}"/>
              </a:ext>
            </a:extLst>
          </p:cNvPr>
          <p:cNvCxnSpPr/>
          <p:nvPr userDrawn="1"/>
        </p:nvCxnSpPr>
        <p:spPr>
          <a:xfrm>
            <a:off x="8772480" y="1935359"/>
            <a:ext cx="0" cy="1255355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0E2AFCE-7944-4E15-A1DE-AE9C68EC8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826" y="1692751"/>
            <a:ext cx="8156340" cy="193608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1F1C96B-1299-49C2-AB2A-6F6C9257E4A3}"/>
              </a:ext>
            </a:extLst>
          </p:cNvPr>
          <p:cNvSpPr txBox="1">
            <a:spLocks/>
          </p:cNvSpPr>
          <p:nvPr userDrawn="1"/>
        </p:nvSpPr>
        <p:spPr>
          <a:xfrm>
            <a:off x="8818373" y="1973063"/>
            <a:ext cx="3008005" cy="1375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/>
              <a:t>Sebastiaan Haffert</a:t>
            </a:r>
          </a:p>
          <a:p>
            <a:pPr algn="l"/>
            <a:r>
              <a:rPr lang="en-US" sz="2800" dirty="0"/>
              <a:t>Assistant Professor Leiden Observatory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9C34906-2621-8DC1-32A6-537080B03D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88" t="17256" r="8599" b="17448"/>
          <a:stretch/>
        </p:blipFill>
        <p:spPr>
          <a:xfrm>
            <a:off x="8508904" y="5253176"/>
            <a:ext cx="2743200" cy="1229858"/>
          </a:xfrm>
          <a:prstGeom prst="rect">
            <a:avLst/>
          </a:prstGeom>
        </p:spPr>
      </p:pic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19902E3-8C35-6126-41BD-0C3FDA1B29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25" y="5253176"/>
            <a:ext cx="1236336" cy="12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0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FBAB5-EDF9-4996-B69D-FEC77ADE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A0AC6-A884-49DA-8D94-648486C4F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62411-46BF-4684-81B8-6E1C4F0AB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B44F7-B436-491D-9C6A-E2A8E2DB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EE0F5-92FC-4EAC-B19E-4A5AEE08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2224" y="523090"/>
            <a:ext cx="966745" cy="365125"/>
          </a:xfrm>
          <a:prstGeom prst="rect">
            <a:avLst/>
          </a:prstGeom>
        </p:spPr>
        <p:txBody>
          <a:bodyPr/>
          <a:lstStyle/>
          <a:p>
            <a:fld id="{AE027B2D-CCAC-496D-AFA4-E8E19474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9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DA5B6C-06C2-4B1B-BF9F-2B975D201C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58AA0-271D-4810-8CF1-B958B4555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3ADFA-4AD7-4979-85F9-F42DF30F2A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1E380-A6FA-4F30-AC39-AFC792928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45401-8952-4BE5-B3F9-F04E596E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2224" y="523090"/>
            <a:ext cx="966745" cy="365125"/>
          </a:xfrm>
          <a:prstGeom prst="rect">
            <a:avLst/>
          </a:prstGeom>
        </p:spPr>
        <p:txBody>
          <a:bodyPr/>
          <a:lstStyle/>
          <a:p>
            <a:fld id="{AE027B2D-CCAC-496D-AFA4-E8E19474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6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B156FC7-BE7E-4FA4-9FD1-248F85223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620" y="1160112"/>
            <a:ext cx="11534862" cy="5513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A5C329-8BFE-45F7-B144-8AE9BF6D6F3D}"/>
              </a:ext>
            </a:extLst>
          </p:cNvPr>
          <p:cNvGrpSpPr/>
          <p:nvPr/>
        </p:nvGrpSpPr>
        <p:grpSpPr>
          <a:xfrm>
            <a:off x="291517" y="75270"/>
            <a:ext cx="11608965" cy="895641"/>
            <a:chOff x="110455" y="294983"/>
            <a:chExt cx="11608965" cy="158551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043B00-E872-4199-A6A7-CC692CD1C91D}"/>
                </a:ext>
              </a:extLst>
            </p:cNvPr>
            <p:cNvSpPr/>
            <p:nvPr/>
          </p:nvSpPr>
          <p:spPr>
            <a:xfrm>
              <a:off x="184558" y="294983"/>
              <a:ext cx="11534862" cy="15855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tx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28E28A-F436-443D-AF5A-2148DC477E32}"/>
                </a:ext>
              </a:extLst>
            </p:cNvPr>
            <p:cNvSpPr/>
            <p:nvPr/>
          </p:nvSpPr>
          <p:spPr>
            <a:xfrm>
              <a:off x="110455" y="620823"/>
              <a:ext cx="148206" cy="933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473C28C-FA86-47FB-9B73-B23895C93085}"/>
              </a:ext>
            </a:extLst>
          </p:cNvPr>
          <p:cNvSpPr txBox="1"/>
          <p:nvPr userDrawn="1"/>
        </p:nvSpPr>
        <p:spPr>
          <a:xfrm>
            <a:off x="11309894" y="536375"/>
            <a:ext cx="57623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b="1" dirty="0">
                <a:solidFill>
                  <a:schemeClr val="bg2"/>
                </a:solidFill>
                <a:latin typeface="Avenir Next LT Pro" panose="020B0504020202020204" pitchFamily="34" charset="0"/>
              </a:rPr>
              <a:t>|</a:t>
            </a:r>
            <a:r>
              <a:rPr lang="en-US" sz="1600" dirty="0">
                <a:latin typeface="Avenir Next LT Pro" panose="020B0504020202020204" pitchFamily="34" charset="0"/>
              </a:rPr>
              <a:t> 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4CF1C2-1889-4903-97DC-0C9B1CDEC4D0}"/>
              </a:ext>
            </a:extLst>
          </p:cNvPr>
          <p:cNvSpPr txBox="1"/>
          <p:nvPr userDrawn="1"/>
        </p:nvSpPr>
        <p:spPr>
          <a:xfrm>
            <a:off x="9339043" y="184536"/>
            <a:ext cx="256143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>
                <a:latin typeface="Avenir Next LT Pro" panose="020B0504020202020204" pitchFamily="34" charset="0"/>
              </a:rPr>
              <a:t>haffert@strw.leidenuniv.nl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46D7CE37-711A-4E01-BE0A-3D60EF480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57" y="160025"/>
            <a:ext cx="7957072" cy="75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A4F6F22-4501-440B-9D04-984F13ABD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2224" y="523090"/>
            <a:ext cx="96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</a:lstStyle>
          <a:p>
            <a:r>
              <a:rPr lang="en-US" dirty="0"/>
              <a:t>page </a:t>
            </a:r>
            <a:fld id="{AE027B2D-CCAC-496D-AFA4-E8E19474514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6C64F2B-8008-AAE1-36B2-B2B0D2F13A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66" y="145729"/>
            <a:ext cx="784551" cy="781292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339100B-FF91-4FEF-9AFD-8839A15BA440}"/>
              </a:ext>
            </a:extLst>
          </p:cNvPr>
          <p:cNvCxnSpPr>
            <a:cxnSpLocks/>
          </p:cNvCxnSpPr>
          <p:nvPr userDrawn="1"/>
        </p:nvCxnSpPr>
        <p:spPr>
          <a:xfrm>
            <a:off x="8566176" y="145729"/>
            <a:ext cx="0" cy="780281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8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FAC823-2BFC-6585-6049-F395470E901E}"/>
              </a:ext>
            </a:extLst>
          </p:cNvPr>
          <p:cNvGrpSpPr/>
          <p:nvPr userDrawn="1"/>
        </p:nvGrpSpPr>
        <p:grpSpPr>
          <a:xfrm>
            <a:off x="285167" y="2423006"/>
            <a:ext cx="11608965" cy="2166457"/>
            <a:chOff x="110455" y="294984"/>
            <a:chExt cx="11608965" cy="158551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AFCCA64-A41A-FA6E-C03E-DCFB1D34D0A0}"/>
                </a:ext>
              </a:extLst>
            </p:cNvPr>
            <p:cNvSpPr/>
            <p:nvPr/>
          </p:nvSpPr>
          <p:spPr>
            <a:xfrm>
              <a:off x="184558" y="294984"/>
              <a:ext cx="11534862" cy="15855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E06507-2C23-B896-BDC8-94D3365B9016}"/>
                </a:ext>
              </a:extLst>
            </p:cNvPr>
            <p:cNvSpPr/>
            <p:nvPr/>
          </p:nvSpPr>
          <p:spPr>
            <a:xfrm>
              <a:off x="110455" y="620823"/>
              <a:ext cx="148206" cy="933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6CBE6E-9243-47B7-B9E7-CCC6AC20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93034"/>
            <a:ext cx="10515600" cy="102654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C9350A-81F4-4D68-A0CC-C6771ADA0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89605"/>
            <a:ext cx="10515600" cy="9392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D0BDF-3133-4658-8347-A1617305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27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94DC3-7AE2-4E9C-AAA0-860A497E3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3147" y="6356350"/>
            <a:ext cx="76688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2088E-15A9-46E1-ABB5-80FC3D48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7387" y="6356350"/>
            <a:ext cx="966745" cy="365125"/>
          </a:xfrm>
          <a:prstGeom prst="rect">
            <a:avLst/>
          </a:prstGeom>
        </p:spPr>
        <p:txBody>
          <a:bodyPr/>
          <a:lstStyle/>
          <a:p>
            <a:fld id="{AE027B2D-CCAC-496D-AFA4-E8E19474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9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EE50FAD-7E3A-C19A-4C76-0F95EA9D4CB8}"/>
              </a:ext>
            </a:extLst>
          </p:cNvPr>
          <p:cNvGrpSpPr/>
          <p:nvPr userDrawn="1"/>
        </p:nvGrpSpPr>
        <p:grpSpPr>
          <a:xfrm>
            <a:off x="291517" y="75270"/>
            <a:ext cx="11608965" cy="895641"/>
            <a:chOff x="291517" y="233216"/>
            <a:chExt cx="11608965" cy="89564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BA7BB6C-EADC-5231-E575-6E95F876F36E}"/>
                </a:ext>
              </a:extLst>
            </p:cNvPr>
            <p:cNvGrpSpPr/>
            <p:nvPr/>
          </p:nvGrpSpPr>
          <p:grpSpPr>
            <a:xfrm>
              <a:off x="291517" y="233216"/>
              <a:ext cx="11608965" cy="895641"/>
              <a:chOff x="110455" y="294983"/>
              <a:chExt cx="11608965" cy="158551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3B342EB-232C-CEF1-CE2E-F8B966C9A8DF}"/>
                  </a:ext>
                </a:extLst>
              </p:cNvPr>
              <p:cNvSpPr/>
              <p:nvPr/>
            </p:nvSpPr>
            <p:spPr>
              <a:xfrm>
                <a:off x="184558" y="294983"/>
                <a:ext cx="11534862" cy="15855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9C98BCC-C568-DD14-B269-8AE62E8C7E2B}"/>
                  </a:ext>
                </a:extLst>
              </p:cNvPr>
              <p:cNvSpPr/>
              <p:nvPr/>
            </p:nvSpPr>
            <p:spPr>
              <a:xfrm>
                <a:off x="110455" y="620823"/>
                <a:ext cx="148206" cy="93383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C08E0D9-62A7-1DAF-D3E9-8404297B0B36}"/>
                </a:ext>
              </a:extLst>
            </p:cNvPr>
            <p:cNvCxnSpPr>
              <a:cxnSpLocks/>
            </p:cNvCxnSpPr>
            <p:nvPr/>
          </p:nvCxnSpPr>
          <p:spPr>
            <a:xfrm>
              <a:off x="7738495" y="290366"/>
              <a:ext cx="0" cy="75270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CE849D6-A19D-A189-3B75-6D330B0F2066}"/>
              </a:ext>
            </a:extLst>
          </p:cNvPr>
          <p:cNvSpPr txBox="1"/>
          <p:nvPr userDrawn="1"/>
        </p:nvSpPr>
        <p:spPr>
          <a:xfrm>
            <a:off x="11309894" y="536375"/>
            <a:ext cx="57623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b="1" dirty="0">
                <a:solidFill>
                  <a:schemeClr val="bg2"/>
                </a:solidFill>
                <a:latin typeface="Avenir Next LT Pro" panose="020B0504020202020204" pitchFamily="34" charset="0"/>
              </a:rPr>
              <a:t>|</a:t>
            </a:r>
            <a:r>
              <a:rPr lang="en-US" sz="1600" dirty="0">
                <a:latin typeface="Avenir Next LT Pro" panose="020B0504020202020204" pitchFamily="34" charset="0"/>
              </a:rPr>
              <a:t> 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5C6DD7-FA63-F949-9A5F-68D462ED1910}"/>
              </a:ext>
            </a:extLst>
          </p:cNvPr>
          <p:cNvSpPr txBox="1"/>
          <p:nvPr userDrawn="1"/>
        </p:nvSpPr>
        <p:spPr>
          <a:xfrm>
            <a:off x="9339043" y="184536"/>
            <a:ext cx="256143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>
                <a:latin typeface="Avenir Next LT Pro" panose="020B0504020202020204" pitchFamily="34" charset="0"/>
              </a:rPr>
              <a:t>haffert@strw.leidenuniv.nl</a:t>
            </a:r>
          </a:p>
        </p:txBody>
      </p:sp>
      <p:pic>
        <p:nvPicPr>
          <p:cNvPr id="25" name="Picture 2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5D720DA-8A0B-AE80-133D-50F519F4AE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40" y="132420"/>
            <a:ext cx="784551" cy="7812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6B7C6F-43E7-4055-85C8-132B64E6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AA732-5948-412A-A01C-367CC385D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619" y="1138496"/>
            <a:ext cx="5654183" cy="5033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3BEF9-3FF0-4DF3-B1FC-421156CB6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38496"/>
            <a:ext cx="5713927" cy="5038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74C77-57F7-4F71-9BAC-A8157A90D6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619" y="6356350"/>
            <a:ext cx="172197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DC9BC-7442-41E8-820E-5004541B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784752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8482B-5C71-4B0A-82EB-45C770D0F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2224" y="523090"/>
            <a:ext cx="96674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page </a:t>
            </a:r>
            <a:fld id="{AE027B2D-CCAC-496D-AFA4-E8E1947451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11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BB953-D59B-4599-9DDC-DD2DD1E37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64FE5-00C0-4D5F-A720-982793ADB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7AECF-ED7C-4408-A19E-C026E9886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719B4B-DF54-4CC3-8C6C-69072D8C9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8139FA-2D59-46C5-B38D-E7E1BC855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FF249-1249-4C0D-9655-62503CF96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27EEBD-E16F-4C31-87B0-164346EC4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6A0F32-89AA-4D94-84D5-97DE90A4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2224" y="523090"/>
            <a:ext cx="966745" cy="365125"/>
          </a:xfrm>
          <a:prstGeom prst="rect">
            <a:avLst/>
          </a:prstGeom>
        </p:spPr>
        <p:txBody>
          <a:bodyPr/>
          <a:lstStyle/>
          <a:p>
            <a:fld id="{AE027B2D-CCAC-496D-AFA4-E8E19474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3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4F84-0A0C-49FA-8135-9F97FF711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800430-AA31-4A46-882A-E8548282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6A52A6-027B-4E0F-A37C-DDF62788E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84B4B-3534-4D28-837F-279CB5EE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2224" y="523090"/>
            <a:ext cx="966745" cy="365125"/>
          </a:xfrm>
          <a:prstGeom prst="rect">
            <a:avLst/>
          </a:prstGeom>
        </p:spPr>
        <p:txBody>
          <a:bodyPr/>
          <a:lstStyle/>
          <a:p>
            <a:fld id="{AE027B2D-CCAC-496D-AFA4-E8E19474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8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07C107-539F-4473-8A72-5B9FB26D40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ED29E2-AA29-43ED-92C9-D26BB2CA3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DE8AF-9B6F-4417-B6EF-9EDB8000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2224" y="523090"/>
            <a:ext cx="966745" cy="365125"/>
          </a:xfrm>
          <a:prstGeom prst="rect">
            <a:avLst/>
          </a:prstGeom>
        </p:spPr>
        <p:txBody>
          <a:bodyPr/>
          <a:lstStyle/>
          <a:p>
            <a:fld id="{AE027B2D-CCAC-496D-AFA4-E8E19474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8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2B7D8-7268-4019-865E-0DA2977D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AC29D-ACC8-4975-912B-D3484683F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08D95-99CA-4F88-AC19-B81245779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13C66-5186-4241-AC30-3492FDD325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A5F25-EEAE-4058-A277-B4093812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2FCEA-302B-45A2-A359-A517226D1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2224" y="523090"/>
            <a:ext cx="966745" cy="365125"/>
          </a:xfrm>
          <a:prstGeom prst="rect">
            <a:avLst/>
          </a:prstGeom>
        </p:spPr>
        <p:txBody>
          <a:bodyPr/>
          <a:lstStyle/>
          <a:p>
            <a:fld id="{AE027B2D-CCAC-496D-AFA4-E8E19474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5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D277-7CD9-46E8-BF43-C139D0AD7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F726E-90C4-4CCC-B46E-F086C768B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87520D-72C0-4580-B862-89D7751CE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6EA2F-37ED-444C-B6CA-45F46F34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F4476D-4A15-455B-8F96-7A18BB2E6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65887-56CF-45BE-90B9-8AA87F5A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2224" y="523090"/>
            <a:ext cx="966745" cy="365125"/>
          </a:xfrm>
          <a:prstGeom prst="rect">
            <a:avLst/>
          </a:prstGeom>
        </p:spPr>
        <p:txBody>
          <a:bodyPr/>
          <a:lstStyle/>
          <a:p>
            <a:fld id="{AE027B2D-CCAC-496D-AFA4-E8E194745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3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F5F12-8775-4A98-8E04-DDDAFF571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722" y="1160112"/>
            <a:ext cx="11386657" cy="5513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EC816D-1739-4AF2-BEA3-9E83F2BCF6D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13826" y="132421"/>
            <a:ext cx="7172477" cy="75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8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hpor/hcipy" TargetMode="External"/><Relationship Id="rId2" Type="http://schemas.openxmlformats.org/officeDocument/2006/relationships/hyperlink" Target="https://hcipy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7F1E782-A3AB-4A54-877B-6AE39E84D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881" y="1659195"/>
            <a:ext cx="8227502" cy="1936085"/>
          </a:xfrm>
        </p:spPr>
        <p:txBody>
          <a:bodyPr anchor="ctr">
            <a:noAutofit/>
          </a:bodyPr>
          <a:lstStyle/>
          <a:p>
            <a:r>
              <a:rPr lang="en-US" sz="3600" dirty="0"/>
              <a:t>Hands-on introduction: Optical modeling of coronagraphic systems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62CAB9-655D-5439-F7E5-7C7EA5400058}"/>
              </a:ext>
            </a:extLst>
          </p:cNvPr>
          <p:cNvSpPr txBox="1"/>
          <p:nvPr/>
        </p:nvSpPr>
        <p:spPr>
          <a:xfrm>
            <a:off x="1828800" y="3926048"/>
            <a:ext cx="66021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Sagan Summer Workshop 2024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Advances in Direct Imaging: From Young </a:t>
            </a:r>
            <a:r>
              <a:rPr lang="en-US" sz="1600" dirty="0" err="1"/>
              <a:t>Jupiters</a:t>
            </a:r>
            <a:r>
              <a:rPr lang="en-US" sz="1600" dirty="0"/>
              <a:t> to Habitable Earths </a:t>
            </a:r>
          </a:p>
          <a:p>
            <a:pPr algn="ctr"/>
            <a:endParaRPr lang="en-US" sz="1600" dirty="0"/>
          </a:p>
          <a:p>
            <a:pPr algn="ctr"/>
            <a:r>
              <a:rPr lang="en-US" sz="1600" b="1" dirty="0"/>
              <a:t>On behalf of Emiel Por</a:t>
            </a:r>
          </a:p>
        </p:txBody>
      </p:sp>
    </p:spTree>
    <p:extLst>
      <p:ext uri="{BB962C8B-B14F-4D97-AF65-F5344CB8AC3E}">
        <p14:creationId xmlns:p14="http://schemas.microsoft.com/office/powerpoint/2010/main" val="135204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662C8F-633D-B401-1671-0671AAC59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will learn the basics of optical modeling with the High-Contrast Imaging for Python package. </a:t>
            </a:r>
          </a:p>
          <a:p>
            <a:pPr lvl="1"/>
            <a:r>
              <a:rPr lang="en-US" dirty="0"/>
              <a:t>Open source software design led by Emiel Por (</a:t>
            </a:r>
            <a:r>
              <a:rPr lang="en-US" dirty="0" err="1"/>
              <a:t>STSci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2"/>
              </a:rPr>
              <a:t>https://hcipy.org/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3"/>
              </a:rPr>
              <a:t>https://github.com/ehpor/hcipy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Software package for full end-to-end modeling of optical systems including:</a:t>
            </a:r>
          </a:p>
          <a:p>
            <a:pPr lvl="1"/>
            <a:r>
              <a:rPr lang="en-US" dirty="0"/>
              <a:t>Adaptive optics and wavefront sensing</a:t>
            </a:r>
          </a:p>
          <a:p>
            <a:pPr lvl="1"/>
            <a:r>
              <a:rPr lang="en-US" dirty="0" err="1"/>
              <a:t>Coronagraphy</a:t>
            </a:r>
            <a:endParaRPr lang="en-US" dirty="0"/>
          </a:p>
          <a:p>
            <a:pPr lvl="1"/>
            <a:r>
              <a:rPr lang="en-US" dirty="0"/>
              <a:t>Photonics</a:t>
            </a:r>
          </a:p>
          <a:p>
            <a:pPr lvl="1"/>
            <a:r>
              <a:rPr lang="en-US" dirty="0"/>
              <a:t>Intrinsic support for polarization</a:t>
            </a:r>
          </a:p>
          <a:p>
            <a:pPr lvl="1"/>
            <a:r>
              <a:rPr lang="en-US" dirty="0"/>
              <a:t>General physical optics propagation modeling</a:t>
            </a:r>
          </a:p>
          <a:p>
            <a:pPr lvl="1"/>
            <a:r>
              <a:rPr lang="en-US" dirty="0"/>
              <a:t>Under development: automatic differentiation through JAX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757059-F3DB-93FE-A5BA-C2CD68B2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modeling - history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B9C5B-5ABA-1989-65AE-A7454A285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AE027B2D-CCAC-496D-AFA4-E8E19474514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482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01739A-C2C4-F727-63A1-2009EDCC9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831" y="3766657"/>
            <a:ext cx="6769169" cy="267241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5DEDAF-F860-FEDB-B882-B842CC0AD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first block will focus on getting familiar with </a:t>
            </a:r>
            <a:r>
              <a:rPr lang="en-US" dirty="0" err="1"/>
              <a:t>HCIPy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Here you will learn how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a Point Spread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multi-wavelength Point Spread functions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91F227-B145-2199-261E-559D1F14E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going to do - PSFs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A8E43-5826-7D4E-9619-22A850947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AE027B2D-CCAC-496D-AFA4-E8E19474514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EBCC12-33D5-F99F-0491-28A620B89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2" y="3917353"/>
            <a:ext cx="5544324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9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81FAFC-19DA-26F2-FF5E-64972D9B9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285" y="2817342"/>
            <a:ext cx="5331197" cy="388063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5DEDAF-F860-FEDB-B882-B842CC0AD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second block will focus on coronagraphs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Here you will learn how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Propagate through a coronagraph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Analyze the coronagraphs performance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91F227-B145-2199-261E-559D1F14E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What are we going to do - </a:t>
            </a:r>
            <a:r>
              <a:rPr lang="en-US" sz="3200" dirty="0" err="1"/>
              <a:t>Coronagraphy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A8E43-5826-7D4E-9619-22A850947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AE027B2D-CCAC-496D-AFA4-E8E19474514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32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5DEDAF-F860-FEDB-B882-B842CC0AD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third block will focus on aberrations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Here you will learn how to: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aberrations to a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Analyze their impact on coronagraphs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91F227-B145-2199-261E-559D1F14E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What are we going to do - Aberrations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A8E43-5826-7D4E-9619-22A850947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AE027B2D-CCAC-496D-AFA4-E8E19474514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B34247-E8A9-FD3C-C47D-E900C40A6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55"/>
          <a:stretch/>
        </p:blipFill>
        <p:spPr>
          <a:xfrm>
            <a:off x="6623365" y="3479213"/>
            <a:ext cx="5277117" cy="321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67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5753ED-ECD9-AE2C-D58B-A5DD41ACD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projects: Adaptive Optics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27A22-A2AC-6258-1E7B-F08C8EDC0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AE027B2D-CCAC-496D-AFA4-E8E19474514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AO_saganworkshop">
            <a:hlinkClick r:id="" action="ppaction://media"/>
            <a:extLst>
              <a:ext uri="{FF2B5EF4-FFF2-40B4-BE49-F238E27FC236}">
                <a16:creationId xmlns:a16="http://schemas.microsoft.com/office/drawing/2014/main" id="{45B4E642-C908-F987-3FBB-631A1ACD583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9195" t="10174" r="7534" b="7921"/>
          <a:stretch/>
        </p:blipFill>
        <p:spPr>
          <a:xfrm>
            <a:off x="2173355" y="1162110"/>
            <a:ext cx="7845289" cy="56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3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E6826E-1E82-85FF-0573-AFCA48360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projects 2: EFC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C80D5-09BF-DFE7-5241-0D2D74BA7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AE027B2D-CCAC-496D-AFA4-E8E19474514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hcipy_tutorial_efc_phase_and_amp">
            <a:hlinkClick r:id="" action="ppaction://media"/>
            <a:extLst>
              <a:ext uri="{FF2B5EF4-FFF2-40B4-BE49-F238E27FC236}">
                <a16:creationId xmlns:a16="http://schemas.microsoft.com/office/drawing/2014/main" id="{67B9AB6E-78CA-3508-40DF-0D102F696A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4857" y="1161145"/>
            <a:ext cx="7402286" cy="55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template_2024_01.potx" id="{D12E684C-9E83-4E5E-A2F2-AF0DABA33FDE}" vid="{A4440C3F-44ED-4DD9-B02B-B08B273C4A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06C61D14B0FE4AB3DA16DDC1B7CEE1" ma:contentTypeVersion="5" ma:contentTypeDescription="Create a new document." ma:contentTypeScope="" ma:versionID="16e9b8a03503694cf2d06350135faab7">
  <xsd:schema xmlns:xsd="http://www.w3.org/2001/XMLSchema" xmlns:xs="http://www.w3.org/2001/XMLSchema" xmlns:p="http://schemas.microsoft.com/office/2006/metadata/properties" xmlns:ns3="d5cffc42-c733-4d00-a1b7-3ba4b3c558eb" targetNamespace="http://schemas.microsoft.com/office/2006/metadata/properties" ma:root="true" ma:fieldsID="aae4be6eb4e8b8ec355b847196bd5759" ns3:_="">
    <xsd:import namespace="d5cffc42-c733-4d00-a1b7-3ba4b3c558eb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ffc42-c733-4d00-a1b7-3ba4b3c558e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7C884F-C21C-414C-BF06-60C549B761C8}">
  <ds:schemaRefs>
    <ds:schemaRef ds:uri="http://purl.org/dc/elements/1.1/"/>
    <ds:schemaRef ds:uri="http://schemas.microsoft.com/office/2006/metadata/properties"/>
    <ds:schemaRef ds:uri="http://purl.org/dc/terms/"/>
    <ds:schemaRef ds:uri="d5cffc42-c733-4d00-a1b7-3ba4b3c558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7E574C0-52C4-4D48-8E65-2604F6E857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cffc42-c733-4d00-a1b7-3ba4b3c558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54062C-B79E-4028-B52F-4C843427CC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presentation_template_2024_01</Template>
  <TotalTime>0</TotalTime>
  <Words>227</Words>
  <Application>Microsoft Office PowerPoint</Application>
  <PresentationFormat>Widescreen</PresentationFormat>
  <Paragraphs>45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Avenir Next LT Pro</vt:lpstr>
      <vt:lpstr>Calibri</vt:lpstr>
      <vt:lpstr>Wingdings</vt:lpstr>
      <vt:lpstr>Office Theme</vt:lpstr>
      <vt:lpstr>Hands-on introduction: Optical modeling of coronagraphic systems</vt:lpstr>
      <vt:lpstr>Optical modeling - history</vt:lpstr>
      <vt:lpstr>What are we going to do - PSFs</vt:lpstr>
      <vt:lpstr>What are we going to do - Coronagraphy</vt:lpstr>
      <vt:lpstr>What are we going to do - Aberrations</vt:lpstr>
      <vt:lpstr>Group projects: Adaptive Optics</vt:lpstr>
      <vt:lpstr>Group projects 2: EFC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 and space-based high-contrast imaging</dc:title>
  <dc:creator>Haffert, Sebastiaan - (shaffert)</dc:creator>
  <cp:lastModifiedBy>Haffert, S.Y. (Sebastiaan)</cp:lastModifiedBy>
  <cp:revision>30</cp:revision>
  <dcterms:created xsi:type="dcterms:W3CDTF">2024-02-08T13:48:15Z</dcterms:created>
  <dcterms:modified xsi:type="dcterms:W3CDTF">2024-07-22T16:03:42Z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0x010100E306C61D14B0FE4AB3DA16DDC1B7CEE1</vt:lpwstr>
  </property>
</Properties>
</file>