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99"/>
  </p:notesMasterIdLst>
  <p:handoutMasterIdLst>
    <p:handoutMasterId r:id="rId100"/>
  </p:handoutMasterIdLst>
  <p:sldIdLst>
    <p:sldId id="587" r:id="rId5"/>
    <p:sldId id="1624" r:id="rId6"/>
    <p:sldId id="1625" r:id="rId7"/>
    <p:sldId id="1773" r:id="rId8"/>
    <p:sldId id="1741" r:id="rId9"/>
    <p:sldId id="1742" r:id="rId10"/>
    <p:sldId id="1743" r:id="rId11"/>
    <p:sldId id="1783" r:id="rId12"/>
    <p:sldId id="1748" r:id="rId13"/>
    <p:sldId id="1744" r:id="rId14"/>
    <p:sldId id="1745" r:id="rId15"/>
    <p:sldId id="1747" r:id="rId16"/>
    <p:sldId id="1751" r:id="rId17"/>
    <p:sldId id="1765" r:id="rId18"/>
    <p:sldId id="1774" r:id="rId19"/>
    <p:sldId id="1775" r:id="rId20"/>
    <p:sldId id="1776" r:id="rId21"/>
    <p:sldId id="1766" r:id="rId22"/>
    <p:sldId id="1767" r:id="rId23"/>
    <p:sldId id="1768" r:id="rId24"/>
    <p:sldId id="1769" r:id="rId25"/>
    <p:sldId id="1770" r:id="rId26"/>
    <p:sldId id="1779" r:id="rId27"/>
    <p:sldId id="1784" r:id="rId28"/>
    <p:sldId id="1772" r:id="rId29"/>
    <p:sldId id="1778" r:id="rId30"/>
    <p:sldId id="1777" r:id="rId31"/>
    <p:sldId id="1794" r:id="rId32"/>
    <p:sldId id="1785" r:id="rId33"/>
    <p:sldId id="1787" r:id="rId34"/>
    <p:sldId id="1789" r:id="rId35"/>
    <p:sldId id="1790" r:id="rId36"/>
    <p:sldId id="1791" r:id="rId37"/>
    <p:sldId id="1792" r:id="rId38"/>
    <p:sldId id="1827" r:id="rId39"/>
    <p:sldId id="1833" r:id="rId40"/>
    <p:sldId id="1780" r:id="rId41"/>
    <p:sldId id="1796" r:id="rId42"/>
    <p:sldId id="1795" r:id="rId43"/>
    <p:sldId id="1797" r:id="rId44"/>
    <p:sldId id="1798" r:id="rId45"/>
    <p:sldId id="1799" r:id="rId46"/>
    <p:sldId id="1800" r:id="rId47"/>
    <p:sldId id="1809" r:id="rId48"/>
    <p:sldId id="1810" r:id="rId49"/>
    <p:sldId id="1808" r:id="rId50"/>
    <p:sldId id="1812" r:id="rId51"/>
    <p:sldId id="1814" r:id="rId52"/>
    <p:sldId id="1815" r:id="rId53"/>
    <p:sldId id="1816" r:id="rId54"/>
    <p:sldId id="1817" r:id="rId55"/>
    <p:sldId id="1804" r:id="rId56"/>
    <p:sldId id="1802" r:id="rId57"/>
    <p:sldId id="1803" r:id="rId58"/>
    <p:sldId id="1842" r:id="rId59"/>
    <p:sldId id="1581" r:id="rId60"/>
    <p:sldId id="1055" r:id="rId61"/>
    <p:sldId id="1582" r:id="rId62"/>
    <p:sldId id="328" r:id="rId63"/>
    <p:sldId id="327" r:id="rId64"/>
    <p:sldId id="1823" r:id="rId65"/>
    <p:sldId id="1824" r:id="rId66"/>
    <p:sldId id="1825" r:id="rId67"/>
    <p:sldId id="1832" r:id="rId68"/>
    <p:sldId id="1836" r:id="rId69"/>
    <p:sldId id="1643" r:id="rId70"/>
    <p:sldId id="1597" r:id="rId71"/>
    <p:sldId id="1850" r:id="rId72"/>
    <p:sldId id="1851" r:id="rId73"/>
    <p:sldId id="1852" r:id="rId74"/>
    <p:sldId id="1062" r:id="rId75"/>
    <p:sldId id="1687" r:id="rId76"/>
    <p:sldId id="1691" r:id="rId77"/>
    <p:sldId id="1720" r:id="rId78"/>
    <p:sldId id="1731" r:id="rId79"/>
    <p:sldId id="1838" r:id="rId80"/>
    <p:sldId id="1841" r:id="rId81"/>
    <p:sldId id="1829" r:id="rId82"/>
    <p:sldId id="326" r:id="rId83"/>
    <p:sldId id="325" r:id="rId84"/>
    <p:sldId id="1826" r:id="rId85"/>
    <p:sldId id="1847" r:id="rId86"/>
    <p:sldId id="1848" r:id="rId87"/>
    <p:sldId id="992" r:id="rId88"/>
    <p:sldId id="1819" r:id="rId89"/>
    <p:sldId id="1818" r:id="rId90"/>
    <p:sldId id="1843" r:id="rId91"/>
    <p:sldId id="1844" r:id="rId92"/>
    <p:sldId id="1849" r:id="rId93"/>
    <p:sldId id="1845" r:id="rId94"/>
    <p:sldId id="1830" r:id="rId95"/>
    <p:sldId id="638" r:id="rId96"/>
    <p:sldId id="1831" r:id="rId97"/>
    <p:sldId id="1846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9BD5"/>
    <a:srgbClr val="87F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6" autoAdjust="0"/>
    <p:restoredTop sz="96247" autoAdjust="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521D7-5ACC-E052-8A2A-F3722CDB0C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E76D1-BA27-973D-62D4-C95396DD3F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E7B36-0BBD-4F9B-97D4-B2A09F558E5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8C5DC-66B9-AAB2-EC3F-586DFC7DDA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FA762-37AD-D89D-7C69-C4DE11965C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DA0D8-466D-4634-AC7B-2CB860C4A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46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1700A-C8EF-41D2-B8D8-92F9773E1BBB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9C2BF-2050-422B-B7B4-57308C6EB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8F94AD-CAA2-4913-9189-C903C91E8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8985" y="4283995"/>
            <a:ext cx="7681519" cy="682710"/>
          </a:xfrm>
        </p:spPr>
        <p:txBody>
          <a:bodyPr/>
          <a:lstStyle>
            <a:lvl1pPr marL="0" indent="0" algn="ctr">
              <a:buNone/>
              <a:defRPr sz="240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DAAB8-15B0-401D-94D0-939F9682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91996" y="5070614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57D094-8BCF-42DC-8E10-852001223910}"/>
              </a:ext>
            </a:extLst>
          </p:cNvPr>
          <p:cNvGrpSpPr/>
          <p:nvPr userDrawn="1"/>
        </p:nvGrpSpPr>
        <p:grpSpPr>
          <a:xfrm>
            <a:off x="291517" y="1566288"/>
            <a:ext cx="11608965" cy="2166457"/>
            <a:chOff x="110455" y="294984"/>
            <a:chExt cx="11608965" cy="15855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48BFBE-D88F-4C04-A8B0-98ED732391DE}"/>
                </a:ext>
              </a:extLst>
            </p:cNvPr>
            <p:cNvSpPr/>
            <p:nvPr/>
          </p:nvSpPr>
          <p:spPr>
            <a:xfrm>
              <a:off x="184558" y="294984"/>
              <a:ext cx="11534862" cy="1585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5FE655-752D-4B4E-8810-5F159F37EDD2}"/>
                </a:ext>
              </a:extLst>
            </p:cNvPr>
            <p:cNvSpPr/>
            <p:nvPr/>
          </p:nvSpPr>
          <p:spPr>
            <a:xfrm>
              <a:off x="110455" y="620823"/>
              <a:ext cx="148206" cy="9338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48175-0EB0-4EB9-B257-3237CD4846E0}"/>
              </a:ext>
            </a:extLst>
          </p:cNvPr>
          <p:cNvCxnSpPr/>
          <p:nvPr userDrawn="1"/>
        </p:nvCxnSpPr>
        <p:spPr>
          <a:xfrm>
            <a:off x="8772480" y="1935359"/>
            <a:ext cx="0" cy="1255355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0E2AFCE-7944-4E15-A1DE-AE9C68EC8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826" y="1692751"/>
            <a:ext cx="8156340" cy="19360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1F1C96B-1299-49C2-AB2A-6F6C9257E4A3}"/>
              </a:ext>
            </a:extLst>
          </p:cNvPr>
          <p:cNvSpPr txBox="1">
            <a:spLocks/>
          </p:cNvSpPr>
          <p:nvPr userDrawn="1"/>
        </p:nvSpPr>
        <p:spPr>
          <a:xfrm>
            <a:off x="8818373" y="1973063"/>
            <a:ext cx="3008005" cy="1375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Sebastiaan Haffert</a:t>
            </a:r>
          </a:p>
          <a:p>
            <a:pPr algn="l"/>
            <a:r>
              <a:rPr lang="en-US" sz="2800" dirty="0"/>
              <a:t>Assistant Professor Leiden Observatory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C34906-2621-8DC1-32A6-537080B03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488" t="17256" r="8599" b="17448"/>
          <a:stretch/>
        </p:blipFill>
        <p:spPr>
          <a:xfrm>
            <a:off x="8508904" y="5253176"/>
            <a:ext cx="2743200" cy="1229858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19902E3-8C35-6126-41BD-0C3FDA1B29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5" y="5253176"/>
            <a:ext cx="1236336" cy="1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0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BAB5-EDF9-4996-B69D-FEC77ADE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A0AC6-A884-49DA-8D94-648486C4F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62411-46BF-4684-81B8-6E1C4F0A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44F7-B436-491D-9C6A-E2A8E2DB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EE0F5-92FC-4EAC-B19E-4A5AEE08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9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A5B6C-06C2-4B1B-BF9F-2B975D201C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58AA0-271D-4810-8CF1-B958B4555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3ADFA-4AD7-4979-85F9-F42DF30F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E380-A6FA-4F30-AC39-AFC79292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5401-8952-4BE5-B3F9-F04E596E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156FC7-BE7E-4FA4-9FD1-248F8522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1160112"/>
            <a:ext cx="11534862" cy="5513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A5C329-8BFE-45F7-B144-8AE9BF6D6F3D}"/>
              </a:ext>
            </a:extLst>
          </p:cNvPr>
          <p:cNvGrpSpPr/>
          <p:nvPr/>
        </p:nvGrpSpPr>
        <p:grpSpPr>
          <a:xfrm>
            <a:off x="291517" y="75270"/>
            <a:ext cx="11608965" cy="895641"/>
            <a:chOff x="110455" y="294983"/>
            <a:chExt cx="11608965" cy="15855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043B00-E872-4199-A6A7-CC692CD1C91D}"/>
                </a:ext>
              </a:extLst>
            </p:cNvPr>
            <p:cNvSpPr/>
            <p:nvPr/>
          </p:nvSpPr>
          <p:spPr>
            <a:xfrm>
              <a:off x="184558" y="294983"/>
              <a:ext cx="11534862" cy="1585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tx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28E28A-F436-443D-AF5A-2148DC477E32}"/>
                </a:ext>
              </a:extLst>
            </p:cNvPr>
            <p:cNvSpPr/>
            <p:nvPr/>
          </p:nvSpPr>
          <p:spPr>
            <a:xfrm>
              <a:off x="110455" y="620823"/>
              <a:ext cx="148206" cy="9338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73C28C-FA86-47FB-9B73-B23895C93085}"/>
              </a:ext>
            </a:extLst>
          </p:cNvPr>
          <p:cNvSpPr txBox="1"/>
          <p:nvPr userDrawn="1"/>
        </p:nvSpPr>
        <p:spPr>
          <a:xfrm>
            <a:off x="11309894" y="536375"/>
            <a:ext cx="57623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>
                <a:solidFill>
                  <a:schemeClr val="bg2"/>
                </a:solidFill>
                <a:latin typeface="Avenir Next LT Pro" panose="020B0504020202020204" pitchFamily="34" charset="0"/>
              </a:rPr>
              <a:t>|</a:t>
            </a:r>
            <a:r>
              <a:rPr lang="en-US" sz="1600" dirty="0">
                <a:latin typeface="Avenir Next LT Pro" panose="020B0504020202020204" pitchFamily="34" charset="0"/>
              </a:rPr>
              <a:t> 94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CF1C2-1889-4903-97DC-0C9B1CDEC4D0}"/>
              </a:ext>
            </a:extLst>
          </p:cNvPr>
          <p:cNvSpPr txBox="1"/>
          <p:nvPr userDrawn="1"/>
        </p:nvSpPr>
        <p:spPr>
          <a:xfrm>
            <a:off x="9339043" y="184536"/>
            <a:ext cx="25614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latin typeface="Avenir Next LT Pro" panose="020B0504020202020204" pitchFamily="34" charset="0"/>
              </a:rPr>
              <a:t>haffert@strw.leidenuniv.nl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6D7CE37-711A-4E01-BE0A-3D60EF48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57" y="160025"/>
            <a:ext cx="7957072" cy="75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A4F6F22-4501-440B-9D04-984F13ABD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page </a:t>
            </a:r>
            <a:fld id="{AE027B2D-CCAC-496D-AFA4-E8E1947451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6C64F2B-8008-AAE1-36B2-B2B0D2F13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566" y="145729"/>
            <a:ext cx="784551" cy="78129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39100B-FF91-4FEF-9AFD-8839A15BA440}"/>
              </a:ext>
            </a:extLst>
          </p:cNvPr>
          <p:cNvCxnSpPr>
            <a:cxnSpLocks/>
          </p:cNvCxnSpPr>
          <p:nvPr userDrawn="1"/>
        </p:nvCxnSpPr>
        <p:spPr>
          <a:xfrm>
            <a:off x="8566176" y="145729"/>
            <a:ext cx="0" cy="780281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FAC823-2BFC-6585-6049-F395470E901E}"/>
              </a:ext>
            </a:extLst>
          </p:cNvPr>
          <p:cNvGrpSpPr/>
          <p:nvPr userDrawn="1"/>
        </p:nvGrpSpPr>
        <p:grpSpPr>
          <a:xfrm>
            <a:off x="285167" y="2423006"/>
            <a:ext cx="11608965" cy="2166457"/>
            <a:chOff x="110455" y="294984"/>
            <a:chExt cx="11608965" cy="15855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FCCA64-A41A-FA6E-C03E-DCFB1D34D0A0}"/>
                </a:ext>
              </a:extLst>
            </p:cNvPr>
            <p:cNvSpPr/>
            <p:nvPr/>
          </p:nvSpPr>
          <p:spPr>
            <a:xfrm>
              <a:off x="184558" y="294984"/>
              <a:ext cx="11534862" cy="1585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E06507-2C23-B896-BDC8-94D3365B9016}"/>
                </a:ext>
              </a:extLst>
            </p:cNvPr>
            <p:cNvSpPr/>
            <p:nvPr/>
          </p:nvSpPr>
          <p:spPr>
            <a:xfrm>
              <a:off x="110455" y="620823"/>
              <a:ext cx="148206" cy="9338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6CBE6E-9243-47B7-B9E7-CCC6AC20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93034"/>
            <a:ext cx="10515600" cy="102654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9350A-81F4-4D68-A0CC-C6771ADA0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9605"/>
            <a:ext cx="10515600" cy="939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D0BDF-3133-4658-8347-A1617305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27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94DC3-7AE2-4E9C-AAA0-860A497E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3147" y="6356350"/>
            <a:ext cx="766888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2088E-15A9-46E1-ABB5-80FC3D48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7387" y="635635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9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EE50FAD-7E3A-C19A-4C76-0F95EA9D4CB8}"/>
              </a:ext>
            </a:extLst>
          </p:cNvPr>
          <p:cNvGrpSpPr/>
          <p:nvPr userDrawn="1"/>
        </p:nvGrpSpPr>
        <p:grpSpPr>
          <a:xfrm>
            <a:off x="291517" y="75270"/>
            <a:ext cx="11608965" cy="895641"/>
            <a:chOff x="291517" y="233216"/>
            <a:chExt cx="11608965" cy="8956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BA7BB6C-EADC-5231-E575-6E95F876F36E}"/>
                </a:ext>
              </a:extLst>
            </p:cNvPr>
            <p:cNvGrpSpPr/>
            <p:nvPr/>
          </p:nvGrpSpPr>
          <p:grpSpPr>
            <a:xfrm>
              <a:off x="291517" y="233216"/>
              <a:ext cx="11608965" cy="895641"/>
              <a:chOff x="110455" y="294983"/>
              <a:chExt cx="11608965" cy="158551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3B342EB-232C-CEF1-CE2E-F8B966C9A8DF}"/>
                  </a:ext>
                </a:extLst>
              </p:cNvPr>
              <p:cNvSpPr/>
              <p:nvPr/>
            </p:nvSpPr>
            <p:spPr>
              <a:xfrm>
                <a:off x="184558" y="294983"/>
                <a:ext cx="11534862" cy="15855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200" dirty="0">
                  <a:solidFill>
                    <a:schemeClr val="tx1"/>
                  </a:solidFill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C98BCC-C568-DD14-B269-8AE62E8C7E2B}"/>
                  </a:ext>
                </a:extLst>
              </p:cNvPr>
              <p:cNvSpPr/>
              <p:nvPr/>
            </p:nvSpPr>
            <p:spPr>
              <a:xfrm>
                <a:off x="110455" y="620823"/>
                <a:ext cx="148206" cy="93383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08E0D9-62A7-1DAF-D3E9-8404297B0B36}"/>
                </a:ext>
              </a:extLst>
            </p:cNvPr>
            <p:cNvCxnSpPr>
              <a:cxnSpLocks/>
            </p:cNvCxnSpPr>
            <p:nvPr/>
          </p:nvCxnSpPr>
          <p:spPr>
            <a:xfrm>
              <a:off x="7738495" y="290366"/>
              <a:ext cx="0" cy="75270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CE849D6-A19D-A189-3B75-6D330B0F2066}"/>
              </a:ext>
            </a:extLst>
          </p:cNvPr>
          <p:cNvSpPr txBox="1"/>
          <p:nvPr userDrawn="1"/>
        </p:nvSpPr>
        <p:spPr>
          <a:xfrm>
            <a:off x="11309894" y="536375"/>
            <a:ext cx="57623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 dirty="0">
                <a:solidFill>
                  <a:schemeClr val="bg2"/>
                </a:solidFill>
                <a:latin typeface="Avenir Next LT Pro" panose="020B0504020202020204" pitchFamily="34" charset="0"/>
              </a:rPr>
              <a:t>|</a:t>
            </a:r>
            <a:r>
              <a:rPr lang="en-US" sz="1600" dirty="0">
                <a:latin typeface="Avenir Next LT Pro" panose="020B0504020202020204" pitchFamily="34" charset="0"/>
              </a:rPr>
              <a:t> 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5C6DD7-FA63-F949-9A5F-68D462ED1910}"/>
              </a:ext>
            </a:extLst>
          </p:cNvPr>
          <p:cNvSpPr txBox="1"/>
          <p:nvPr userDrawn="1"/>
        </p:nvSpPr>
        <p:spPr>
          <a:xfrm>
            <a:off x="9339043" y="184536"/>
            <a:ext cx="25614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latin typeface="Avenir Next LT Pro" panose="020B0504020202020204" pitchFamily="34" charset="0"/>
              </a:rPr>
              <a:t>haffert@strw.leidenuniv.nl</a:t>
            </a:r>
          </a:p>
        </p:txBody>
      </p:sp>
      <p:pic>
        <p:nvPicPr>
          <p:cNvPr id="25" name="Picture 2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D720DA-8A0B-AE80-133D-50F519F4A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40" y="132420"/>
            <a:ext cx="784551" cy="781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6B7C6F-43E7-4055-85C8-132B64E6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A732-5948-412A-A01C-367CC385D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619" y="1138496"/>
            <a:ext cx="5654183" cy="5033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3BEF9-3FF0-4DF3-B1FC-421156CB6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38496"/>
            <a:ext cx="5713927" cy="5038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74C77-57F7-4F71-9BAC-A8157A90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619" y="6356350"/>
            <a:ext cx="172197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DC9BC-7442-41E8-820E-5004541B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784752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8482B-5C71-4B0A-82EB-45C770D0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AE027B2D-CCAC-496D-AFA4-E8E1947451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1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B953-D59B-4599-9DDC-DD2DD1E3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64FE5-00C0-4D5F-A720-982793AD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7AECF-ED7C-4408-A19E-C026E9886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719B4B-DF54-4CC3-8C6C-69072D8C9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139FA-2D59-46C5-B38D-E7E1BC855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FF249-1249-4C0D-9655-62503CF9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7EEBD-E16F-4C31-87B0-164346EC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A0F32-89AA-4D94-84D5-97DE90A4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3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4F84-0A0C-49FA-8135-9F97FF71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00430-AA31-4A46-882A-E8548282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A52A6-027B-4E0F-A37C-DDF62788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4B4B-3534-4D28-837F-279CB5EE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8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7C107-539F-4473-8A72-5B9FB26D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D29E2-AA29-43ED-92C9-D26BB2CA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DE8AF-9B6F-4417-B6EF-9EDB8000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8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B7D8-7268-4019-865E-0DA2977D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C29D-ACC8-4975-912B-D3484683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08D95-99CA-4F88-AC19-B81245779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13C66-5186-4241-AC30-3492FDD32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A5F25-EEAE-4058-A277-B4093812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2FCEA-302B-45A2-A359-A517226D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5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D277-7CD9-46E8-BF43-C139D0AD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F726E-90C4-4CCC-B46E-F086C768B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7520D-72C0-4580-B862-89D7751CE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6EA2F-37ED-444C-B6CA-45F46F34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4476D-4A15-455B-8F96-7A18BB2E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65887-56CF-45BE-90B9-8AA87F5A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224" y="523090"/>
            <a:ext cx="966745" cy="365125"/>
          </a:xfrm>
          <a:prstGeom prst="rect">
            <a:avLst/>
          </a:prstGeom>
        </p:spPr>
        <p:txBody>
          <a:bodyPr/>
          <a:lstStyle/>
          <a:p>
            <a:fld id="{AE027B2D-CCAC-496D-AFA4-E8E194745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F5F12-8775-4A98-8E04-DDDAFF571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722" y="1160112"/>
            <a:ext cx="11386657" cy="5513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C816D-1739-4AF2-BEA3-9E83F2BCF6D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3826" y="132421"/>
            <a:ext cx="7172477" cy="752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8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7F1E782-A3AB-4A54-877B-6AE39E84D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881" y="1659195"/>
            <a:ext cx="8227502" cy="1936085"/>
          </a:xfrm>
        </p:spPr>
        <p:txBody>
          <a:bodyPr anchor="ctr">
            <a:noAutofit/>
          </a:bodyPr>
          <a:lstStyle/>
          <a:p>
            <a:r>
              <a:rPr lang="en-US" sz="3600" dirty="0"/>
              <a:t>Designing a coronagraphic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CAB9-655D-5439-F7E5-7C7EA5400058}"/>
              </a:ext>
            </a:extLst>
          </p:cNvPr>
          <p:cNvSpPr txBox="1"/>
          <p:nvPr/>
        </p:nvSpPr>
        <p:spPr>
          <a:xfrm>
            <a:off x="1828800" y="3926048"/>
            <a:ext cx="6602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Sagan Summer Workshop 2024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Advances in Direct Imaging: From Young </a:t>
            </a:r>
            <a:r>
              <a:rPr lang="en-US" sz="1600" dirty="0" err="1"/>
              <a:t>Jupiters</a:t>
            </a:r>
            <a:r>
              <a:rPr lang="en-US" sz="1600" dirty="0"/>
              <a:t> to Habitable Earths </a:t>
            </a:r>
          </a:p>
        </p:txBody>
      </p:sp>
    </p:spTree>
    <p:extLst>
      <p:ext uri="{BB962C8B-B14F-4D97-AF65-F5344CB8AC3E}">
        <p14:creationId xmlns:p14="http://schemas.microsoft.com/office/powerpoint/2010/main" val="1352045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0E83F5-3B95-FFBC-DF7F-F2467060C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electromagnetism tells us that the electric field is continuous.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267C5A-1173-97FF-12A4-01980514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of the electric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C17A-AB73-C5A7-9739-C9ABA7399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40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0E83F5-3B95-FFBC-DF7F-F2467060C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electromagnetism tells us that the electric field is continuous.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267C5A-1173-97FF-12A4-01980514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of the electric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C17A-AB73-C5A7-9739-C9ABA7399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4FE2FF-9B60-4835-E25B-4D4F8E6197B0}"/>
                  </a:ext>
                </a:extLst>
              </p:cNvPr>
              <p:cNvSpPr txBox="1"/>
              <p:nvPr/>
            </p:nvSpPr>
            <p:spPr>
              <a:xfrm>
                <a:off x="5336978" y="1967878"/>
                <a:ext cx="15180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4FE2FF-9B60-4835-E25B-4D4F8E619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978" y="1967878"/>
                <a:ext cx="1518044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28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0E83F5-3B95-FFBC-DF7F-F2467060C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electromagnetism tells us that the electric field is continuous.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then Quantum Mechanics came along and quantized the electric field!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267C5A-1173-97FF-12A4-01980514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of the electric field.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C17A-AB73-C5A7-9739-C9ABA7399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86E6B60-B414-70A9-F6AF-567B092C2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0475" y="3205162"/>
            <a:ext cx="4591050" cy="4476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C1B97C6-AF0D-CD3A-AC68-246821732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0475" y="3205162"/>
            <a:ext cx="4591050" cy="447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71E18C-B8A8-6355-3ED0-E70FE925D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2" y="3349239"/>
            <a:ext cx="6562725" cy="3324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8899BF-EF56-50D0-AA88-F497DEA303A5}"/>
                  </a:ext>
                </a:extLst>
              </p:cNvPr>
              <p:cNvSpPr txBox="1"/>
              <p:nvPr/>
            </p:nvSpPr>
            <p:spPr>
              <a:xfrm>
                <a:off x="5336978" y="1967878"/>
                <a:ext cx="15180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8899BF-EF56-50D0-AA88-F497DEA30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978" y="1967878"/>
                <a:ext cx="1518044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465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4DEE3E-DEAD-6EBD-5750-36486A47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noise (or shot noise)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F6A39-1FDF-92EF-5B41-B920A1A79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033219-2ADF-3709-E13E-8C95A6EBD85F}"/>
                  </a:ext>
                </a:extLst>
              </p:cNvPr>
              <p:cNvSpPr txBox="1"/>
              <p:nvPr/>
            </p:nvSpPr>
            <p:spPr>
              <a:xfrm>
                <a:off x="781050" y="1953749"/>
                <a:ext cx="2428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photons / frame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033219-2ADF-3709-E13E-8C95A6EBD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953749"/>
                <a:ext cx="2428875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7BD397-7814-1F82-6B96-C9A3D80F578C}"/>
                  </a:ext>
                </a:extLst>
              </p:cNvPr>
              <p:cNvSpPr txBox="1"/>
              <p:nvPr/>
            </p:nvSpPr>
            <p:spPr>
              <a:xfrm>
                <a:off x="4881562" y="1953749"/>
                <a:ext cx="2428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photons / frame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7BD397-7814-1F82-6B96-C9A3D80F5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562" y="1953749"/>
                <a:ext cx="2428875" cy="369332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7D19E1-F248-5784-38C1-221E9E6A89B3}"/>
                  </a:ext>
                </a:extLst>
              </p:cNvPr>
              <p:cNvSpPr txBox="1"/>
              <p:nvPr/>
            </p:nvSpPr>
            <p:spPr>
              <a:xfrm>
                <a:off x="8796337" y="1953749"/>
                <a:ext cx="2428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/>
                  <a:t> photons / frame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7D19E1-F248-5784-38C1-221E9E6A8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337" y="1953749"/>
                <a:ext cx="242887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hoton_noise_psfs">
            <a:hlinkClick r:id="" action="ppaction://media"/>
            <a:extLst>
              <a:ext uri="{FF2B5EF4-FFF2-40B4-BE49-F238E27FC236}">
                <a16:creationId xmlns:a16="http://schemas.microsoft.com/office/drawing/2014/main" id="{88D5B06B-FC1F-98AC-AE5C-ED1333FAE1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742" t="2498" r="1397"/>
          <a:stretch/>
        </p:blipFill>
        <p:spPr>
          <a:xfrm>
            <a:off x="126430" y="2342131"/>
            <a:ext cx="12036995" cy="3029969"/>
          </a:xfrm>
        </p:spPr>
      </p:pic>
    </p:spTree>
    <p:extLst>
      <p:ext uri="{BB962C8B-B14F-4D97-AF65-F5344CB8AC3E}">
        <p14:creationId xmlns:p14="http://schemas.microsoft.com/office/powerpoint/2010/main" val="2183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6F7DFD-DD14-B4B8-C1F1-70516EDB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PSF subtracted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8A94E-DBF7-93C6-9DFA-6A1D0AB7C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C6D5A0-F3C1-8391-19D1-1F237F12223E}"/>
                  </a:ext>
                </a:extLst>
              </p:cNvPr>
              <p:cNvSpPr txBox="1"/>
              <p:nvPr/>
            </p:nvSpPr>
            <p:spPr>
              <a:xfrm>
                <a:off x="781050" y="1953749"/>
                <a:ext cx="2428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photons / frame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C6D5A0-F3C1-8391-19D1-1F237F122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953749"/>
                <a:ext cx="2428875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1E73B8-227D-251B-2475-C1B587901E37}"/>
                  </a:ext>
                </a:extLst>
              </p:cNvPr>
              <p:cNvSpPr txBox="1"/>
              <p:nvPr/>
            </p:nvSpPr>
            <p:spPr>
              <a:xfrm>
                <a:off x="4881562" y="1953749"/>
                <a:ext cx="2428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photons / frame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1E73B8-227D-251B-2475-C1B587901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562" y="1953749"/>
                <a:ext cx="2428875" cy="369332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883F36-41CF-1156-CA6C-E8DDA02C4E97}"/>
                  </a:ext>
                </a:extLst>
              </p:cNvPr>
              <p:cNvSpPr txBox="1"/>
              <p:nvPr/>
            </p:nvSpPr>
            <p:spPr>
              <a:xfrm>
                <a:off x="8796337" y="1953749"/>
                <a:ext cx="2428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/>
                  <a:t> photons / frame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883F36-41CF-1156-CA6C-E8DDA02C4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337" y="1953749"/>
                <a:ext cx="242887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delta_photon_noise_psfs">
            <a:hlinkClick r:id="" action="ppaction://media"/>
            <a:extLst>
              <a:ext uri="{FF2B5EF4-FFF2-40B4-BE49-F238E27FC236}">
                <a16:creationId xmlns:a16="http://schemas.microsoft.com/office/drawing/2014/main" id="{10E8D302-30AC-E55D-BB95-FAB106783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08" t="3512" r="1193"/>
          <a:stretch/>
        </p:blipFill>
        <p:spPr>
          <a:xfrm>
            <a:off x="72704" y="2340528"/>
            <a:ext cx="12046591" cy="30144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D09B2A9-DE4D-193C-43AF-02A1D2342974}"/>
              </a:ext>
            </a:extLst>
          </p:cNvPr>
          <p:cNvSpPr/>
          <p:nvPr/>
        </p:nvSpPr>
        <p:spPr>
          <a:xfrm>
            <a:off x="10365168" y="3574023"/>
            <a:ext cx="310663" cy="31066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90FCE-B1CD-0527-94D3-93D3957B29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722" y="1157018"/>
                <a:ext cx="11386657" cy="5516446"/>
              </a:xfrm>
            </p:spPr>
            <p:txBody>
              <a:bodyPr/>
              <a:lstStyle/>
              <a:p>
                <a:r>
                  <a:rPr lang="en-CA" altLang="en-US" sz="2800" dirty="0"/>
                  <a:t>If we had uncorrelated </a:t>
                </a:r>
                <a:r>
                  <a:rPr lang="en-CA" altLang="en-US" dirty="0"/>
                  <a:t>photon </a:t>
                </a:r>
                <a:r>
                  <a:rPr lang="en-CA" altLang="en-US" sz="2800" dirty="0"/>
                  <a:t>noise: </a:t>
                </a: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en-US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</m:oMath>
                  </m:oMathPara>
                </a14:m>
                <a:endParaRPr lang="en-CA" altLang="en-US" sz="2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90FCE-B1CD-0527-94D3-93D3957B29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722" y="1157018"/>
                <a:ext cx="11386657" cy="5516446"/>
              </a:xfrm>
              <a:blipFill>
                <a:blip r:embed="rId2"/>
                <a:stretch>
                  <a:fillRect l="-910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9096E49-D76D-86BA-48E7-625EDB90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photon noise limit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9A877-27E1-46A6-EA40-6F230A05A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FBFBA9-B423-2AC8-376B-A645D35750D2}"/>
                  </a:ext>
                </a:extLst>
              </p:cNvPr>
              <p:cNvSpPr txBox="1"/>
              <p:nvPr/>
            </p:nvSpPr>
            <p:spPr>
              <a:xfrm>
                <a:off x="8206154" y="2487460"/>
                <a:ext cx="3413629" cy="1626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stellar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planet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raw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contrast</m:t>
                      </m:r>
                    </m:oMath>
                  </m:oMathPara>
                </a14:m>
                <a:endParaRPr lang="en-US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exposure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br>
                  <a:rPr lang="en-US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FBFBA9-B423-2AC8-376B-A645D357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54" y="2487460"/>
                <a:ext cx="3413629" cy="1626792"/>
              </a:xfrm>
              <a:prstGeom prst="rect">
                <a:avLst/>
              </a:prstGeom>
              <a:blipFill>
                <a:blip r:embed="rId3"/>
                <a:stretch>
                  <a:fillRect b="-2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357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90FCE-B1CD-0527-94D3-93D3957B29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722" y="1157018"/>
                <a:ext cx="11386657" cy="5516446"/>
              </a:xfrm>
            </p:spPr>
            <p:txBody>
              <a:bodyPr/>
              <a:lstStyle/>
              <a:p>
                <a:r>
                  <a:rPr lang="en-CA" altLang="en-US" sz="2800" dirty="0"/>
                  <a:t>If we had uncorrelated </a:t>
                </a:r>
                <a:r>
                  <a:rPr lang="en-CA" altLang="en-US" dirty="0"/>
                  <a:t>photon n</a:t>
                </a:r>
                <a:r>
                  <a:rPr lang="en-CA" altLang="en-US" sz="2800" dirty="0"/>
                  <a:t>oise: </a:t>
                </a: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en-US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</m:oMath>
                  </m:oMathPara>
                </a14:m>
                <a:endParaRPr lang="en-CA" altLang="en-US" sz="2800" dirty="0"/>
              </a:p>
              <a:p>
                <a:endParaRPr lang="en-US" dirty="0"/>
              </a:p>
              <a:p>
                <a:r>
                  <a:rPr lang="en-US" dirty="0"/>
                  <a:t>Then the S/N of the planet would be: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𝑠𝑝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90FCE-B1CD-0527-94D3-93D3957B29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722" y="1157018"/>
                <a:ext cx="11386657" cy="5516446"/>
              </a:xfrm>
              <a:blipFill>
                <a:blip r:embed="rId2"/>
                <a:stretch>
                  <a:fillRect l="-910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9096E49-D76D-86BA-48E7-625EDB90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photon noise limit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9A877-27E1-46A6-EA40-6F230A05A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B9D64A-08E2-7559-0FE9-4E27015EC356}"/>
                  </a:ext>
                </a:extLst>
              </p:cNvPr>
              <p:cNvSpPr txBox="1"/>
              <p:nvPr/>
            </p:nvSpPr>
            <p:spPr>
              <a:xfrm>
                <a:off x="8206154" y="2487460"/>
                <a:ext cx="3413629" cy="1626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stellar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planet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raw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contrast</m:t>
                      </m:r>
                    </m:oMath>
                  </m:oMathPara>
                </a14:m>
                <a:endParaRPr lang="en-US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exposure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br>
                  <a:rPr lang="en-US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B9D64A-08E2-7559-0FE9-4E27015EC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54" y="2487460"/>
                <a:ext cx="3413629" cy="1626792"/>
              </a:xfrm>
              <a:prstGeom prst="rect">
                <a:avLst/>
              </a:prstGeom>
              <a:blipFill>
                <a:blip r:embed="rId3"/>
                <a:stretch>
                  <a:fillRect b="-2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426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90FCE-B1CD-0527-94D3-93D3957B29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722" y="1157018"/>
                <a:ext cx="11386657" cy="5516446"/>
              </a:xfrm>
            </p:spPr>
            <p:txBody>
              <a:bodyPr/>
              <a:lstStyle/>
              <a:p>
                <a:r>
                  <a:rPr lang="en-CA" altLang="en-US" sz="2800" dirty="0"/>
                  <a:t>If we had uncorrelated photon noise: </a:t>
                </a: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</m:oMath>
                  </m:oMathPara>
                </a14:m>
                <a:endParaRPr lang="en-CA" altLang="en-US" sz="2800" dirty="0"/>
              </a:p>
              <a:p>
                <a:endParaRPr lang="en-US" dirty="0"/>
              </a:p>
              <a:p>
                <a:r>
                  <a:rPr lang="en-US" dirty="0"/>
                  <a:t>Then the S/N of the planet would be: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en-US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𝑠𝑝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A90FCE-B1CD-0527-94D3-93D3957B29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722" y="1157018"/>
                <a:ext cx="11386657" cy="5516446"/>
              </a:xfrm>
              <a:blipFill>
                <a:blip r:embed="rId2"/>
                <a:stretch>
                  <a:fillRect l="-910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9096E49-D76D-86BA-48E7-625EDB90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photon noise limit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9A877-27E1-46A6-EA40-6F230A05A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CD8D05-26A1-C01B-35AC-45849BD83058}"/>
                  </a:ext>
                </a:extLst>
              </p:cNvPr>
              <p:cNvSpPr txBox="1"/>
              <p:nvPr/>
            </p:nvSpPr>
            <p:spPr>
              <a:xfrm>
                <a:off x="8206154" y="2487460"/>
                <a:ext cx="3413629" cy="1626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stellar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planet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photon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raw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contrast</m:t>
                      </m:r>
                    </m:oMath>
                  </m:oMathPara>
                </a14:m>
                <a:endParaRPr lang="en-US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exposure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br>
                  <a:rPr lang="en-US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CD8D05-26A1-C01B-35AC-45849BD83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54" y="2487460"/>
                <a:ext cx="3413629" cy="1626792"/>
              </a:xfrm>
              <a:prstGeom prst="rect">
                <a:avLst/>
              </a:prstGeom>
              <a:blipFill>
                <a:blip r:embed="rId3"/>
                <a:stretch>
                  <a:fillRect b="-2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98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765EFA-F5AF-8C25-4621-062492F0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imaging photon noise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2C16F-6CD0-01F2-118B-DD5D9E5C3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7FAD33-6A73-439D-F308-66D5F883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372602"/>
            <a:ext cx="7200000" cy="5325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85A31-8710-4E57-1BA9-0148186382B5}"/>
              </a:ext>
            </a:extLst>
          </p:cNvPr>
          <p:cNvSpPr txBox="1"/>
          <p:nvPr/>
        </p:nvSpPr>
        <p:spPr>
          <a:xfrm>
            <a:off x="392723" y="1144002"/>
            <a:ext cx="1881554" cy="64633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am assuming a 6.5m aperture</a:t>
            </a:r>
          </a:p>
        </p:txBody>
      </p:sp>
    </p:spTree>
    <p:extLst>
      <p:ext uri="{BB962C8B-B14F-4D97-AF65-F5344CB8AC3E}">
        <p14:creationId xmlns:p14="http://schemas.microsoft.com/office/powerpoint/2010/main" val="3719444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765EFA-F5AF-8C25-4621-062492F0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imaging photon noise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2C16F-6CD0-01F2-118B-DD5D9E5C3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8EC1B6-349A-EE30-3C10-A53321927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372602"/>
            <a:ext cx="7200000" cy="53253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B04CB7-4D79-F19B-6192-4A6D68114C5D}"/>
              </a:ext>
            </a:extLst>
          </p:cNvPr>
          <p:cNvSpPr txBox="1"/>
          <p:nvPr/>
        </p:nvSpPr>
        <p:spPr>
          <a:xfrm>
            <a:off x="392723" y="1144002"/>
            <a:ext cx="1881554" cy="64633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am assuming a 6.5m aperture</a:t>
            </a:r>
          </a:p>
        </p:txBody>
      </p:sp>
    </p:spTree>
    <p:extLst>
      <p:ext uri="{BB962C8B-B14F-4D97-AF65-F5344CB8AC3E}">
        <p14:creationId xmlns:p14="http://schemas.microsoft.com/office/powerpoint/2010/main" val="85431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41DBC-7B24-90E0-86EE-F1AEFDEA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What sets the </a:t>
            </a:r>
            <a:r>
              <a:rPr lang="en-US" altLang="en-US" sz="2800" i="1" dirty="0"/>
              <a:t>fundamental</a:t>
            </a:r>
            <a:r>
              <a:rPr lang="en-US" altLang="en-US" sz="2800" dirty="0"/>
              <a:t> limit for high-contrast imaging?</a:t>
            </a:r>
          </a:p>
          <a:p>
            <a:endParaRPr lang="en-US" altLang="en-US" dirty="0"/>
          </a:p>
          <a:p>
            <a:r>
              <a:rPr lang="en-US" altLang="en-US" dirty="0"/>
              <a:t>We usually specify “contrast”…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9F83F0-FF0F-5117-F582-EEC62E1E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Contrast in </a:t>
            </a:r>
            <a:r>
              <a:rPr lang="en-CA" altLang="en-US" dirty="0"/>
              <a:t>Direct Imaging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4E016-A5C1-6746-60EE-9CF1C0C39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47399C8-E82B-8DAD-7453-139A2DE8D3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6276570"/>
                  </p:ext>
                </p:extLst>
              </p:nvPr>
            </p:nvGraphicFramePr>
            <p:xfrm>
              <a:off x="1145484" y="3313941"/>
              <a:ext cx="9975134" cy="1375728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4987567">
                      <a:extLst>
                        <a:ext uri="{9D8B030D-6E8A-4147-A177-3AD203B41FA5}">
                          <a16:colId xmlns:a16="http://schemas.microsoft.com/office/drawing/2014/main" val="3190986710"/>
                        </a:ext>
                      </a:extLst>
                    </a:gridCol>
                    <a:gridCol w="4987567">
                      <a:extLst>
                        <a:ext uri="{9D8B030D-6E8A-4147-A177-3AD203B41FA5}">
                          <a16:colId xmlns:a16="http://schemas.microsoft.com/office/drawing/2014/main" val="13906467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Astrophysical oriented metric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Instrument oriented 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351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2400" dirty="0"/>
                            <a:t>G2</a:t>
                          </a:r>
                          <a:r>
                            <a:rPr lang="en-US" altLang="en-US" sz="2400" baseline="0" dirty="0"/>
                            <a:t> star and</a:t>
                          </a:r>
                          <a:r>
                            <a:rPr lang="en-US" altLang="en-US" sz="2400" dirty="0"/>
                            <a:t> Earth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2400" b="0" smtClean="0">
                                  <a:latin typeface="Cambria Math" panose="02040503050406030204" pitchFamily="18" charset="0"/>
                                </a:rPr>
                                <m:t>→1⋅</m:t>
                              </m:r>
                              <m:sSup>
                                <m:sSup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</m:sup>
                              </m:sSup>
                            </m:oMath>
                          </a14:m>
                          <a:endParaRPr lang="en-US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2400" dirty="0"/>
                            <a:t>ExAO raw contrast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en-US" sz="2400" dirty="0"/>
                            <a:t> to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en-US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lang="en-US" altLang="en-US" sz="2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6508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2400" dirty="0"/>
                            <a:t>M6 star and Earth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2400" b="0" smtClean="0">
                                  <a:latin typeface="Cambria Math" panose="02040503050406030204" pitchFamily="18" charset="0"/>
                                </a:rPr>
                                <m:t>→1⋅</m:t>
                              </m:r>
                              <m:sSup>
                                <m:sSup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sup>
                              </m:sSup>
                            </m:oMath>
                          </a14:m>
                          <a:endParaRPr lang="en-US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n-US" sz="2400" dirty="0"/>
                            <a:t>Post-processed contrast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en-US" sz="2400" b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2400" b="0" i="0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en-US" sz="2400" dirty="0"/>
                            <a:t> to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40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en-US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2400" b="0" i="0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en-US" altLang="en-US" sz="2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914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47399C8-E82B-8DAD-7453-139A2DE8D3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6276570"/>
                  </p:ext>
                </p:extLst>
              </p:nvPr>
            </p:nvGraphicFramePr>
            <p:xfrm>
              <a:off x="1145484" y="3313941"/>
              <a:ext cx="9975134" cy="1375728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4987567">
                      <a:extLst>
                        <a:ext uri="{9D8B030D-6E8A-4147-A177-3AD203B41FA5}">
                          <a16:colId xmlns:a16="http://schemas.microsoft.com/office/drawing/2014/main" val="3190986710"/>
                        </a:ext>
                      </a:extLst>
                    </a:gridCol>
                    <a:gridCol w="4987567">
                      <a:extLst>
                        <a:ext uri="{9D8B030D-6E8A-4147-A177-3AD203B41FA5}">
                          <a16:colId xmlns:a16="http://schemas.microsoft.com/office/drawing/2014/main" val="1390646738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Astrophysical oriented metric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Instrument oriented metric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351727"/>
                      </a:ext>
                    </a:extLst>
                  </a:tr>
                  <a:tr h="4613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06494" r="-100122" b="-125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06494" r="-122" b="-1259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65082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12000" r="-100122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212000" r="-122" b="-2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9142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38352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CCB9CA-A355-0440-3C85-6502436D1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372602"/>
            <a:ext cx="7200000" cy="53253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B48674-1915-3747-C09B-532D7A80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imaging photon noise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88D37-6240-1B0F-4B42-4142C19E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0DEBD-B454-18BD-C4BA-C6BE9A8D98C3}"/>
              </a:ext>
            </a:extLst>
          </p:cNvPr>
          <p:cNvSpPr txBox="1"/>
          <p:nvPr/>
        </p:nvSpPr>
        <p:spPr>
          <a:xfrm>
            <a:off x="392723" y="1144002"/>
            <a:ext cx="1881554" cy="64633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am assuming a 6.5m aperture</a:t>
            </a:r>
          </a:p>
        </p:txBody>
      </p:sp>
    </p:spTree>
    <p:extLst>
      <p:ext uri="{BB962C8B-B14F-4D97-AF65-F5344CB8AC3E}">
        <p14:creationId xmlns:p14="http://schemas.microsoft.com/office/powerpoint/2010/main" val="73211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1BAE89-D409-CCE9-8F2E-7500F1E42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372602"/>
            <a:ext cx="7200000" cy="53253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B1431C-321F-246E-DC2C-A500D8313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imaging photon noise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775B3-2BB1-F925-A8FE-D7F04F44F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E5C1E-10E1-0554-20C3-6A069B354503}"/>
              </a:ext>
            </a:extLst>
          </p:cNvPr>
          <p:cNvSpPr txBox="1"/>
          <p:nvPr/>
        </p:nvSpPr>
        <p:spPr>
          <a:xfrm>
            <a:off x="392723" y="1144002"/>
            <a:ext cx="1881554" cy="64633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am assuming a 6.5m aperture</a:t>
            </a:r>
          </a:p>
        </p:txBody>
      </p:sp>
    </p:spTree>
    <p:extLst>
      <p:ext uri="{BB962C8B-B14F-4D97-AF65-F5344CB8AC3E}">
        <p14:creationId xmlns:p14="http://schemas.microsoft.com/office/powerpoint/2010/main" val="415408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216616-3583-6E32-00AB-D134E6182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372602"/>
            <a:ext cx="7200000" cy="53253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77A887-51B9-9C2E-C896-7BBEC15D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imaging photon noise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FAA52-F56A-D074-6DBE-A4A080D50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CB9D1-218F-2A29-831C-5F55928A0377}"/>
              </a:ext>
            </a:extLst>
          </p:cNvPr>
          <p:cNvSpPr txBox="1"/>
          <p:nvPr/>
        </p:nvSpPr>
        <p:spPr>
          <a:xfrm>
            <a:off x="392723" y="1144002"/>
            <a:ext cx="1881554" cy="64633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am assuming a 6.5m aperture</a:t>
            </a:r>
          </a:p>
        </p:txBody>
      </p:sp>
    </p:spTree>
    <p:extLst>
      <p:ext uri="{BB962C8B-B14F-4D97-AF65-F5344CB8AC3E}">
        <p14:creationId xmlns:p14="http://schemas.microsoft.com/office/powerpoint/2010/main" val="187014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CD076D-4550-AF5A-F026-F3AE8143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Aberration-free perfect </a:t>
            </a:r>
            <a:r>
              <a:rPr lang="en-US" dirty="0" err="1"/>
              <a:t>coronagraphy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565EE-5D13-5A71-BBA3-76D4CEC1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F118BBB-DFA0-114A-57A7-56E8827BD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81" t="37870" r="34907" b="37500"/>
          <a:stretch/>
        </p:blipFill>
        <p:spPr>
          <a:xfrm>
            <a:off x="4990219" y="1130300"/>
            <a:ext cx="6375400" cy="5488208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B123352-6F2F-445F-E84D-E82F7614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1160112"/>
            <a:ext cx="4624599" cy="5513352"/>
          </a:xfrm>
        </p:spPr>
        <p:txBody>
          <a:bodyPr>
            <a:normAutofit/>
          </a:bodyPr>
          <a:lstStyle/>
          <a:p>
            <a:r>
              <a:rPr lang="en-US" dirty="0"/>
              <a:t>Detecting an Earth-like planet with high SNR is possible within 15 minutes if the incoming wavefront is without any aberration!</a:t>
            </a:r>
          </a:p>
          <a:p>
            <a:endParaRPr lang="en-US" dirty="0"/>
          </a:p>
          <a:p>
            <a:r>
              <a:rPr lang="en-US" b="1" dirty="0"/>
              <a:t>This is the fundamental limit set by astrophysics!</a:t>
            </a:r>
          </a:p>
        </p:txBody>
      </p:sp>
    </p:spTree>
    <p:extLst>
      <p:ext uri="{BB962C8B-B14F-4D97-AF65-F5344CB8AC3E}">
        <p14:creationId xmlns:p14="http://schemas.microsoft.com/office/powerpoint/2010/main" val="2669988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CD076D-4550-AF5A-F026-F3AE8143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Aberration-free perfect </a:t>
            </a:r>
            <a:r>
              <a:rPr lang="en-US" dirty="0" err="1"/>
              <a:t>coronagraphy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565EE-5D13-5A71-BBA3-76D4CEC1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F118BBB-DFA0-114A-57A7-56E8827BD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81" t="37870" r="34907" b="37500"/>
          <a:stretch/>
        </p:blipFill>
        <p:spPr>
          <a:xfrm>
            <a:off x="4990219" y="1130300"/>
            <a:ext cx="6375400" cy="5488208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B123352-6F2F-445F-E84D-E82F7614A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1160112"/>
            <a:ext cx="4624599" cy="5513352"/>
          </a:xfrm>
        </p:spPr>
        <p:txBody>
          <a:bodyPr>
            <a:normAutofit/>
          </a:bodyPr>
          <a:lstStyle/>
          <a:p>
            <a:r>
              <a:rPr lang="en-US" dirty="0"/>
              <a:t>Detecting an Earth-like planet with high SNR is possible within 15 minutes if the incoming wavefront is without any aberration!</a:t>
            </a:r>
          </a:p>
          <a:p>
            <a:endParaRPr lang="en-US" dirty="0"/>
          </a:p>
          <a:p>
            <a:r>
              <a:rPr lang="en-US" b="1" dirty="0"/>
              <a:t>This is the fundamental limit set by astrophysics!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However, we will never have a system free of other noise sources.</a:t>
            </a:r>
          </a:p>
        </p:txBody>
      </p:sp>
    </p:spTree>
    <p:extLst>
      <p:ext uri="{BB962C8B-B14F-4D97-AF65-F5344CB8AC3E}">
        <p14:creationId xmlns:p14="http://schemas.microsoft.com/office/powerpoint/2010/main" val="911040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347C9-20A5-B55C-CF03-866B122B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Anything that modifies the state of the wavefront will introduce stellar leakage into the coronagraph.</a:t>
            </a:r>
          </a:p>
          <a:p>
            <a:r>
              <a:rPr lang="en-US" dirty="0"/>
              <a:t>This means that the instrument environment matters!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1272E-3DC2-E49A-894D-69CF3A6C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noise sources do we expect?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958EF-E4C7-30FE-5F31-287EA02B9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6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347C9-20A5-B55C-CF03-866B122B9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1160112"/>
            <a:ext cx="11534862" cy="1392588"/>
          </a:xfrm>
        </p:spPr>
        <p:txBody>
          <a:bodyPr/>
          <a:lstStyle/>
          <a:p>
            <a:r>
              <a:rPr lang="en-US" dirty="0"/>
              <a:t>Anything that modifies the state of the wavefront will introduce stellar leakage into the coronagraph.</a:t>
            </a:r>
          </a:p>
          <a:p>
            <a:r>
              <a:rPr lang="en-US" dirty="0"/>
              <a:t>This means that the instrument environment matters!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1272E-3DC2-E49A-894D-69CF3A6C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noise sources do we expect?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958EF-E4C7-30FE-5F31-287EA02B9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8DC8A-EA30-2569-6B42-5F6FB678C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r="9020"/>
          <a:stretch/>
        </p:blipFill>
        <p:spPr>
          <a:xfrm>
            <a:off x="512558" y="3320391"/>
            <a:ext cx="5151643" cy="3529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121F9-CC47-BCFC-58CA-F7A8F224F28D}"/>
              </a:ext>
            </a:extLst>
          </p:cNvPr>
          <p:cNvSpPr txBox="1"/>
          <p:nvPr/>
        </p:nvSpPr>
        <p:spPr>
          <a:xfrm>
            <a:off x="1135118" y="2863352"/>
            <a:ext cx="390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Ground-based telescope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0D716C-2ED0-93DD-D4E1-9C54CB897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3320391"/>
            <a:ext cx="5161264" cy="3529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57B7D-2B41-C274-8D1A-B12E646CDD2F}"/>
              </a:ext>
            </a:extLst>
          </p:cNvPr>
          <p:cNvSpPr txBox="1"/>
          <p:nvPr/>
        </p:nvSpPr>
        <p:spPr>
          <a:xfrm>
            <a:off x="7155171" y="2863352"/>
            <a:ext cx="390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Space-based telescope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EBA7B-A85D-FF44-C41D-0BE32806C79E}"/>
              </a:ext>
            </a:extLst>
          </p:cNvPr>
          <p:cNvSpPr txBox="1"/>
          <p:nvPr/>
        </p:nvSpPr>
        <p:spPr>
          <a:xfrm>
            <a:off x="4368802" y="6488668"/>
            <a:ext cx="1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ESO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88090-5B4B-94FD-9719-878C81F52D5A}"/>
              </a:ext>
            </a:extLst>
          </p:cNvPr>
          <p:cNvSpPr txBox="1"/>
          <p:nvPr/>
        </p:nvSpPr>
        <p:spPr>
          <a:xfrm>
            <a:off x="10334172" y="6480072"/>
            <a:ext cx="185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169155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bration_vortex_leakage">
            <a:hlinkClick r:id="" action="ppaction://media"/>
            <a:extLst>
              <a:ext uri="{FF2B5EF4-FFF2-40B4-BE49-F238E27FC236}">
                <a16:creationId xmlns:a16="http://schemas.microsoft.com/office/drawing/2014/main" id="{076064F4-0D96-B0F0-C5ED-57526CBA58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34" y="1547813"/>
            <a:ext cx="11922532" cy="46370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913D07-1149-B530-BABD-19345309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Telescope and instrument vibrations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48DBF-CA40-96A5-CC31-09D1448F4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428AB3-6EFE-5612-3791-C3A1B23F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High-contrast imaging noise regimes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D0EDF-CCED-8338-C6F4-6021B1FAB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vortex_leakage_speckle_noise_limited">
            <a:hlinkClick r:id="" action="ppaction://media"/>
            <a:extLst>
              <a:ext uri="{FF2B5EF4-FFF2-40B4-BE49-F238E27FC236}">
                <a16:creationId xmlns:a16="http://schemas.microsoft.com/office/drawing/2014/main" id="{B27B4B70-932F-7266-C6C7-47A2956E21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331" y="1128713"/>
            <a:ext cx="6891338" cy="551338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41A624-DE98-F22D-DF67-36B0E45851CF}"/>
              </a:ext>
            </a:extLst>
          </p:cNvPr>
          <p:cNvSpPr txBox="1"/>
          <p:nvPr/>
        </p:nvSpPr>
        <p:spPr>
          <a:xfrm>
            <a:off x="142080" y="3340100"/>
            <a:ext cx="2642400" cy="92333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Perfect PSF subtraction. Now we average photon noise.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6275ED-1590-3979-4D06-A32E2E71A3F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463280" y="4263430"/>
            <a:ext cx="1155302" cy="7905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23673F0-0FFB-1BF8-BB75-AC059D9E9962}"/>
              </a:ext>
            </a:extLst>
          </p:cNvPr>
          <p:cNvSpPr txBox="1"/>
          <p:nvPr/>
        </p:nvSpPr>
        <p:spPr>
          <a:xfrm>
            <a:off x="9407920" y="3340100"/>
            <a:ext cx="2641600" cy="92333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Imperfect PSF subtraction. Now we average speckle noise.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00EFF8-D40C-9863-2DDA-F5E78E783981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9513489" y="4263430"/>
            <a:ext cx="1215231" cy="10832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7134F0E-8CC1-56EF-F483-07051B8E81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11381880" cy="5513352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Π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Π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Apply a small phase Taylor expansion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cor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begChr m:val="{"/>
                        <m:endChr m:val="}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3600" b="0" dirty="0"/>
              </a:p>
              <a:p>
                <a:pPr lvl="1"/>
                <a:r>
                  <a:rPr lang="en-US" sz="2800" b="0" dirty="0">
                    <a:latin typeface="Cambria Math" panose="02040503050406030204" pitchFamily="18" charset="0"/>
                  </a:rPr>
                  <a:t>The coronagraph removes the </a:t>
                </a:r>
                <a:r>
                  <a:rPr lang="en-US" sz="2800" b="0" dirty="0" err="1">
                    <a:latin typeface="Cambria Math" panose="02040503050406030204" pitchFamily="18" charset="0"/>
                  </a:rPr>
                  <a:t>unaberrated</a:t>
                </a:r>
                <a:r>
                  <a:rPr lang="en-US" sz="2800" b="0" dirty="0">
                    <a:latin typeface="Cambria Math" panose="02040503050406030204" pitchFamily="18" charset="0"/>
                  </a:rPr>
                  <a:t> component</a:t>
                </a:r>
                <a:endParaRPr lang="en-US" sz="3600" b="0" dirty="0"/>
              </a:p>
              <a:p>
                <a:pPr marL="0" indent="0">
                  <a:buNone/>
                </a:pPr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d>
                      <m:dPr>
                        <m:begChr m:val="{"/>
                        <m:endChr m:val="}"/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cor</m:t>
                            </m:r>
                          </m:sub>
                        </m:sSub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d>
                      <m:dPr>
                        <m:begChr m:val="{"/>
                        <m:endChr m:val="}"/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3200" dirty="0">
                    <a:ea typeface="Cambria Math" panose="02040503050406030204" pitchFamily="18" charset="0"/>
                  </a:rPr>
                  <a:t>Propagate to the focal plane with a Fourier transform</a:t>
                </a:r>
              </a:p>
              <a:p>
                <a:endParaRPr lang="en-US" sz="3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3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7134F0E-8CC1-56EF-F483-07051B8E81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11381880" cy="551335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7F4492B-FF51-7079-168E-987A7994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wavefront aberrations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0C182-1716-D553-914D-10B202D90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5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0686B8-989C-C6AE-9781-62751FF5B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“Contrast” has several meanings</a:t>
            </a:r>
          </a:p>
          <a:p>
            <a:pPr lvl="1"/>
            <a:r>
              <a:rPr lang="en-US" altLang="en-US" sz="2400" dirty="0"/>
              <a:t>“astrophysical flux ratio” is the planet to star flux ratio</a:t>
            </a:r>
          </a:p>
          <a:p>
            <a:pPr lvl="1"/>
            <a:r>
              <a:rPr lang="en-US" altLang="en-US" sz="2400" dirty="0"/>
              <a:t>“raw contrast” is just an instantaneous intensity ratio in an image</a:t>
            </a:r>
          </a:p>
          <a:p>
            <a:pPr lvl="1"/>
            <a:r>
              <a:rPr lang="en-US" altLang="en-US" dirty="0"/>
              <a:t>“post-processed contrast” is the sensitivity after image post-processing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altLang="en-US" dirty="0"/>
              <a:t>The main problem: c</a:t>
            </a:r>
            <a:r>
              <a:rPr lang="en-US" altLang="en-US" sz="2800" dirty="0"/>
              <a:t>ontrast is not a noise model</a:t>
            </a:r>
          </a:p>
          <a:p>
            <a:pPr lvl="1"/>
            <a:r>
              <a:rPr lang="en-US" altLang="en-US" sz="2400" dirty="0"/>
              <a:t>A perfectly static background would not be a problem we could just subtract it.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567964-F3EF-BB48-253E-6DDD4164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contrast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39DA4-D3E2-14CD-B51D-68208E910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62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7134F0E-8CC1-56EF-F483-07051B8E81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11381880" cy="24593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>
                    <a:latin typeface="Cambria Math" panose="02040503050406030204" pitchFamily="18" charset="0"/>
                  </a:rPr>
                  <a:t>Let’s analyze OPD errors instead of phase errors</a:t>
                </a:r>
              </a:p>
              <a:p>
                <a:pPr marL="0" indent="0">
                  <a:buNone/>
                </a:pPr>
                <a:endParaRPr lang="en-US" sz="3600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foc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ℱ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6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7134F0E-8CC1-56EF-F483-07051B8E81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11381880" cy="2459388"/>
              </a:xfrm>
              <a:blipFill>
                <a:blip r:embed="rId2"/>
                <a:stretch>
                  <a:fillRect l="-1660" t="-5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7F4492B-FF51-7079-168E-987A7994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Sinusoidal aberration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0C182-1716-D553-914D-10B202D90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22D9EDB5-3C84-95D5-1F65-30802BD725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95857" y="4458726"/>
                <a:ext cx="3341893" cy="134551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42950" indent="-742950">
                  <a:buFont typeface="+mj-lt"/>
                  <a:buAutoNum type="arabicPeriod"/>
                </a:pP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𝑓𝑜𝑐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3600" b="0" i="1" dirty="0">
                  <a:ea typeface="Cambria Math" panose="02040503050406030204" pitchFamily="18" charset="0"/>
                </a:endParaRP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𝑓𝑜𝑐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b="0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22D9EDB5-3C84-95D5-1F65-30802BD72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857" y="4458726"/>
                <a:ext cx="3341893" cy="1345516"/>
              </a:xfrm>
              <a:prstGeom prst="rect">
                <a:avLst/>
              </a:prstGeom>
              <a:blipFill>
                <a:blip r:embed="rId3"/>
                <a:stretch>
                  <a:fillRect l="-5657" t="-8145" b="-1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22784AD-9888-6AAC-1B78-7F9E79DEF195}"/>
              </a:ext>
            </a:extLst>
          </p:cNvPr>
          <p:cNvSpPr txBox="1"/>
          <p:nvPr/>
        </p:nvSpPr>
        <p:spPr>
          <a:xfrm>
            <a:off x="639557" y="4808319"/>
            <a:ext cx="572949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Important scaling relations:</a:t>
            </a:r>
          </a:p>
        </p:txBody>
      </p:sp>
    </p:spTree>
    <p:extLst>
      <p:ext uri="{BB962C8B-B14F-4D97-AF65-F5344CB8AC3E}">
        <p14:creationId xmlns:p14="http://schemas.microsoft.com/office/powerpoint/2010/main" val="224348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Requirements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contrast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529" t="-11290" b="-23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35EBF-C929-C0EF-09C3-14BBB707B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98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Requirements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contrast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529" t="-11290" b="-23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35EBF-C929-C0EF-09C3-14BBB707B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C2E17-F74D-B2E6-3E35-289DA468BFCD}"/>
              </a:ext>
            </a:extLst>
          </p:cNvPr>
          <p:cNvSpPr/>
          <p:nvPr/>
        </p:nvSpPr>
        <p:spPr>
          <a:xfrm>
            <a:off x="2470150" y="2717800"/>
            <a:ext cx="5111750" cy="10795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sinusoid with unity power has a Fourier transform with unity power (Parseval's theorem!)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C66BB9-91B8-EBDE-E04D-558397EC3BB5}"/>
              </a:ext>
            </a:extLst>
          </p:cNvPr>
          <p:cNvCxnSpPr/>
          <p:nvPr/>
        </p:nvCxnSpPr>
        <p:spPr>
          <a:xfrm flipH="1" flipV="1">
            <a:off x="3937000" y="1695450"/>
            <a:ext cx="152400" cy="10033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756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FB5E188-50E9-F2DE-57F8-4F2C2EC6F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5124" y="1417637"/>
            <a:ext cx="6549253" cy="4917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Requirements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contrast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2529" t="-11290" b="-23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35EBF-C929-C0EF-09C3-14BBB707B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85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9094" y="3037507"/>
                <a:ext cx="4422280" cy="1671988"/>
              </a:xfrm>
              <a:ln w="76200">
                <a:solidFill>
                  <a:schemeClr val="accent5"/>
                </a:solidFill>
              </a:ln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dirty="0"/>
                  <a:t>We need picometer wavefront errors to achieve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contrast!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ADCC8D-BDD9-91B5-E028-B13C0437D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094" y="3037507"/>
                <a:ext cx="4422280" cy="1671988"/>
              </a:xfrm>
              <a:blipFill>
                <a:blip r:embed="rId2"/>
                <a:stretch>
                  <a:fillRect r="-542"/>
                </a:stretch>
              </a:blipFill>
              <a:ln w="76200"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Requirements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contrast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25034687-A734-DEBB-EC8C-47463AFF27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529" t="-11290" b="-23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35EBF-C929-C0EF-09C3-14BBB707B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608F3B-0C66-D385-63F8-3D574AAC0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5124" y="1417637"/>
            <a:ext cx="6549253" cy="491727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A74297A-94DA-00F1-BA54-C219760E415F}"/>
              </a:ext>
            </a:extLst>
          </p:cNvPr>
          <p:cNvSpPr/>
          <p:nvPr/>
        </p:nvSpPr>
        <p:spPr>
          <a:xfrm>
            <a:off x="5594350" y="4825488"/>
            <a:ext cx="1440000" cy="1440000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659851-F9DE-E4AB-560E-1597C3DF4CA5}"/>
              </a:ext>
            </a:extLst>
          </p:cNvPr>
          <p:cNvCxnSpPr>
            <a:stCxn id="2" idx="3"/>
          </p:cNvCxnSpPr>
          <p:nvPr/>
        </p:nvCxnSpPr>
        <p:spPr>
          <a:xfrm>
            <a:off x="4651374" y="3873501"/>
            <a:ext cx="1768476" cy="16719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318416B4-5AA1-5815-1593-B6EEEE9E71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620" y="1160112"/>
                <a:ext cx="11534862" cy="55133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foc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318416B4-5AA1-5815-1593-B6EEEE9E7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20" y="1160112"/>
                <a:ext cx="11534862" cy="5513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688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A67B6B-BDFD-BDB6-8FFE-0CF793851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4692694"/>
            <a:ext cx="11534862" cy="1980770"/>
          </a:xfrm>
        </p:spPr>
        <p:txBody>
          <a:bodyPr/>
          <a:lstStyle/>
          <a:p>
            <a:r>
              <a:rPr lang="en-US" dirty="0"/>
              <a:t>Quantization due to Digital Analog Converters (DAC) limits the precision with which we can move actuators on DMs.</a:t>
            </a:r>
          </a:p>
          <a:p>
            <a:endParaRPr lang="en-US" dirty="0"/>
          </a:p>
          <a:p>
            <a:r>
              <a:rPr lang="en-US" dirty="0"/>
              <a:t>Limited accuracy on the surfaces we can apply.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1AFBCF-EDC0-9A33-3597-1DA8C947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Quantization errors and DMs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36D7B-CBEA-3024-A804-75D5E5A3F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3DA50-DE59-281F-DA5A-6E365155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32" y="1135602"/>
            <a:ext cx="11012437" cy="3334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99CD4-51E4-C6C6-2F5D-AFC7EAB06417}"/>
              </a:ext>
            </a:extLst>
          </p:cNvPr>
          <p:cNvSpPr txBox="1"/>
          <p:nvPr/>
        </p:nvSpPr>
        <p:spPr>
          <a:xfrm>
            <a:off x="9935361" y="6334910"/>
            <a:ext cx="225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Ruane et al. 2020</a:t>
            </a:r>
          </a:p>
        </p:txBody>
      </p:sp>
    </p:spTree>
    <p:extLst>
      <p:ext uri="{BB962C8B-B14F-4D97-AF65-F5344CB8AC3E}">
        <p14:creationId xmlns:p14="http://schemas.microsoft.com/office/powerpoint/2010/main" val="3812390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24529A-787C-68D5-6048-19749BA05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4798502"/>
            <a:ext cx="11534862" cy="1874961"/>
          </a:xfrm>
        </p:spPr>
        <p:txBody>
          <a:bodyPr/>
          <a:lstStyle/>
          <a:p>
            <a:r>
              <a:rPr lang="en-US" dirty="0"/>
              <a:t>Remember picometer precision required for 1e-10 contrast!</a:t>
            </a:r>
          </a:p>
          <a:p>
            <a:r>
              <a:rPr lang="en-US" dirty="0"/>
              <a:t>Number of bits in a DAC determine our precision.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C4C508-F018-27AF-9458-7AB41C458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errors and DMs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F775D-0E9A-64F2-935B-329DF70D6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F792A-B521-C87A-720E-8A8E7BA3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4629"/>
            <a:ext cx="12192000" cy="2388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A073A-7D4F-D672-31D9-CEDD6F8FED87}"/>
              </a:ext>
            </a:extLst>
          </p:cNvPr>
          <p:cNvSpPr txBox="1"/>
          <p:nvPr/>
        </p:nvSpPr>
        <p:spPr>
          <a:xfrm>
            <a:off x="9935361" y="6334910"/>
            <a:ext cx="225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Ruane et al. 2020</a:t>
            </a:r>
          </a:p>
        </p:txBody>
      </p:sp>
    </p:spTree>
    <p:extLst>
      <p:ext uri="{BB962C8B-B14F-4D97-AF65-F5344CB8AC3E}">
        <p14:creationId xmlns:p14="http://schemas.microsoft.com/office/powerpoint/2010/main" val="1857617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96FBF0-3188-13F0-1DC4-05884B36A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20" y="1525237"/>
            <a:ext cx="11553330" cy="1951388"/>
          </a:xfrm>
        </p:spPr>
        <p:txBody>
          <a:bodyPr>
            <a:normAutofit fontScale="92500"/>
          </a:bodyPr>
          <a:lstStyle/>
          <a:p>
            <a:r>
              <a:rPr lang="en-US" dirty="0"/>
              <a:t>Telescope vibrations</a:t>
            </a:r>
          </a:p>
          <a:p>
            <a:r>
              <a:rPr lang="en-US" dirty="0"/>
              <a:t>Thermal deformation of the telescope + instrument</a:t>
            </a:r>
          </a:p>
          <a:p>
            <a:r>
              <a:rPr lang="en-US" dirty="0"/>
              <a:t>Internal wavefront errors from imperfect systems</a:t>
            </a:r>
          </a:p>
          <a:p>
            <a:r>
              <a:rPr lang="en-US" dirty="0"/>
              <a:t>Chromatism between the wavefront sensing channel and the science channel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30A2D2-F699-FCEE-0A1E-5ACEAC51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wavefront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4F210-044F-D465-A87A-7FDE1A044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841A2-B2C5-EC8D-46FC-2FADCAC059F9}"/>
              </a:ext>
            </a:extLst>
          </p:cNvPr>
          <p:cNvSpPr txBox="1"/>
          <p:nvPr/>
        </p:nvSpPr>
        <p:spPr>
          <a:xfrm>
            <a:off x="512557" y="4243685"/>
            <a:ext cx="55834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Atmospheric turbulence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Atmospheric dispersion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Dome seeing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Water vapor content (IR)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Thermal 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D3658-4683-C64A-DE43-8733933705DA}"/>
              </a:ext>
            </a:extLst>
          </p:cNvPr>
          <p:cNvSpPr txBox="1"/>
          <p:nvPr/>
        </p:nvSpPr>
        <p:spPr>
          <a:xfrm>
            <a:off x="463550" y="1109636"/>
            <a:ext cx="494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Common environmental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D9E82-4DB2-26F6-EA2F-3A8A4B58AD03}"/>
              </a:ext>
            </a:extLst>
          </p:cNvPr>
          <p:cNvSpPr txBox="1"/>
          <p:nvPr/>
        </p:nvSpPr>
        <p:spPr>
          <a:xfrm>
            <a:off x="463550" y="3827527"/>
            <a:ext cx="494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Ground-based issues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94D8A-AC4E-E0B6-BE56-864B70294A40}"/>
              </a:ext>
            </a:extLst>
          </p:cNvPr>
          <p:cNvSpPr txBox="1"/>
          <p:nvPr/>
        </p:nvSpPr>
        <p:spPr>
          <a:xfrm>
            <a:off x="6167685" y="3827527"/>
            <a:ext cx="494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Space-based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83FBFF-C289-506E-B5B2-CE0DF5300C50}"/>
              </a:ext>
            </a:extLst>
          </p:cNvPr>
          <p:cNvSpPr txBox="1"/>
          <p:nvPr/>
        </p:nvSpPr>
        <p:spPr>
          <a:xfrm>
            <a:off x="6096000" y="4350747"/>
            <a:ext cx="558344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Micro-meteorites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Changing thermal radiation (Sun)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Degradation of coatings over time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Pico-meter stability requirement</a:t>
            </a:r>
          </a:p>
        </p:txBody>
      </p:sp>
    </p:spTree>
    <p:extLst>
      <p:ext uri="{BB962C8B-B14F-4D97-AF65-F5344CB8AC3E}">
        <p14:creationId xmlns:p14="http://schemas.microsoft.com/office/powerpoint/2010/main" val="1855608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contrast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astrophysical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wavefront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detector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During the design of a coronagraphic imager we need to balance these terms.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0" r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FD0E94-6024-0426-4308-7ECF8DAC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7CA7-DBF2-4565-DCA3-A48FBF24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7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contrast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astrophysical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wavefront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detector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FD0E94-6024-0426-4308-7ECF8DAC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7CA7-DBF2-4565-DCA3-A48FBF24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4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0686B8-989C-C6AE-9781-62751FF5B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“Contrast” has several meanings</a:t>
            </a:r>
          </a:p>
          <a:p>
            <a:pPr lvl="1"/>
            <a:r>
              <a:rPr lang="en-US" altLang="en-US" sz="2400" dirty="0"/>
              <a:t>“astrophysical flux ratio” is the planet to star flux ratio</a:t>
            </a:r>
          </a:p>
          <a:p>
            <a:pPr lvl="1"/>
            <a:r>
              <a:rPr lang="en-US" altLang="en-US" sz="2400" dirty="0"/>
              <a:t>“raw contrast” is just an instantaneous intensity ratio in an image</a:t>
            </a:r>
          </a:p>
          <a:p>
            <a:pPr lvl="1"/>
            <a:r>
              <a:rPr lang="en-US" altLang="en-US" dirty="0"/>
              <a:t>“post-processed contrast” is the sensitivity after image post-processing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altLang="en-US" dirty="0"/>
              <a:t>The main problem: c</a:t>
            </a:r>
            <a:r>
              <a:rPr lang="en-US" altLang="en-US" sz="2800" dirty="0"/>
              <a:t>ontrast is not a noise model</a:t>
            </a:r>
          </a:p>
          <a:p>
            <a:pPr lvl="1"/>
            <a:r>
              <a:rPr lang="en-US" altLang="en-US" sz="2400" dirty="0"/>
              <a:t>A perfectly static background would not be a problem we could just subtract it.</a:t>
            </a:r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567964-F3EF-BB48-253E-6DDD4164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contrast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39DA4-D3E2-14CD-B51D-68208E910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22A175-6FF9-F249-B4C8-0F437414339D}"/>
              </a:ext>
            </a:extLst>
          </p:cNvPr>
          <p:cNvSpPr/>
          <p:nvPr/>
        </p:nvSpPr>
        <p:spPr>
          <a:xfrm>
            <a:off x="4831469" y="4929538"/>
            <a:ext cx="6667500" cy="1536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stellar PSF is the background here.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07C308-DAF9-B197-DA3E-79FCEDF92600}"/>
              </a:ext>
            </a:extLst>
          </p:cNvPr>
          <p:cNvCxnSpPr>
            <a:cxnSpLocks/>
          </p:cNvCxnSpPr>
          <p:nvPr/>
        </p:nvCxnSpPr>
        <p:spPr>
          <a:xfrm flipH="1" flipV="1">
            <a:off x="4337050" y="4483100"/>
            <a:ext cx="1208881" cy="4464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45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contrast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astrophysical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wavefront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detector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FD0E94-6024-0426-4308-7ECF8DAC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7CA7-DBF2-4565-DCA3-A48FBF24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3607C-1C33-CDD4-CDCA-DA9ED0E9179A}"/>
              </a:ext>
            </a:extLst>
          </p:cNvPr>
          <p:cNvSpPr txBox="1"/>
          <p:nvPr/>
        </p:nvSpPr>
        <p:spPr>
          <a:xfrm>
            <a:off x="107950" y="2724149"/>
            <a:ext cx="3727450" cy="203132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Stellar angular diameter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Star brightness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Exozodiacal dust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Unknown orbital motion</a:t>
            </a:r>
          </a:p>
        </p:txBody>
      </p:sp>
    </p:spTree>
    <p:extLst>
      <p:ext uri="{BB962C8B-B14F-4D97-AF65-F5344CB8AC3E}">
        <p14:creationId xmlns:p14="http://schemas.microsoft.com/office/powerpoint/2010/main" val="772698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contrast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astrophysical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wavefront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detector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FD0E94-6024-0426-4308-7ECF8DAC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7CA7-DBF2-4565-DCA3-A48FBF24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3607C-1C33-CDD4-CDCA-DA9ED0E9179A}"/>
              </a:ext>
            </a:extLst>
          </p:cNvPr>
          <p:cNvSpPr txBox="1"/>
          <p:nvPr/>
        </p:nvSpPr>
        <p:spPr>
          <a:xfrm>
            <a:off x="107950" y="2724149"/>
            <a:ext cx="3727450" cy="203132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Stellar angular diameter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Star brightness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Exozodiacal dust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Unknown orbital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CF853-F83A-FD7F-02F7-74FDCCFE4D02}"/>
              </a:ext>
            </a:extLst>
          </p:cNvPr>
          <p:cNvSpPr txBox="1"/>
          <p:nvPr/>
        </p:nvSpPr>
        <p:spPr>
          <a:xfrm>
            <a:off x="4269326" y="2724148"/>
            <a:ext cx="3727450" cy="2031325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Segment phasing errors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Thermal wavefront errors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Atmospheric turbulence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Chromatic wavefront errors</a:t>
            </a:r>
          </a:p>
        </p:txBody>
      </p:sp>
    </p:spTree>
    <p:extLst>
      <p:ext uri="{BB962C8B-B14F-4D97-AF65-F5344CB8AC3E}">
        <p14:creationId xmlns:p14="http://schemas.microsoft.com/office/powerpoint/2010/main" val="156467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contrast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astrophysical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wavefront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detector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FD0E94-6024-0426-4308-7ECF8DAC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7CA7-DBF2-4565-DCA3-A48FBF24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3607C-1C33-CDD4-CDCA-DA9ED0E9179A}"/>
              </a:ext>
            </a:extLst>
          </p:cNvPr>
          <p:cNvSpPr txBox="1"/>
          <p:nvPr/>
        </p:nvSpPr>
        <p:spPr>
          <a:xfrm>
            <a:off x="107950" y="2724149"/>
            <a:ext cx="3727450" cy="203132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Stellar angular diameter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Star brightness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Exozodiacal dust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Unknown orbital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CF853-F83A-FD7F-02F7-74FDCCFE4D02}"/>
              </a:ext>
            </a:extLst>
          </p:cNvPr>
          <p:cNvSpPr txBox="1"/>
          <p:nvPr/>
        </p:nvSpPr>
        <p:spPr>
          <a:xfrm>
            <a:off x="4269326" y="2724148"/>
            <a:ext cx="3727450" cy="2031325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Segment phasing errors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Thermal wavefront errors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Atmospheric turbulence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Chromatic wavefront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EE887-D1F7-1C13-354F-FDB0A2024D42}"/>
              </a:ext>
            </a:extLst>
          </p:cNvPr>
          <p:cNvSpPr txBox="1"/>
          <p:nvPr/>
        </p:nvSpPr>
        <p:spPr>
          <a:xfrm>
            <a:off x="8356600" y="2724148"/>
            <a:ext cx="3727450" cy="2031325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Read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Dark current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Charge transfer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Detector saturation</a:t>
            </a:r>
          </a:p>
        </p:txBody>
      </p:sp>
    </p:spTree>
    <p:extLst>
      <p:ext uri="{BB962C8B-B14F-4D97-AF65-F5344CB8AC3E}">
        <p14:creationId xmlns:p14="http://schemas.microsoft.com/office/powerpoint/2010/main" val="37481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contrast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astrophysical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wavefront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detector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FB629A4-DEFE-517E-58E0-9BAA96302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11534862" cy="9036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7FD0E94-6024-0426-4308-7ECF8DAC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7CA7-DBF2-4565-DCA3-A48FBF24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3607C-1C33-CDD4-CDCA-DA9ED0E9179A}"/>
              </a:ext>
            </a:extLst>
          </p:cNvPr>
          <p:cNvSpPr txBox="1"/>
          <p:nvPr/>
        </p:nvSpPr>
        <p:spPr>
          <a:xfrm>
            <a:off x="107950" y="2724149"/>
            <a:ext cx="3727450" cy="203132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Stellar angular diameter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Star brightness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Exozodiacal dust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Unknown orbital 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CF853-F83A-FD7F-02F7-74FDCCFE4D02}"/>
              </a:ext>
            </a:extLst>
          </p:cNvPr>
          <p:cNvSpPr txBox="1"/>
          <p:nvPr/>
        </p:nvSpPr>
        <p:spPr>
          <a:xfrm>
            <a:off x="4269326" y="2724148"/>
            <a:ext cx="3727450" cy="2031325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Segment phasing errors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Thermal wavefront errors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Atmospheric turbulence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Chromatic wavefront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EE887-D1F7-1C13-354F-FDB0A2024D42}"/>
              </a:ext>
            </a:extLst>
          </p:cNvPr>
          <p:cNvSpPr txBox="1"/>
          <p:nvPr/>
        </p:nvSpPr>
        <p:spPr>
          <a:xfrm>
            <a:off x="8356600" y="2724148"/>
            <a:ext cx="3727450" cy="2031325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Read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Dark current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Charge transfer noise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Detector saturation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3F1D0-ED78-9D0D-0D83-E676704CD3FF}"/>
              </a:ext>
            </a:extLst>
          </p:cNvPr>
          <p:cNvSpPr txBox="1"/>
          <p:nvPr/>
        </p:nvSpPr>
        <p:spPr>
          <a:xfrm>
            <a:off x="107950" y="4921250"/>
            <a:ext cx="372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Almost nothing we can do about this.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5F13C-E734-7239-4F5D-0679E5B751A6}"/>
              </a:ext>
            </a:extLst>
          </p:cNvPr>
          <p:cNvSpPr txBox="1"/>
          <p:nvPr/>
        </p:nvSpPr>
        <p:spPr>
          <a:xfrm>
            <a:off x="4232275" y="4921250"/>
            <a:ext cx="372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Better wavefront control and sensing.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C5DCE-2F36-588B-50D1-8A1325B6EC5B}"/>
              </a:ext>
            </a:extLst>
          </p:cNvPr>
          <p:cNvSpPr txBox="1"/>
          <p:nvPr/>
        </p:nvSpPr>
        <p:spPr>
          <a:xfrm>
            <a:off x="8356600" y="4921250"/>
            <a:ext cx="372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 better detectors.</a:t>
            </a:r>
          </a:p>
        </p:txBody>
      </p:sp>
    </p:spTree>
    <p:extLst>
      <p:ext uri="{BB962C8B-B14F-4D97-AF65-F5344CB8AC3E}">
        <p14:creationId xmlns:p14="http://schemas.microsoft.com/office/powerpoint/2010/main" val="3369593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DA8B3-55EB-5B2A-FF83-0EAA9F9C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convection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96C27-2707-27AF-E24B-5F1923FC6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E8C156-F1A8-DD0A-99EF-9352E3CC4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79" y="1389448"/>
            <a:ext cx="8281041" cy="4998616"/>
          </a:xfrm>
        </p:spPr>
      </p:pic>
    </p:spTree>
    <p:extLst>
      <p:ext uri="{BB962C8B-B14F-4D97-AF65-F5344CB8AC3E}">
        <p14:creationId xmlns:p14="http://schemas.microsoft.com/office/powerpoint/2010/main" val="4135793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702CA-3175-4027-1D41-2B0D2BB7E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78" y="1164466"/>
            <a:ext cx="6799843" cy="55133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E84370-0FFB-2904-9147-1BBEAB1B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convection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A2E5F-1AE1-922F-2D48-436050E19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58A46-0CCE-C083-A2B0-CCB54DA1841F}"/>
              </a:ext>
            </a:extLst>
          </p:cNvPr>
          <p:cNvSpPr txBox="1"/>
          <p:nvPr/>
        </p:nvSpPr>
        <p:spPr>
          <a:xfrm>
            <a:off x="9532435" y="6308521"/>
            <a:ext cx="248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NASA/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94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853700-128F-FC21-7400-C3A15C99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1160112"/>
            <a:ext cx="5380839" cy="5513352"/>
          </a:xfrm>
        </p:spPr>
        <p:txBody>
          <a:bodyPr/>
          <a:lstStyle/>
          <a:p>
            <a:r>
              <a:rPr lang="en-US" dirty="0"/>
              <a:t>Atmospheric turbulence is created by convection in the atmosphere</a:t>
            </a:r>
          </a:p>
          <a:p>
            <a:endParaRPr lang="en-US" dirty="0"/>
          </a:p>
          <a:p>
            <a:r>
              <a:rPr lang="en-US" dirty="0"/>
              <a:t>This creates pockets of air with different temperatures that drift over the telescope.</a:t>
            </a:r>
          </a:p>
          <a:p>
            <a:endParaRPr lang="en-US" dirty="0"/>
          </a:p>
          <a:p>
            <a:r>
              <a:rPr lang="en-US" dirty="0"/>
              <a:t>Air with a </a:t>
            </a:r>
            <a:r>
              <a:rPr lang="en-US" b="1" dirty="0">
                <a:solidFill>
                  <a:schemeClr val="accent6"/>
                </a:solidFill>
              </a:rPr>
              <a:t>different temperature</a:t>
            </a:r>
            <a:r>
              <a:rPr lang="en-US" dirty="0"/>
              <a:t> also has a </a:t>
            </a:r>
            <a:r>
              <a:rPr lang="en-US" b="1" dirty="0">
                <a:solidFill>
                  <a:srgbClr val="7030A0"/>
                </a:solidFill>
              </a:rPr>
              <a:t>different refractive index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C7572-B632-E73D-69C4-2F78A8AC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 is necessary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3AA4C-5346-2B7E-CDF4-A85246797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AOclosingloop2">
            <a:hlinkClick r:id="" action="ppaction://media"/>
            <a:extLst>
              <a:ext uri="{FF2B5EF4-FFF2-40B4-BE49-F238E27FC236}">
                <a16:creationId xmlns:a16="http://schemas.microsoft.com/office/drawing/2014/main" id="{3D22C712-572D-A1C1-D7D4-CB37669963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99"/>
                </p14:media>
              </p:ext>
            </p:extLst>
          </p:nvPr>
        </p:nvPicPr>
        <p:blipFill rotWithShape="1">
          <a:blip r:embed="rId4"/>
          <a:srcRect l="29289" t="27903" r="29289" b="30675"/>
          <a:stretch/>
        </p:blipFill>
        <p:spPr>
          <a:xfrm>
            <a:off x="6243053" y="1114574"/>
            <a:ext cx="5635256" cy="56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977B3-430F-84F0-9FB9-BCA414AE337C}"/>
              </a:ext>
            </a:extLst>
          </p:cNvPr>
          <p:cNvSpPr txBox="1"/>
          <p:nvPr/>
        </p:nvSpPr>
        <p:spPr>
          <a:xfrm>
            <a:off x="6309079" y="1113619"/>
            <a:ext cx="2734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 Pup at z’ with MagAO-X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B27DE-0775-E546-656F-92973D6B2E86}"/>
              </a:ext>
            </a:extLst>
          </p:cNvPr>
          <p:cNvSpPr txBox="1"/>
          <p:nvPr/>
        </p:nvSpPr>
        <p:spPr>
          <a:xfrm>
            <a:off x="9335168" y="1107878"/>
            <a:ext cx="2856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J. Long &amp; B. Mazin</a:t>
            </a:r>
          </a:p>
        </p:txBody>
      </p:sp>
    </p:spTree>
    <p:extLst>
      <p:ext uri="{BB962C8B-B14F-4D97-AF65-F5344CB8AC3E}">
        <p14:creationId xmlns:p14="http://schemas.microsoft.com/office/powerpoint/2010/main" val="34090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BC6353BB-9497-78A5-9717-A1770AB9850B}"/>
              </a:ext>
            </a:extLst>
          </p:cNvPr>
          <p:cNvSpPr/>
          <p:nvPr/>
        </p:nvSpPr>
        <p:spPr>
          <a:xfrm rot="5400000">
            <a:off x="6852843" y="3383869"/>
            <a:ext cx="1030575" cy="1397738"/>
          </a:xfrm>
          <a:prstGeom prst="triangl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98F875-C8A3-BB83-3C59-F73B2BE4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D8F5-C857-E9E0-152A-87F028C8D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47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9A59A-F1EE-547D-304C-ED9F83144D14}"/>
              </a:ext>
            </a:extLst>
          </p:cNvPr>
          <p:cNvGrpSpPr/>
          <p:nvPr/>
        </p:nvGrpSpPr>
        <p:grpSpPr>
          <a:xfrm rot="2700000">
            <a:off x="1439883" y="3901112"/>
            <a:ext cx="1848961" cy="807262"/>
            <a:chOff x="8412480" y="17168072"/>
            <a:chExt cx="2979420" cy="807262"/>
          </a:xfrm>
        </p:grpSpPr>
        <p:sp>
          <p:nvSpPr>
            <p:cNvPr id="63" name="Cylinder 62">
              <a:extLst>
                <a:ext uri="{FF2B5EF4-FFF2-40B4-BE49-F238E27FC236}">
                  <a16:creationId xmlns:a16="http://schemas.microsoft.com/office/drawing/2014/main" id="{FF2B9B81-86E5-0638-81C7-83226818DF41}"/>
                </a:ext>
              </a:extLst>
            </p:cNvPr>
            <p:cNvSpPr/>
            <p:nvPr/>
          </p:nvSpPr>
          <p:spPr>
            <a:xfrm>
              <a:off x="8412480" y="17294258"/>
              <a:ext cx="2979420" cy="681076"/>
            </a:xfrm>
            <a:prstGeom prst="can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A132748-7FD2-A07C-37EF-3FCA49FFEA91}"/>
                </a:ext>
              </a:extLst>
            </p:cNvPr>
            <p:cNvSpPr/>
            <p:nvPr/>
          </p:nvSpPr>
          <p:spPr>
            <a:xfrm>
              <a:off x="8428355" y="17306925"/>
              <a:ext cx="2947670" cy="3159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Cylinder 64">
              <a:extLst>
                <a:ext uri="{FF2B5EF4-FFF2-40B4-BE49-F238E27FC236}">
                  <a16:creationId xmlns:a16="http://schemas.microsoft.com/office/drawing/2014/main" id="{2297CB51-D8CD-28B3-9570-FB83146EBC64}"/>
                </a:ext>
              </a:extLst>
            </p:cNvPr>
            <p:cNvSpPr/>
            <p:nvPr/>
          </p:nvSpPr>
          <p:spPr>
            <a:xfrm>
              <a:off x="8618349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ylinder 65">
              <a:extLst>
                <a:ext uri="{FF2B5EF4-FFF2-40B4-BE49-F238E27FC236}">
                  <a16:creationId xmlns:a16="http://schemas.microsoft.com/office/drawing/2014/main" id="{B0675990-CB12-E6A6-6D73-E0DF587EA0E9}"/>
                </a:ext>
              </a:extLst>
            </p:cNvPr>
            <p:cNvSpPr/>
            <p:nvPr/>
          </p:nvSpPr>
          <p:spPr>
            <a:xfrm>
              <a:off x="8775512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ylinder 66">
              <a:extLst>
                <a:ext uri="{FF2B5EF4-FFF2-40B4-BE49-F238E27FC236}">
                  <a16:creationId xmlns:a16="http://schemas.microsoft.com/office/drawing/2014/main" id="{1B279535-E659-830A-0F15-28EBF7ED12C1}"/>
                </a:ext>
              </a:extLst>
            </p:cNvPr>
            <p:cNvSpPr/>
            <p:nvPr/>
          </p:nvSpPr>
          <p:spPr>
            <a:xfrm>
              <a:off x="8928335" y="1740273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06073898-54D8-58B7-DC5E-CDE7F1961942}"/>
                </a:ext>
              </a:extLst>
            </p:cNvPr>
            <p:cNvSpPr/>
            <p:nvPr/>
          </p:nvSpPr>
          <p:spPr>
            <a:xfrm>
              <a:off x="988649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ylinder 68">
              <a:extLst>
                <a:ext uri="{FF2B5EF4-FFF2-40B4-BE49-F238E27FC236}">
                  <a16:creationId xmlns:a16="http://schemas.microsoft.com/office/drawing/2014/main" id="{FD738D76-8579-1CE6-5240-A0D15C476F87}"/>
                </a:ext>
              </a:extLst>
            </p:cNvPr>
            <p:cNvSpPr/>
            <p:nvPr/>
          </p:nvSpPr>
          <p:spPr>
            <a:xfrm>
              <a:off x="9722301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ylinder 69">
              <a:extLst>
                <a:ext uri="{FF2B5EF4-FFF2-40B4-BE49-F238E27FC236}">
                  <a16:creationId xmlns:a16="http://schemas.microsoft.com/office/drawing/2014/main" id="{93C26162-2BAB-FBC8-CB45-B17CB82FA9CB}"/>
                </a:ext>
              </a:extLst>
            </p:cNvPr>
            <p:cNvSpPr/>
            <p:nvPr/>
          </p:nvSpPr>
          <p:spPr>
            <a:xfrm>
              <a:off x="9558110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ylinder 70">
              <a:extLst>
                <a:ext uri="{FF2B5EF4-FFF2-40B4-BE49-F238E27FC236}">
                  <a16:creationId xmlns:a16="http://schemas.microsoft.com/office/drawing/2014/main" id="{3C69826C-42E0-A951-FC8A-037B9F49F6E4}"/>
                </a:ext>
              </a:extLst>
            </p:cNvPr>
            <p:cNvSpPr/>
            <p:nvPr/>
          </p:nvSpPr>
          <p:spPr>
            <a:xfrm>
              <a:off x="9072408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6EC3FB39-488A-416D-B63C-84A33BCA81E6}"/>
                </a:ext>
              </a:extLst>
            </p:cNvPr>
            <p:cNvSpPr/>
            <p:nvPr/>
          </p:nvSpPr>
          <p:spPr>
            <a:xfrm>
              <a:off x="9222516" y="1741337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ylinder 72">
              <a:extLst>
                <a:ext uri="{FF2B5EF4-FFF2-40B4-BE49-F238E27FC236}">
                  <a16:creationId xmlns:a16="http://schemas.microsoft.com/office/drawing/2014/main" id="{148B7335-D2B2-183F-6E28-7E077127EE34}"/>
                </a:ext>
              </a:extLst>
            </p:cNvPr>
            <p:cNvSpPr/>
            <p:nvPr/>
          </p:nvSpPr>
          <p:spPr>
            <a:xfrm>
              <a:off x="9386689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D39AB037-E8E3-15AD-AA17-B1D74EA89EB7}"/>
                </a:ext>
              </a:extLst>
            </p:cNvPr>
            <p:cNvSpPr/>
            <p:nvPr/>
          </p:nvSpPr>
          <p:spPr>
            <a:xfrm flipH="1">
              <a:off x="11153964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ylinder 74">
              <a:extLst>
                <a:ext uri="{FF2B5EF4-FFF2-40B4-BE49-F238E27FC236}">
                  <a16:creationId xmlns:a16="http://schemas.microsoft.com/office/drawing/2014/main" id="{9FF359B6-A1AB-1321-CA44-3167C3330B1B}"/>
                </a:ext>
              </a:extLst>
            </p:cNvPr>
            <p:cNvSpPr/>
            <p:nvPr/>
          </p:nvSpPr>
          <p:spPr>
            <a:xfrm flipH="1">
              <a:off x="10996801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ylinder 75">
              <a:extLst>
                <a:ext uri="{FF2B5EF4-FFF2-40B4-BE49-F238E27FC236}">
                  <a16:creationId xmlns:a16="http://schemas.microsoft.com/office/drawing/2014/main" id="{6D98AF6B-D183-5325-8E24-9C634B178776}"/>
                </a:ext>
              </a:extLst>
            </p:cNvPr>
            <p:cNvSpPr/>
            <p:nvPr/>
          </p:nvSpPr>
          <p:spPr>
            <a:xfrm flipH="1">
              <a:off x="10843978" y="1737892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80F36A2-46AD-BDA5-7616-F600F39A608D}"/>
                </a:ext>
              </a:extLst>
            </p:cNvPr>
            <p:cNvSpPr/>
            <p:nvPr/>
          </p:nvSpPr>
          <p:spPr>
            <a:xfrm flipH="1">
              <a:off x="1005001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ylinder 77">
              <a:extLst>
                <a:ext uri="{FF2B5EF4-FFF2-40B4-BE49-F238E27FC236}">
                  <a16:creationId xmlns:a16="http://schemas.microsoft.com/office/drawing/2014/main" id="{83E05650-A6EF-8AA3-34FF-0F916D37AE67}"/>
                </a:ext>
              </a:extLst>
            </p:cNvPr>
            <p:cNvSpPr/>
            <p:nvPr/>
          </p:nvSpPr>
          <p:spPr>
            <a:xfrm flipH="1">
              <a:off x="10214203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ylinder 78">
              <a:extLst>
                <a:ext uri="{FF2B5EF4-FFF2-40B4-BE49-F238E27FC236}">
                  <a16:creationId xmlns:a16="http://schemas.microsoft.com/office/drawing/2014/main" id="{A49E5E91-EC81-AB63-3EA0-9333C1C062C4}"/>
                </a:ext>
              </a:extLst>
            </p:cNvPr>
            <p:cNvSpPr/>
            <p:nvPr/>
          </p:nvSpPr>
          <p:spPr>
            <a:xfrm flipH="1">
              <a:off x="10699905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ylinder 79">
              <a:extLst>
                <a:ext uri="{FF2B5EF4-FFF2-40B4-BE49-F238E27FC236}">
                  <a16:creationId xmlns:a16="http://schemas.microsoft.com/office/drawing/2014/main" id="{CF41E3A4-180E-1782-9B16-1F2C16C0C814}"/>
                </a:ext>
              </a:extLst>
            </p:cNvPr>
            <p:cNvSpPr/>
            <p:nvPr/>
          </p:nvSpPr>
          <p:spPr>
            <a:xfrm flipH="1">
              <a:off x="10549797" y="17410998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8E32782B-D6D1-6C1C-CDB8-DFEB68AEB78E}"/>
                </a:ext>
              </a:extLst>
            </p:cNvPr>
            <p:cNvSpPr/>
            <p:nvPr/>
          </p:nvSpPr>
          <p:spPr>
            <a:xfrm flipH="1">
              <a:off x="10385624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C34E555-0401-C614-D3A9-6DDD40037983}"/>
                </a:ext>
              </a:extLst>
            </p:cNvPr>
            <p:cNvGrpSpPr/>
            <p:nvPr/>
          </p:nvGrpSpPr>
          <p:grpSpPr>
            <a:xfrm>
              <a:off x="8492582" y="17168072"/>
              <a:ext cx="2819216" cy="278641"/>
              <a:chOff x="8492582" y="17154937"/>
              <a:chExt cx="2819216" cy="278641"/>
            </a:xfrm>
          </p:grpSpPr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FD1059CB-4C80-D753-8D45-D998D38EB23F}"/>
                  </a:ext>
                </a:extLst>
              </p:cNvPr>
              <p:cNvSpPr/>
              <p:nvPr/>
            </p:nvSpPr>
            <p:spPr>
              <a:xfrm>
                <a:off x="8492582" y="17154937"/>
                <a:ext cx="2819216" cy="278641"/>
              </a:xfrm>
              <a:prstGeom prst="can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2D81671-9091-FAAA-F8E6-00F8BC53813A}"/>
                  </a:ext>
                </a:extLst>
              </p:cNvPr>
              <p:cNvSpPr/>
              <p:nvPr/>
            </p:nvSpPr>
            <p:spPr>
              <a:xfrm>
                <a:off x="8547558" y="17170938"/>
                <a:ext cx="2691944" cy="1087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046948-9EC7-53F3-9501-1431ED394ABE}"/>
              </a:ext>
            </a:extLst>
          </p:cNvPr>
          <p:cNvGrpSpPr/>
          <p:nvPr/>
        </p:nvGrpSpPr>
        <p:grpSpPr>
          <a:xfrm rot="2700000">
            <a:off x="2141360" y="2121320"/>
            <a:ext cx="2426319" cy="2428801"/>
            <a:chOff x="1451573" y="11316228"/>
            <a:chExt cx="2426319" cy="242880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3B99361-C143-7FF2-7363-5C881CFEC0D4}"/>
                </a:ext>
              </a:extLst>
            </p:cNvPr>
            <p:cNvSpPr/>
            <p:nvPr/>
          </p:nvSpPr>
          <p:spPr>
            <a:xfrm rot="2700000">
              <a:off x="1450332" y="11317469"/>
              <a:ext cx="2428801" cy="2426319"/>
            </a:xfrm>
            <a:custGeom>
              <a:avLst/>
              <a:gdLst>
                <a:gd name="connsiteX0" fmla="*/ 0 w 2428801"/>
                <a:gd name="connsiteY0" fmla="*/ 1491168 h 2426319"/>
                <a:gd name="connsiteX1" fmla="*/ 1489450 w 2428801"/>
                <a:gd name="connsiteY1" fmla="*/ 1491167 h 2426319"/>
                <a:gd name="connsiteX2" fmla="*/ 1489453 w 2428801"/>
                <a:gd name="connsiteY2" fmla="*/ 1489699 h 2426319"/>
                <a:gd name="connsiteX3" fmla="*/ 1493650 w 2428801"/>
                <a:gd name="connsiteY3" fmla="*/ 1489691 h 2426319"/>
                <a:gd name="connsiteX4" fmla="*/ 1493650 w 2428801"/>
                <a:gd name="connsiteY4" fmla="*/ 0 h 2426319"/>
                <a:gd name="connsiteX5" fmla="*/ 2428801 w 2428801"/>
                <a:gd name="connsiteY5" fmla="*/ 0 h 2426319"/>
                <a:gd name="connsiteX6" fmla="*/ 2428801 w 2428801"/>
                <a:gd name="connsiteY6" fmla="*/ 1491546 h 2426319"/>
                <a:gd name="connsiteX7" fmla="*/ 2416974 w 2428801"/>
                <a:gd name="connsiteY7" fmla="*/ 1491546 h 2426319"/>
                <a:gd name="connsiteX8" fmla="*/ 1491546 w 2428801"/>
                <a:gd name="connsiteY8" fmla="*/ 2416974 h 2426319"/>
                <a:gd name="connsiteX9" fmla="*/ 1491546 w 2428801"/>
                <a:gd name="connsiteY9" fmla="*/ 2426319 h 2426319"/>
                <a:gd name="connsiteX10" fmla="*/ 1 w 2428801"/>
                <a:gd name="connsiteY10" fmla="*/ 2426319 h 242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8801" h="2426319">
                  <a:moveTo>
                    <a:pt x="0" y="1491168"/>
                  </a:moveTo>
                  <a:lnTo>
                    <a:pt x="1489450" y="1491167"/>
                  </a:lnTo>
                  <a:lnTo>
                    <a:pt x="1489453" y="1489699"/>
                  </a:lnTo>
                  <a:lnTo>
                    <a:pt x="1493650" y="1489691"/>
                  </a:lnTo>
                  <a:lnTo>
                    <a:pt x="1493650" y="0"/>
                  </a:lnTo>
                  <a:lnTo>
                    <a:pt x="2428801" y="0"/>
                  </a:lnTo>
                  <a:lnTo>
                    <a:pt x="2428801" y="1491546"/>
                  </a:lnTo>
                  <a:lnTo>
                    <a:pt x="2416974" y="1491546"/>
                  </a:lnTo>
                  <a:lnTo>
                    <a:pt x="1491546" y="2416974"/>
                  </a:lnTo>
                  <a:lnTo>
                    <a:pt x="1491546" y="2426319"/>
                  </a:lnTo>
                  <a:lnTo>
                    <a:pt x="1" y="2426319"/>
                  </a:lnTo>
                  <a:close/>
                </a:path>
              </a:pathLst>
            </a:custGeom>
            <a:solidFill>
              <a:srgbClr val="EE6F3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9F826C5C-351B-24E3-5F17-94F7B59D37BB}"/>
                </a:ext>
              </a:extLst>
            </p:cNvPr>
            <p:cNvSpPr/>
            <p:nvPr/>
          </p:nvSpPr>
          <p:spPr>
            <a:xfrm>
              <a:off x="2002757" y="12928526"/>
              <a:ext cx="1319536" cy="657162"/>
            </a:xfrm>
            <a:prstGeom prst="triangle">
              <a:avLst/>
            </a:prstGeom>
            <a:solidFill>
              <a:srgbClr val="EE6F3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CC16E00-37DB-CEB0-C1B2-C81EF35C33C1}"/>
              </a:ext>
            </a:extLst>
          </p:cNvPr>
          <p:cNvSpPr/>
          <p:nvPr/>
        </p:nvSpPr>
        <p:spPr>
          <a:xfrm>
            <a:off x="4567678" y="3614738"/>
            <a:ext cx="2032000" cy="93600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800707A-9F45-90AC-0FFC-16AEE227AD51}"/>
              </a:ext>
            </a:extLst>
          </p:cNvPr>
          <p:cNvGrpSpPr/>
          <p:nvPr/>
        </p:nvGrpSpPr>
        <p:grpSpPr>
          <a:xfrm>
            <a:off x="2148910" y="2357128"/>
            <a:ext cx="927665" cy="923698"/>
            <a:chOff x="2148910" y="2357128"/>
            <a:chExt cx="927665" cy="92369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54CEB0F-B080-9307-E465-6FD81B327BD6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C318E5-A88E-62BA-BC18-D9FFD7A84531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FA2B14F-9EA2-B59F-F976-F3AC9E527B0E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6C1511B-C52E-306E-C32E-106D872E7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t="8936" r="22760" b="12387"/>
          <a:stretch/>
        </p:blipFill>
        <p:spPr>
          <a:xfrm>
            <a:off x="8180634" y="2201323"/>
            <a:ext cx="3874646" cy="3832343"/>
          </a:xfrm>
          <a:prstGeom prst="rect">
            <a:avLst/>
          </a:prstGeom>
        </p:spPr>
      </p:pic>
      <p:sp>
        <p:nvSpPr>
          <p:cNvPr id="138" name="Oval 137">
            <a:extLst>
              <a:ext uri="{FF2B5EF4-FFF2-40B4-BE49-F238E27FC236}">
                <a16:creationId xmlns:a16="http://schemas.microsoft.com/office/drawing/2014/main" id="{020B628E-5336-A97C-4339-2A87422F85DF}"/>
              </a:ext>
            </a:extLst>
          </p:cNvPr>
          <p:cNvSpPr/>
          <p:nvPr/>
        </p:nvSpPr>
        <p:spPr>
          <a:xfrm>
            <a:off x="6444511" y="3165797"/>
            <a:ext cx="402630" cy="18162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C874841-8DD6-8862-5290-451B8ADC77F5}"/>
              </a:ext>
            </a:extLst>
          </p:cNvPr>
          <p:cNvGrpSpPr/>
          <p:nvPr/>
        </p:nvGrpSpPr>
        <p:grpSpPr>
          <a:xfrm rot="16200000">
            <a:off x="3568122" y="3616723"/>
            <a:ext cx="927665" cy="923698"/>
            <a:chOff x="2148910" y="2357128"/>
            <a:chExt cx="927665" cy="923698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2AB4919-64CB-C94E-1768-49187B0519A8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EE2A592-0EAD-F398-62B7-B8F8AE7F5A86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574F89B-A9DE-C585-7678-64B103A2712F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8835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BC6353BB-9497-78A5-9717-A1770AB9850B}"/>
              </a:ext>
            </a:extLst>
          </p:cNvPr>
          <p:cNvSpPr/>
          <p:nvPr/>
        </p:nvSpPr>
        <p:spPr>
          <a:xfrm rot="5400000">
            <a:off x="6852843" y="3383869"/>
            <a:ext cx="1030575" cy="1397738"/>
          </a:xfrm>
          <a:prstGeom prst="triangl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98F875-C8A3-BB83-3C59-F73B2BE4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D8F5-C857-E9E0-152A-87F028C8D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9A59A-F1EE-547D-304C-ED9F83144D14}"/>
              </a:ext>
            </a:extLst>
          </p:cNvPr>
          <p:cNvGrpSpPr/>
          <p:nvPr/>
        </p:nvGrpSpPr>
        <p:grpSpPr>
          <a:xfrm rot="2700000">
            <a:off x="1439883" y="3901112"/>
            <a:ext cx="1848961" cy="807262"/>
            <a:chOff x="8412480" y="17168072"/>
            <a:chExt cx="2979420" cy="807262"/>
          </a:xfrm>
        </p:grpSpPr>
        <p:sp>
          <p:nvSpPr>
            <p:cNvPr id="63" name="Cylinder 62">
              <a:extLst>
                <a:ext uri="{FF2B5EF4-FFF2-40B4-BE49-F238E27FC236}">
                  <a16:creationId xmlns:a16="http://schemas.microsoft.com/office/drawing/2014/main" id="{FF2B9B81-86E5-0638-81C7-83226818DF41}"/>
                </a:ext>
              </a:extLst>
            </p:cNvPr>
            <p:cNvSpPr/>
            <p:nvPr/>
          </p:nvSpPr>
          <p:spPr>
            <a:xfrm>
              <a:off x="8412480" y="17294258"/>
              <a:ext cx="2979420" cy="681076"/>
            </a:xfrm>
            <a:prstGeom prst="can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A132748-7FD2-A07C-37EF-3FCA49FFEA91}"/>
                </a:ext>
              </a:extLst>
            </p:cNvPr>
            <p:cNvSpPr/>
            <p:nvPr/>
          </p:nvSpPr>
          <p:spPr>
            <a:xfrm>
              <a:off x="8428355" y="17306925"/>
              <a:ext cx="2947670" cy="3159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Cylinder 64">
              <a:extLst>
                <a:ext uri="{FF2B5EF4-FFF2-40B4-BE49-F238E27FC236}">
                  <a16:creationId xmlns:a16="http://schemas.microsoft.com/office/drawing/2014/main" id="{2297CB51-D8CD-28B3-9570-FB83146EBC64}"/>
                </a:ext>
              </a:extLst>
            </p:cNvPr>
            <p:cNvSpPr/>
            <p:nvPr/>
          </p:nvSpPr>
          <p:spPr>
            <a:xfrm>
              <a:off x="8618349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ylinder 65">
              <a:extLst>
                <a:ext uri="{FF2B5EF4-FFF2-40B4-BE49-F238E27FC236}">
                  <a16:creationId xmlns:a16="http://schemas.microsoft.com/office/drawing/2014/main" id="{B0675990-CB12-E6A6-6D73-E0DF587EA0E9}"/>
                </a:ext>
              </a:extLst>
            </p:cNvPr>
            <p:cNvSpPr/>
            <p:nvPr/>
          </p:nvSpPr>
          <p:spPr>
            <a:xfrm>
              <a:off x="8775512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ylinder 66">
              <a:extLst>
                <a:ext uri="{FF2B5EF4-FFF2-40B4-BE49-F238E27FC236}">
                  <a16:creationId xmlns:a16="http://schemas.microsoft.com/office/drawing/2014/main" id="{1B279535-E659-830A-0F15-28EBF7ED12C1}"/>
                </a:ext>
              </a:extLst>
            </p:cNvPr>
            <p:cNvSpPr/>
            <p:nvPr/>
          </p:nvSpPr>
          <p:spPr>
            <a:xfrm>
              <a:off x="8928335" y="1740273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06073898-54D8-58B7-DC5E-CDE7F1961942}"/>
                </a:ext>
              </a:extLst>
            </p:cNvPr>
            <p:cNvSpPr/>
            <p:nvPr/>
          </p:nvSpPr>
          <p:spPr>
            <a:xfrm>
              <a:off x="988649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ylinder 68">
              <a:extLst>
                <a:ext uri="{FF2B5EF4-FFF2-40B4-BE49-F238E27FC236}">
                  <a16:creationId xmlns:a16="http://schemas.microsoft.com/office/drawing/2014/main" id="{FD738D76-8579-1CE6-5240-A0D15C476F87}"/>
                </a:ext>
              </a:extLst>
            </p:cNvPr>
            <p:cNvSpPr/>
            <p:nvPr/>
          </p:nvSpPr>
          <p:spPr>
            <a:xfrm>
              <a:off x="9722301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ylinder 69">
              <a:extLst>
                <a:ext uri="{FF2B5EF4-FFF2-40B4-BE49-F238E27FC236}">
                  <a16:creationId xmlns:a16="http://schemas.microsoft.com/office/drawing/2014/main" id="{93C26162-2BAB-FBC8-CB45-B17CB82FA9CB}"/>
                </a:ext>
              </a:extLst>
            </p:cNvPr>
            <p:cNvSpPr/>
            <p:nvPr/>
          </p:nvSpPr>
          <p:spPr>
            <a:xfrm>
              <a:off x="9558110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ylinder 70">
              <a:extLst>
                <a:ext uri="{FF2B5EF4-FFF2-40B4-BE49-F238E27FC236}">
                  <a16:creationId xmlns:a16="http://schemas.microsoft.com/office/drawing/2014/main" id="{3C69826C-42E0-A951-FC8A-037B9F49F6E4}"/>
                </a:ext>
              </a:extLst>
            </p:cNvPr>
            <p:cNvSpPr/>
            <p:nvPr/>
          </p:nvSpPr>
          <p:spPr>
            <a:xfrm>
              <a:off x="9072408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6EC3FB39-488A-416D-B63C-84A33BCA81E6}"/>
                </a:ext>
              </a:extLst>
            </p:cNvPr>
            <p:cNvSpPr/>
            <p:nvPr/>
          </p:nvSpPr>
          <p:spPr>
            <a:xfrm>
              <a:off x="9222516" y="1741337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ylinder 72">
              <a:extLst>
                <a:ext uri="{FF2B5EF4-FFF2-40B4-BE49-F238E27FC236}">
                  <a16:creationId xmlns:a16="http://schemas.microsoft.com/office/drawing/2014/main" id="{148B7335-D2B2-183F-6E28-7E077127EE34}"/>
                </a:ext>
              </a:extLst>
            </p:cNvPr>
            <p:cNvSpPr/>
            <p:nvPr/>
          </p:nvSpPr>
          <p:spPr>
            <a:xfrm>
              <a:off x="9386689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D39AB037-E8E3-15AD-AA17-B1D74EA89EB7}"/>
                </a:ext>
              </a:extLst>
            </p:cNvPr>
            <p:cNvSpPr/>
            <p:nvPr/>
          </p:nvSpPr>
          <p:spPr>
            <a:xfrm flipH="1">
              <a:off x="11153964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ylinder 74">
              <a:extLst>
                <a:ext uri="{FF2B5EF4-FFF2-40B4-BE49-F238E27FC236}">
                  <a16:creationId xmlns:a16="http://schemas.microsoft.com/office/drawing/2014/main" id="{9FF359B6-A1AB-1321-CA44-3167C3330B1B}"/>
                </a:ext>
              </a:extLst>
            </p:cNvPr>
            <p:cNvSpPr/>
            <p:nvPr/>
          </p:nvSpPr>
          <p:spPr>
            <a:xfrm flipH="1">
              <a:off x="10996801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ylinder 75">
              <a:extLst>
                <a:ext uri="{FF2B5EF4-FFF2-40B4-BE49-F238E27FC236}">
                  <a16:creationId xmlns:a16="http://schemas.microsoft.com/office/drawing/2014/main" id="{6D98AF6B-D183-5325-8E24-9C634B178776}"/>
                </a:ext>
              </a:extLst>
            </p:cNvPr>
            <p:cNvSpPr/>
            <p:nvPr/>
          </p:nvSpPr>
          <p:spPr>
            <a:xfrm flipH="1">
              <a:off x="10843978" y="1737892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80F36A2-46AD-BDA5-7616-F600F39A608D}"/>
                </a:ext>
              </a:extLst>
            </p:cNvPr>
            <p:cNvSpPr/>
            <p:nvPr/>
          </p:nvSpPr>
          <p:spPr>
            <a:xfrm flipH="1">
              <a:off x="1005001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ylinder 77">
              <a:extLst>
                <a:ext uri="{FF2B5EF4-FFF2-40B4-BE49-F238E27FC236}">
                  <a16:creationId xmlns:a16="http://schemas.microsoft.com/office/drawing/2014/main" id="{83E05650-A6EF-8AA3-34FF-0F916D37AE67}"/>
                </a:ext>
              </a:extLst>
            </p:cNvPr>
            <p:cNvSpPr/>
            <p:nvPr/>
          </p:nvSpPr>
          <p:spPr>
            <a:xfrm flipH="1">
              <a:off x="10214203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ylinder 78">
              <a:extLst>
                <a:ext uri="{FF2B5EF4-FFF2-40B4-BE49-F238E27FC236}">
                  <a16:creationId xmlns:a16="http://schemas.microsoft.com/office/drawing/2014/main" id="{A49E5E91-EC81-AB63-3EA0-9333C1C062C4}"/>
                </a:ext>
              </a:extLst>
            </p:cNvPr>
            <p:cNvSpPr/>
            <p:nvPr/>
          </p:nvSpPr>
          <p:spPr>
            <a:xfrm flipH="1">
              <a:off x="10699905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ylinder 79">
              <a:extLst>
                <a:ext uri="{FF2B5EF4-FFF2-40B4-BE49-F238E27FC236}">
                  <a16:creationId xmlns:a16="http://schemas.microsoft.com/office/drawing/2014/main" id="{CF41E3A4-180E-1782-9B16-1F2C16C0C814}"/>
                </a:ext>
              </a:extLst>
            </p:cNvPr>
            <p:cNvSpPr/>
            <p:nvPr/>
          </p:nvSpPr>
          <p:spPr>
            <a:xfrm flipH="1">
              <a:off x="10549797" y="17410998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8E32782B-D6D1-6C1C-CDB8-DFEB68AEB78E}"/>
                </a:ext>
              </a:extLst>
            </p:cNvPr>
            <p:cNvSpPr/>
            <p:nvPr/>
          </p:nvSpPr>
          <p:spPr>
            <a:xfrm flipH="1">
              <a:off x="10385624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C34E555-0401-C614-D3A9-6DDD40037983}"/>
                </a:ext>
              </a:extLst>
            </p:cNvPr>
            <p:cNvGrpSpPr/>
            <p:nvPr/>
          </p:nvGrpSpPr>
          <p:grpSpPr>
            <a:xfrm>
              <a:off x="8492582" y="17168072"/>
              <a:ext cx="2819216" cy="278641"/>
              <a:chOff x="8492582" y="17154937"/>
              <a:chExt cx="2819216" cy="278641"/>
            </a:xfrm>
          </p:grpSpPr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FD1059CB-4C80-D753-8D45-D998D38EB23F}"/>
                  </a:ext>
                </a:extLst>
              </p:cNvPr>
              <p:cNvSpPr/>
              <p:nvPr/>
            </p:nvSpPr>
            <p:spPr>
              <a:xfrm>
                <a:off x="8492582" y="17154937"/>
                <a:ext cx="2819216" cy="278641"/>
              </a:xfrm>
              <a:prstGeom prst="can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2D81671-9091-FAAA-F8E6-00F8BC53813A}"/>
                  </a:ext>
                </a:extLst>
              </p:cNvPr>
              <p:cNvSpPr/>
              <p:nvPr/>
            </p:nvSpPr>
            <p:spPr>
              <a:xfrm>
                <a:off x="8547558" y="17170938"/>
                <a:ext cx="2691944" cy="1087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046948-9EC7-53F3-9501-1431ED394ABE}"/>
              </a:ext>
            </a:extLst>
          </p:cNvPr>
          <p:cNvGrpSpPr/>
          <p:nvPr/>
        </p:nvGrpSpPr>
        <p:grpSpPr>
          <a:xfrm rot="2700000">
            <a:off x="2141360" y="2121320"/>
            <a:ext cx="2426319" cy="2428801"/>
            <a:chOff x="1451573" y="11316228"/>
            <a:chExt cx="2426319" cy="242880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3B99361-C143-7FF2-7363-5C881CFEC0D4}"/>
                </a:ext>
              </a:extLst>
            </p:cNvPr>
            <p:cNvSpPr/>
            <p:nvPr/>
          </p:nvSpPr>
          <p:spPr>
            <a:xfrm rot="2700000">
              <a:off x="1450332" y="11317469"/>
              <a:ext cx="2428801" cy="2426319"/>
            </a:xfrm>
            <a:custGeom>
              <a:avLst/>
              <a:gdLst>
                <a:gd name="connsiteX0" fmla="*/ 0 w 2428801"/>
                <a:gd name="connsiteY0" fmla="*/ 1491168 h 2426319"/>
                <a:gd name="connsiteX1" fmla="*/ 1489450 w 2428801"/>
                <a:gd name="connsiteY1" fmla="*/ 1491167 h 2426319"/>
                <a:gd name="connsiteX2" fmla="*/ 1489453 w 2428801"/>
                <a:gd name="connsiteY2" fmla="*/ 1489699 h 2426319"/>
                <a:gd name="connsiteX3" fmla="*/ 1493650 w 2428801"/>
                <a:gd name="connsiteY3" fmla="*/ 1489691 h 2426319"/>
                <a:gd name="connsiteX4" fmla="*/ 1493650 w 2428801"/>
                <a:gd name="connsiteY4" fmla="*/ 0 h 2426319"/>
                <a:gd name="connsiteX5" fmla="*/ 2428801 w 2428801"/>
                <a:gd name="connsiteY5" fmla="*/ 0 h 2426319"/>
                <a:gd name="connsiteX6" fmla="*/ 2428801 w 2428801"/>
                <a:gd name="connsiteY6" fmla="*/ 1491546 h 2426319"/>
                <a:gd name="connsiteX7" fmla="*/ 2416974 w 2428801"/>
                <a:gd name="connsiteY7" fmla="*/ 1491546 h 2426319"/>
                <a:gd name="connsiteX8" fmla="*/ 1491546 w 2428801"/>
                <a:gd name="connsiteY8" fmla="*/ 2416974 h 2426319"/>
                <a:gd name="connsiteX9" fmla="*/ 1491546 w 2428801"/>
                <a:gd name="connsiteY9" fmla="*/ 2426319 h 2426319"/>
                <a:gd name="connsiteX10" fmla="*/ 1 w 2428801"/>
                <a:gd name="connsiteY10" fmla="*/ 2426319 h 242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8801" h="2426319">
                  <a:moveTo>
                    <a:pt x="0" y="1491168"/>
                  </a:moveTo>
                  <a:lnTo>
                    <a:pt x="1489450" y="1491167"/>
                  </a:lnTo>
                  <a:lnTo>
                    <a:pt x="1489453" y="1489699"/>
                  </a:lnTo>
                  <a:lnTo>
                    <a:pt x="1493650" y="1489691"/>
                  </a:lnTo>
                  <a:lnTo>
                    <a:pt x="1493650" y="0"/>
                  </a:lnTo>
                  <a:lnTo>
                    <a:pt x="2428801" y="0"/>
                  </a:lnTo>
                  <a:lnTo>
                    <a:pt x="2428801" y="1491546"/>
                  </a:lnTo>
                  <a:lnTo>
                    <a:pt x="2416974" y="1491546"/>
                  </a:lnTo>
                  <a:lnTo>
                    <a:pt x="1491546" y="2416974"/>
                  </a:lnTo>
                  <a:lnTo>
                    <a:pt x="1491546" y="2426319"/>
                  </a:lnTo>
                  <a:lnTo>
                    <a:pt x="1" y="2426319"/>
                  </a:lnTo>
                  <a:close/>
                </a:path>
              </a:pathLst>
            </a:custGeom>
            <a:solidFill>
              <a:srgbClr val="EE6F3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9F826C5C-351B-24E3-5F17-94F7B59D37BB}"/>
                </a:ext>
              </a:extLst>
            </p:cNvPr>
            <p:cNvSpPr/>
            <p:nvPr/>
          </p:nvSpPr>
          <p:spPr>
            <a:xfrm>
              <a:off x="2002757" y="12928526"/>
              <a:ext cx="1319536" cy="657162"/>
            </a:xfrm>
            <a:prstGeom prst="triangle">
              <a:avLst/>
            </a:prstGeom>
            <a:solidFill>
              <a:srgbClr val="EE6F3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CC16E00-37DB-CEB0-C1B2-C81EF35C33C1}"/>
              </a:ext>
            </a:extLst>
          </p:cNvPr>
          <p:cNvSpPr/>
          <p:nvPr/>
        </p:nvSpPr>
        <p:spPr>
          <a:xfrm>
            <a:off x="4567678" y="3614738"/>
            <a:ext cx="2032000" cy="93600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800707A-9F45-90AC-0FFC-16AEE227AD51}"/>
              </a:ext>
            </a:extLst>
          </p:cNvPr>
          <p:cNvGrpSpPr/>
          <p:nvPr/>
        </p:nvGrpSpPr>
        <p:grpSpPr>
          <a:xfrm>
            <a:off x="2148910" y="2357128"/>
            <a:ext cx="927665" cy="923698"/>
            <a:chOff x="2148910" y="2357128"/>
            <a:chExt cx="927665" cy="92369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54CEB0F-B080-9307-E465-6FD81B327BD6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C318E5-A88E-62BA-BC18-D9FFD7A84531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FA2B14F-9EA2-B59F-F976-F3AC9E527B0E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6C1511B-C52E-306E-C32E-106D872E7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t="8936" r="22760" b="12387"/>
          <a:stretch/>
        </p:blipFill>
        <p:spPr>
          <a:xfrm>
            <a:off x="8180634" y="2201323"/>
            <a:ext cx="3874646" cy="3832343"/>
          </a:xfrm>
          <a:prstGeom prst="rect">
            <a:avLst/>
          </a:prstGeom>
        </p:spPr>
      </p:pic>
      <p:sp>
        <p:nvSpPr>
          <p:cNvPr id="138" name="Oval 137">
            <a:extLst>
              <a:ext uri="{FF2B5EF4-FFF2-40B4-BE49-F238E27FC236}">
                <a16:creationId xmlns:a16="http://schemas.microsoft.com/office/drawing/2014/main" id="{020B628E-5336-A97C-4339-2A87422F85DF}"/>
              </a:ext>
            </a:extLst>
          </p:cNvPr>
          <p:cNvSpPr/>
          <p:nvPr/>
        </p:nvSpPr>
        <p:spPr>
          <a:xfrm>
            <a:off x="6444511" y="3165797"/>
            <a:ext cx="402630" cy="18162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C874841-8DD6-8862-5290-451B8ADC77F5}"/>
              </a:ext>
            </a:extLst>
          </p:cNvPr>
          <p:cNvGrpSpPr/>
          <p:nvPr/>
        </p:nvGrpSpPr>
        <p:grpSpPr>
          <a:xfrm rot="16200000">
            <a:off x="3568122" y="3616723"/>
            <a:ext cx="927665" cy="923698"/>
            <a:chOff x="2148910" y="2357128"/>
            <a:chExt cx="927665" cy="923698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2AB4919-64CB-C94E-1768-49187B0519A8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EE2A592-0EAD-F398-62B7-B8F8AE7F5A86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574F89B-A9DE-C585-7678-64B103A2712F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2B237B-EC62-3F01-2630-F6E45B5E2824}"/>
              </a:ext>
            </a:extLst>
          </p:cNvPr>
          <p:cNvSpPr/>
          <p:nvPr/>
        </p:nvSpPr>
        <p:spPr>
          <a:xfrm rot="16200000">
            <a:off x="4119319" y="4156878"/>
            <a:ext cx="2032000" cy="936000"/>
          </a:xfrm>
          <a:custGeom>
            <a:avLst/>
            <a:gdLst>
              <a:gd name="connsiteX0" fmla="*/ 2032000 w 2032000"/>
              <a:gd name="connsiteY0" fmla="*/ 912917 h 936000"/>
              <a:gd name="connsiteX1" fmla="*/ 2032000 w 2032000"/>
              <a:gd name="connsiteY1" fmla="*/ 936000 h 936000"/>
              <a:gd name="connsiteX2" fmla="*/ 0 w 2032000"/>
              <a:gd name="connsiteY2" fmla="*/ 936000 h 936000"/>
              <a:gd name="connsiteX3" fmla="*/ 0 w 2032000"/>
              <a:gd name="connsiteY3" fmla="*/ 0 h 936000"/>
              <a:gd name="connsiteX4" fmla="*/ 1119083 w 2032000"/>
              <a:gd name="connsiteY4" fmla="*/ 0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936000">
                <a:moveTo>
                  <a:pt x="2032000" y="912917"/>
                </a:moveTo>
                <a:lnTo>
                  <a:pt x="2032000" y="936000"/>
                </a:lnTo>
                <a:lnTo>
                  <a:pt x="0" y="936000"/>
                </a:lnTo>
                <a:lnTo>
                  <a:pt x="0" y="0"/>
                </a:lnTo>
                <a:lnTo>
                  <a:pt x="1119083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F0C98A-3DBB-B069-D036-A649B308B2F3}"/>
              </a:ext>
            </a:extLst>
          </p:cNvPr>
          <p:cNvSpPr/>
          <p:nvPr/>
        </p:nvSpPr>
        <p:spPr>
          <a:xfrm>
            <a:off x="4370925" y="5584082"/>
            <a:ext cx="1528788" cy="100583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Wavefront sensor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F2F79-3F33-0B5C-41C4-99541FF1575A}"/>
              </a:ext>
            </a:extLst>
          </p:cNvPr>
          <p:cNvSpPr/>
          <p:nvPr/>
        </p:nvSpPr>
        <p:spPr>
          <a:xfrm rot="18900000">
            <a:off x="4193815" y="3962995"/>
            <a:ext cx="1932359" cy="1558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39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BC6353BB-9497-78A5-9717-A1770AB9850B}"/>
              </a:ext>
            </a:extLst>
          </p:cNvPr>
          <p:cNvSpPr/>
          <p:nvPr/>
        </p:nvSpPr>
        <p:spPr>
          <a:xfrm rot="5400000">
            <a:off x="6852843" y="3383869"/>
            <a:ext cx="1030575" cy="1397738"/>
          </a:xfrm>
          <a:prstGeom prst="triangl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98F875-C8A3-BB83-3C59-F73B2BE4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D8F5-C857-E9E0-152A-87F028C8D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9A59A-F1EE-547D-304C-ED9F83144D14}"/>
              </a:ext>
            </a:extLst>
          </p:cNvPr>
          <p:cNvGrpSpPr/>
          <p:nvPr/>
        </p:nvGrpSpPr>
        <p:grpSpPr>
          <a:xfrm rot="2700000">
            <a:off x="1439883" y="3901112"/>
            <a:ext cx="1848961" cy="807262"/>
            <a:chOff x="8412480" y="17168072"/>
            <a:chExt cx="2979420" cy="807262"/>
          </a:xfrm>
        </p:grpSpPr>
        <p:sp>
          <p:nvSpPr>
            <p:cNvPr id="63" name="Cylinder 62">
              <a:extLst>
                <a:ext uri="{FF2B5EF4-FFF2-40B4-BE49-F238E27FC236}">
                  <a16:creationId xmlns:a16="http://schemas.microsoft.com/office/drawing/2014/main" id="{FF2B9B81-86E5-0638-81C7-83226818DF41}"/>
                </a:ext>
              </a:extLst>
            </p:cNvPr>
            <p:cNvSpPr/>
            <p:nvPr/>
          </p:nvSpPr>
          <p:spPr>
            <a:xfrm>
              <a:off x="8412480" y="17294258"/>
              <a:ext cx="2979420" cy="681076"/>
            </a:xfrm>
            <a:prstGeom prst="can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A132748-7FD2-A07C-37EF-3FCA49FFEA91}"/>
                </a:ext>
              </a:extLst>
            </p:cNvPr>
            <p:cNvSpPr/>
            <p:nvPr/>
          </p:nvSpPr>
          <p:spPr>
            <a:xfrm>
              <a:off x="8428355" y="17306925"/>
              <a:ext cx="2947670" cy="3159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Cylinder 64">
              <a:extLst>
                <a:ext uri="{FF2B5EF4-FFF2-40B4-BE49-F238E27FC236}">
                  <a16:creationId xmlns:a16="http://schemas.microsoft.com/office/drawing/2014/main" id="{2297CB51-D8CD-28B3-9570-FB83146EBC64}"/>
                </a:ext>
              </a:extLst>
            </p:cNvPr>
            <p:cNvSpPr/>
            <p:nvPr/>
          </p:nvSpPr>
          <p:spPr>
            <a:xfrm>
              <a:off x="8618349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ylinder 65">
              <a:extLst>
                <a:ext uri="{FF2B5EF4-FFF2-40B4-BE49-F238E27FC236}">
                  <a16:creationId xmlns:a16="http://schemas.microsoft.com/office/drawing/2014/main" id="{B0675990-CB12-E6A6-6D73-E0DF587EA0E9}"/>
                </a:ext>
              </a:extLst>
            </p:cNvPr>
            <p:cNvSpPr/>
            <p:nvPr/>
          </p:nvSpPr>
          <p:spPr>
            <a:xfrm>
              <a:off x="8775512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ylinder 66">
              <a:extLst>
                <a:ext uri="{FF2B5EF4-FFF2-40B4-BE49-F238E27FC236}">
                  <a16:creationId xmlns:a16="http://schemas.microsoft.com/office/drawing/2014/main" id="{1B279535-E659-830A-0F15-28EBF7ED12C1}"/>
                </a:ext>
              </a:extLst>
            </p:cNvPr>
            <p:cNvSpPr/>
            <p:nvPr/>
          </p:nvSpPr>
          <p:spPr>
            <a:xfrm>
              <a:off x="8928335" y="1740273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06073898-54D8-58B7-DC5E-CDE7F1961942}"/>
                </a:ext>
              </a:extLst>
            </p:cNvPr>
            <p:cNvSpPr/>
            <p:nvPr/>
          </p:nvSpPr>
          <p:spPr>
            <a:xfrm>
              <a:off x="988649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ylinder 68">
              <a:extLst>
                <a:ext uri="{FF2B5EF4-FFF2-40B4-BE49-F238E27FC236}">
                  <a16:creationId xmlns:a16="http://schemas.microsoft.com/office/drawing/2014/main" id="{FD738D76-8579-1CE6-5240-A0D15C476F87}"/>
                </a:ext>
              </a:extLst>
            </p:cNvPr>
            <p:cNvSpPr/>
            <p:nvPr/>
          </p:nvSpPr>
          <p:spPr>
            <a:xfrm>
              <a:off x="9722301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ylinder 69">
              <a:extLst>
                <a:ext uri="{FF2B5EF4-FFF2-40B4-BE49-F238E27FC236}">
                  <a16:creationId xmlns:a16="http://schemas.microsoft.com/office/drawing/2014/main" id="{93C26162-2BAB-FBC8-CB45-B17CB82FA9CB}"/>
                </a:ext>
              </a:extLst>
            </p:cNvPr>
            <p:cNvSpPr/>
            <p:nvPr/>
          </p:nvSpPr>
          <p:spPr>
            <a:xfrm>
              <a:off x="9558110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ylinder 70">
              <a:extLst>
                <a:ext uri="{FF2B5EF4-FFF2-40B4-BE49-F238E27FC236}">
                  <a16:creationId xmlns:a16="http://schemas.microsoft.com/office/drawing/2014/main" id="{3C69826C-42E0-A951-FC8A-037B9F49F6E4}"/>
                </a:ext>
              </a:extLst>
            </p:cNvPr>
            <p:cNvSpPr/>
            <p:nvPr/>
          </p:nvSpPr>
          <p:spPr>
            <a:xfrm>
              <a:off x="9072408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6EC3FB39-488A-416D-B63C-84A33BCA81E6}"/>
                </a:ext>
              </a:extLst>
            </p:cNvPr>
            <p:cNvSpPr/>
            <p:nvPr/>
          </p:nvSpPr>
          <p:spPr>
            <a:xfrm>
              <a:off x="9222516" y="1741337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ylinder 72">
              <a:extLst>
                <a:ext uri="{FF2B5EF4-FFF2-40B4-BE49-F238E27FC236}">
                  <a16:creationId xmlns:a16="http://schemas.microsoft.com/office/drawing/2014/main" id="{148B7335-D2B2-183F-6E28-7E077127EE34}"/>
                </a:ext>
              </a:extLst>
            </p:cNvPr>
            <p:cNvSpPr/>
            <p:nvPr/>
          </p:nvSpPr>
          <p:spPr>
            <a:xfrm>
              <a:off x="9386689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D39AB037-E8E3-15AD-AA17-B1D74EA89EB7}"/>
                </a:ext>
              </a:extLst>
            </p:cNvPr>
            <p:cNvSpPr/>
            <p:nvPr/>
          </p:nvSpPr>
          <p:spPr>
            <a:xfrm flipH="1">
              <a:off x="11153964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ylinder 74">
              <a:extLst>
                <a:ext uri="{FF2B5EF4-FFF2-40B4-BE49-F238E27FC236}">
                  <a16:creationId xmlns:a16="http://schemas.microsoft.com/office/drawing/2014/main" id="{9FF359B6-A1AB-1321-CA44-3167C3330B1B}"/>
                </a:ext>
              </a:extLst>
            </p:cNvPr>
            <p:cNvSpPr/>
            <p:nvPr/>
          </p:nvSpPr>
          <p:spPr>
            <a:xfrm flipH="1">
              <a:off x="10996801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ylinder 75">
              <a:extLst>
                <a:ext uri="{FF2B5EF4-FFF2-40B4-BE49-F238E27FC236}">
                  <a16:creationId xmlns:a16="http://schemas.microsoft.com/office/drawing/2014/main" id="{6D98AF6B-D183-5325-8E24-9C634B178776}"/>
                </a:ext>
              </a:extLst>
            </p:cNvPr>
            <p:cNvSpPr/>
            <p:nvPr/>
          </p:nvSpPr>
          <p:spPr>
            <a:xfrm flipH="1">
              <a:off x="10843978" y="1737892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80F36A2-46AD-BDA5-7616-F600F39A608D}"/>
                </a:ext>
              </a:extLst>
            </p:cNvPr>
            <p:cNvSpPr/>
            <p:nvPr/>
          </p:nvSpPr>
          <p:spPr>
            <a:xfrm flipH="1">
              <a:off x="1005001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ylinder 77">
              <a:extLst>
                <a:ext uri="{FF2B5EF4-FFF2-40B4-BE49-F238E27FC236}">
                  <a16:creationId xmlns:a16="http://schemas.microsoft.com/office/drawing/2014/main" id="{83E05650-A6EF-8AA3-34FF-0F916D37AE67}"/>
                </a:ext>
              </a:extLst>
            </p:cNvPr>
            <p:cNvSpPr/>
            <p:nvPr/>
          </p:nvSpPr>
          <p:spPr>
            <a:xfrm flipH="1">
              <a:off x="10214203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ylinder 78">
              <a:extLst>
                <a:ext uri="{FF2B5EF4-FFF2-40B4-BE49-F238E27FC236}">
                  <a16:creationId xmlns:a16="http://schemas.microsoft.com/office/drawing/2014/main" id="{A49E5E91-EC81-AB63-3EA0-9333C1C062C4}"/>
                </a:ext>
              </a:extLst>
            </p:cNvPr>
            <p:cNvSpPr/>
            <p:nvPr/>
          </p:nvSpPr>
          <p:spPr>
            <a:xfrm flipH="1">
              <a:off x="10699905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ylinder 79">
              <a:extLst>
                <a:ext uri="{FF2B5EF4-FFF2-40B4-BE49-F238E27FC236}">
                  <a16:creationId xmlns:a16="http://schemas.microsoft.com/office/drawing/2014/main" id="{CF41E3A4-180E-1782-9B16-1F2C16C0C814}"/>
                </a:ext>
              </a:extLst>
            </p:cNvPr>
            <p:cNvSpPr/>
            <p:nvPr/>
          </p:nvSpPr>
          <p:spPr>
            <a:xfrm flipH="1">
              <a:off x="10549797" y="17410998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8E32782B-D6D1-6C1C-CDB8-DFEB68AEB78E}"/>
                </a:ext>
              </a:extLst>
            </p:cNvPr>
            <p:cNvSpPr/>
            <p:nvPr/>
          </p:nvSpPr>
          <p:spPr>
            <a:xfrm flipH="1">
              <a:off x="10385624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C34E555-0401-C614-D3A9-6DDD40037983}"/>
                </a:ext>
              </a:extLst>
            </p:cNvPr>
            <p:cNvGrpSpPr/>
            <p:nvPr/>
          </p:nvGrpSpPr>
          <p:grpSpPr>
            <a:xfrm>
              <a:off x="8492582" y="17168072"/>
              <a:ext cx="2819216" cy="278641"/>
              <a:chOff x="8492582" y="17154937"/>
              <a:chExt cx="2819216" cy="278641"/>
            </a:xfrm>
          </p:grpSpPr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FD1059CB-4C80-D753-8D45-D998D38EB23F}"/>
                  </a:ext>
                </a:extLst>
              </p:cNvPr>
              <p:cNvSpPr/>
              <p:nvPr/>
            </p:nvSpPr>
            <p:spPr>
              <a:xfrm>
                <a:off x="8492582" y="17154937"/>
                <a:ext cx="2819216" cy="278641"/>
              </a:xfrm>
              <a:prstGeom prst="can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2D81671-9091-FAAA-F8E6-00F8BC53813A}"/>
                  </a:ext>
                </a:extLst>
              </p:cNvPr>
              <p:cNvSpPr/>
              <p:nvPr/>
            </p:nvSpPr>
            <p:spPr>
              <a:xfrm>
                <a:off x="8547558" y="17170938"/>
                <a:ext cx="2691944" cy="1087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046948-9EC7-53F3-9501-1431ED394ABE}"/>
              </a:ext>
            </a:extLst>
          </p:cNvPr>
          <p:cNvGrpSpPr/>
          <p:nvPr/>
        </p:nvGrpSpPr>
        <p:grpSpPr>
          <a:xfrm rot="2700000">
            <a:off x="2141360" y="2121320"/>
            <a:ext cx="2426319" cy="2428801"/>
            <a:chOff x="1451573" y="11316228"/>
            <a:chExt cx="2426319" cy="242880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3B99361-C143-7FF2-7363-5C881CFEC0D4}"/>
                </a:ext>
              </a:extLst>
            </p:cNvPr>
            <p:cNvSpPr/>
            <p:nvPr/>
          </p:nvSpPr>
          <p:spPr>
            <a:xfrm rot="2700000">
              <a:off x="1450332" y="11317469"/>
              <a:ext cx="2428801" cy="2426319"/>
            </a:xfrm>
            <a:custGeom>
              <a:avLst/>
              <a:gdLst>
                <a:gd name="connsiteX0" fmla="*/ 0 w 2428801"/>
                <a:gd name="connsiteY0" fmla="*/ 1491168 h 2426319"/>
                <a:gd name="connsiteX1" fmla="*/ 1489450 w 2428801"/>
                <a:gd name="connsiteY1" fmla="*/ 1491167 h 2426319"/>
                <a:gd name="connsiteX2" fmla="*/ 1489453 w 2428801"/>
                <a:gd name="connsiteY2" fmla="*/ 1489699 h 2426319"/>
                <a:gd name="connsiteX3" fmla="*/ 1493650 w 2428801"/>
                <a:gd name="connsiteY3" fmla="*/ 1489691 h 2426319"/>
                <a:gd name="connsiteX4" fmla="*/ 1493650 w 2428801"/>
                <a:gd name="connsiteY4" fmla="*/ 0 h 2426319"/>
                <a:gd name="connsiteX5" fmla="*/ 2428801 w 2428801"/>
                <a:gd name="connsiteY5" fmla="*/ 0 h 2426319"/>
                <a:gd name="connsiteX6" fmla="*/ 2428801 w 2428801"/>
                <a:gd name="connsiteY6" fmla="*/ 1491546 h 2426319"/>
                <a:gd name="connsiteX7" fmla="*/ 2416974 w 2428801"/>
                <a:gd name="connsiteY7" fmla="*/ 1491546 h 2426319"/>
                <a:gd name="connsiteX8" fmla="*/ 1491546 w 2428801"/>
                <a:gd name="connsiteY8" fmla="*/ 2416974 h 2426319"/>
                <a:gd name="connsiteX9" fmla="*/ 1491546 w 2428801"/>
                <a:gd name="connsiteY9" fmla="*/ 2426319 h 2426319"/>
                <a:gd name="connsiteX10" fmla="*/ 1 w 2428801"/>
                <a:gd name="connsiteY10" fmla="*/ 2426319 h 242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8801" h="2426319">
                  <a:moveTo>
                    <a:pt x="0" y="1491168"/>
                  </a:moveTo>
                  <a:lnTo>
                    <a:pt x="1489450" y="1491167"/>
                  </a:lnTo>
                  <a:lnTo>
                    <a:pt x="1489453" y="1489699"/>
                  </a:lnTo>
                  <a:lnTo>
                    <a:pt x="1493650" y="1489691"/>
                  </a:lnTo>
                  <a:lnTo>
                    <a:pt x="1493650" y="0"/>
                  </a:lnTo>
                  <a:lnTo>
                    <a:pt x="2428801" y="0"/>
                  </a:lnTo>
                  <a:lnTo>
                    <a:pt x="2428801" y="1491546"/>
                  </a:lnTo>
                  <a:lnTo>
                    <a:pt x="2416974" y="1491546"/>
                  </a:lnTo>
                  <a:lnTo>
                    <a:pt x="1491546" y="2416974"/>
                  </a:lnTo>
                  <a:lnTo>
                    <a:pt x="1491546" y="2426319"/>
                  </a:lnTo>
                  <a:lnTo>
                    <a:pt x="1" y="2426319"/>
                  </a:lnTo>
                  <a:close/>
                </a:path>
              </a:pathLst>
            </a:custGeom>
            <a:solidFill>
              <a:srgbClr val="EE6F3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9F826C5C-351B-24E3-5F17-94F7B59D37BB}"/>
                </a:ext>
              </a:extLst>
            </p:cNvPr>
            <p:cNvSpPr/>
            <p:nvPr/>
          </p:nvSpPr>
          <p:spPr>
            <a:xfrm>
              <a:off x="2002757" y="12928526"/>
              <a:ext cx="1319536" cy="657162"/>
            </a:xfrm>
            <a:prstGeom prst="triangle">
              <a:avLst/>
            </a:prstGeom>
            <a:solidFill>
              <a:srgbClr val="EE6F3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CC16E00-37DB-CEB0-C1B2-C81EF35C33C1}"/>
              </a:ext>
            </a:extLst>
          </p:cNvPr>
          <p:cNvSpPr/>
          <p:nvPr/>
        </p:nvSpPr>
        <p:spPr>
          <a:xfrm>
            <a:off x="4567678" y="3614738"/>
            <a:ext cx="2032000" cy="93600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800707A-9F45-90AC-0FFC-16AEE227AD51}"/>
              </a:ext>
            </a:extLst>
          </p:cNvPr>
          <p:cNvGrpSpPr/>
          <p:nvPr/>
        </p:nvGrpSpPr>
        <p:grpSpPr>
          <a:xfrm>
            <a:off x="2148910" y="2357128"/>
            <a:ext cx="927665" cy="923698"/>
            <a:chOff x="2148910" y="2357128"/>
            <a:chExt cx="927665" cy="92369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54CEB0F-B080-9307-E465-6FD81B327BD6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C318E5-A88E-62BA-BC18-D9FFD7A84531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FA2B14F-9EA2-B59F-F976-F3AC9E527B0E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6C1511B-C52E-306E-C32E-106D872E7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5" t="8936" r="22760" b="12387"/>
          <a:stretch/>
        </p:blipFill>
        <p:spPr>
          <a:xfrm>
            <a:off x="8180634" y="2201323"/>
            <a:ext cx="3874646" cy="3832343"/>
          </a:xfrm>
          <a:prstGeom prst="rect">
            <a:avLst/>
          </a:prstGeom>
        </p:spPr>
      </p:pic>
      <p:sp>
        <p:nvSpPr>
          <p:cNvPr id="138" name="Oval 137">
            <a:extLst>
              <a:ext uri="{FF2B5EF4-FFF2-40B4-BE49-F238E27FC236}">
                <a16:creationId xmlns:a16="http://schemas.microsoft.com/office/drawing/2014/main" id="{020B628E-5336-A97C-4339-2A87422F85DF}"/>
              </a:ext>
            </a:extLst>
          </p:cNvPr>
          <p:cNvSpPr/>
          <p:nvPr/>
        </p:nvSpPr>
        <p:spPr>
          <a:xfrm>
            <a:off x="6444511" y="3165797"/>
            <a:ext cx="402630" cy="18162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C874841-8DD6-8862-5290-451B8ADC77F5}"/>
              </a:ext>
            </a:extLst>
          </p:cNvPr>
          <p:cNvGrpSpPr/>
          <p:nvPr/>
        </p:nvGrpSpPr>
        <p:grpSpPr>
          <a:xfrm rot="16200000">
            <a:off x="3568122" y="3616723"/>
            <a:ext cx="927665" cy="923698"/>
            <a:chOff x="2148910" y="2357128"/>
            <a:chExt cx="927665" cy="923698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2AB4919-64CB-C94E-1768-49187B0519A8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EE2A592-0EAD-F398-62B7-B8F8AE7F5A86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574F89B-A9DE-C585-7678-64B103A2712F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2B237B-EC62-3F01-2630-F6E45B5E2824}"/>
              </a:ext>
            </a:extLst>
          </p:cNvPr>
          <p:cNvSpPr/>
          <p:nvPr/>
        </p:nvSpPr>
        <p:spPr>
          <a:xfrm rot="16200000">
            <a:off x="4119319" y="4156878"/>
            <a:ext cx="2032000" cy="936000"/>
          </a:xfrm>
          <a:custGeom>
            <a:avLst/>
            <a:gdLst>
              <a:gd name="connsiteX0" fmla="*/ 2032000 w 2032000"/>
              <a:gd name="connsiteY0" fmla="*/ 912917 h 936000"/>
              <a:gd name="connsiteX1" fmla="*/ 2032000 w 2032000"/>
              <a:gd name="connsiteY1" fmla="*/ 936000 h 936000"/>
              <a:gd name="connsiteX2" fmla="*/ 0 w 2032000"/>
              <a:gd name="connsiteY2" fmla="*/ 936000 h 936000"/>
              <a:gd name="connsiteX3" fmla="*/ 0 w 2032000"/>
              <a:gd name="connsiteY3" fmla="*/ 0 h 936000"/>
              <a:gd name="connsiteX4" fmla="*/ 1119083 w 2032000"/>
              <a:gd name="connsiteY4" fmla="*/ 0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936000">
                <a:moveTo>
                  <a:pt x="2032000" y="912917"/>
                </a:moveTo>
                <a:lnTo>
                  <a:pt x="2032000" y="936000"/>
                </a:lnTo>
                <a:lnTo>
                  <a:pt x="0" y="936000"/>
                </a:lnTo>
                <a:lnTo>
                  <a:pt x="0" y="0"/>
                </a:lnTo>
                <a:lnTo>
                  <a:pt x="1119083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F0C98A-3DBB-B069-D036-A649B308B2F3}"/>
              </a:ext>
            </a:extLst>
          </p:cNvPr>
          <p:cNvSpPr/>
          <p:nvPr/>
        </p:nvSpPr>
        <p:spPr>
          <a:xfrm>
            <a:off x="4370925" y="5584082"/>
            <a:ext cx="1528788" cy="100583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Wavefront sensor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F2F79-3F33-0B5C-41C4-99541FF1575A}"/>
              </a:ext>
            </a:extLst>
          </p:cNvPr>
          <p:cNvSpPr/>
          <p:nvPr/>
        </p:nvSpPr>
        <p:spPr>
          <a:xfrm rot="18900000">
            <a:off x="4193815" y="3962995"/>
            <a:ext cx="1932359" cy="1558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00C226-2019-E1CC-3026-C23F496F3442}"/>
              </a:ext>
            </a:extLst>
          </p:cNvPr>
          <p:cNvSpPr/>
          <p:nvPr/>
        </p:nvSpPr>
        <p:spPr>
          <a:xfrm>
            <a:off x="1309649" y="5583091"/>
            <a:ext cx="1528788" cy="100583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Real-time Computer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1DD01C-5115-DCF1-C888-B3012305F63F}"/>
              </a:ext>
            </a:extLst>
          </p:cNvPr>
          <p:cNvCxnSpPr>
            <a:endCxn id="2" idx="3"/>
          </p:cNvCxnSpPr>
          <p:nvPr/>
        </p:nvCxnSpPr>
        <p:spPr>
          <a:xfrm flipH="1" flipV="1">
            <a:off x="2838437" y="6086009"/>
            <a:ext cx="1532488" cy="9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08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302496-5961-C997-AE2F-A9DCDD8E5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057518"/>
            <a:ext cx="7200000" cy="573814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4259BC-2FF7-0712-56FB-2BCDD888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a coronagraph?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7F5E-4A41-4270-7CE4-BA4BB0F2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399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BC6353BB-9497-78A5-9717-A1770AB9850B}"/>
              </a:ext>
            </a:extLst>
          </p:cNvPr>
          <p:cNvSpPr/>
          <p:nvPr/>
        </p:nvSpPr>
        <p:spPr>
          <a:xfrm rot="5400000">
            <a:off x="6852843" y="3383869"/>
            <a:ext cx="1030575" cy="1397738"/>
          </a:xfrm>
          <a:prstGeom prst="triangl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98F875-C8A3-BB83-3C59-F73B2BE4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5D8F5-C857-E9E0-152A-87F028C8D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9A59A-F1EE-547D-304C-ED9F83144D14}"/>
              </a:ext>
            </a:extLst>
          </p:cNvPr>
          <p:cNvGrpSpPr/>
          <p:nvPr/>
        </p:nvGrpSpPr>
        <p:grpSpPr>
          <a:xfrm rot="2700000">
            <a:off x="1439883" y="3901112"/>
            <a:ext cx="1848961" cy="807262"/>
            <a:chOff x="8412480" y="17168072"/>
            <a:chExt cx="2979420" cy="807262"/>
          </a:xfrm>
        </p:grpSpPr>
        <p:sp>
          <p:nvSpPr>
            <p:cNvPr id="63" name="Cylinder 62">
              <a:extLst>
                <a:ext uri="{FF2B5EF4-FFF2-40B4-BE49-F238E27FC236}">
                  <a16:creationId xmlns:a16="http://schemas.microsoft.com/office/drawing/2014/main" id="{FF2B9B81-86E5-0638-81C7-83226818DF41}"/>
                </a:ext>
              </a:extLst>
            </p:cNvPr>
            <p:cNvSpPr/>
            <p:nvPr/>
          </p:nvSpPr>
          <p:spPr>
            <a:xfrm>
              <a:off x="8412480" y="17294258"/>
              <a:ext cx="2979420" cy="681076"/>
            </a:xfrm>
            <a:prstGeom prst="can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A132748-7FD2-A07C-37EF-3FCA49FFEA91}"/>
                </a:ext>
              </a:extLst>
            </p:cNvPr>
            <p:cNvSpPr/>
            <p:nvPr/>
          </p:nvSpPr>
          <p:spPr>
            <a:xfrm>
              <a:off x="8428355" y="17306925"/>
              <a:ext cx="2947670" cy="3159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Cylinder 64">
              <a:extLst>
                <a:ext uri="{FF2B5EF4-FFF2-40B4-BE49-F238E27FC236}">
                  <a16:creationId xmlns:a16="http://schemas.microsoft.com/office/drawing/2014/main" id="{2297CB51-D8CD-28B3-9570-FB83146EBC64}"/>
                </a:ext>
              </a:extLst>
            </p:cNvPr>
            <p:cNvSpPr/>
            <p:nvPr/>
          </p:nvSpPr>
          <p:spPr>
            <a:xfrm>
              <a:off x="8618349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ylinder 65">
              <a:extLst>
                <a:ext uri="{FF2B5EF4-FFF2-40B4-BE49-F238E27FC236}">
                  <a16:creationId xmlns:a16="http://schemas.microsoft.com/office/drawing/2014/main" id="{B0675990-CB12-E6A6-6D73-E0DF587EA0E9}"/>
                </a:ext>
              </a:extLst>
            </p:cNvPr>
            <p:cNvSpPr/>
            <p:nvPr/>
          </p:nvSpPr>
          <p:spPr>
            <a:xfrm>
              <a:off x="8775512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ylinder 66">
              <a:extLst>
                <a:ext uri="{FF2B5EF4-FFF2-40B4-BE49-F238E27FC236}">
                  <a16:creationId xmlns:a16="http://schemas.microsoft.com/office/drawing/2014/main" id="{1B279535-E659-830A-0F15-28EBF7ED12C1}"/>
                </a:ext>
              </a:extLst>
            </p:cNvPr>
            <p:cNvSpPr/>
            <p:nvPr/>
          </p:nvSpPr>
          <p:spPr>
            <a:xfrm>
              <a:off x="8928335" y="1740273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06073898-54D8-58B7-DC5E-CDE7F1961942}"/>
                </a:ext>
              </a:extLst>
            </p:cNvPr>
            <p:cNvSpPr/>
            <p:nvPr/>
          </p:nvSpPr>
          <p:spPr>
            <a:xfrm>
              <a:off x="988649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ylinder 68">
              <a:extLst>
                <a:ext uri="{FF2B5EF4-FFF2-40B4-BE49-F238E27FC236}">
                  <a16:creationId xmlns:a16="http://schemas.microsoft.com/office/drawing/2014/main" id="{FD738D76-8579-1CE6-5240-A0D15C476F87}"/>
                </a:ext>
              </a:extLst>
            </p:cNvPr>
            <p:cNvSpPr/>
            <p:nvPr/>
          </p:nvSpPr>
          <p:spPr>
            <a:xfrm>
              <a:off x="9722301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ylinder 69">
              <a:extLst>
                <a:ext uri="{FF2B5EF4-FFF2-40B4-BE49-F238E27FC236}">
                  <a16:creationId xmlns:a16="http://schemas.microsoft.com/office/drawing/2014/main" id="{93C26162-2BAB-FBC8-CB45-B17CB82FA9CB}"/>
                </a:ext>
              </a:extLst>
            </p:cNvPr>
            <p:cNvSpPr/>
            <p:nvPr/>
          </p:nvSpPr>
          <p:spPr>
            <a:xfrm>
              <a:off x="9558110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ylinder 70">
              <a:extLst>
                <a:ext uri="{FF2B5EF4-FFF2-40B4-BE49-F238E27FC236}">
                  <a16:creationId xmlns:a16="http://schemas.microsoft.com/office/drawing/2014/main" id="{3C69826C-42E0-A951-FC8A-037B9F49F6E4}"/>
                </a:ext>
              </a:extLst>
            </p:cNvPr>
            <p:cNvSpPr/>
            <p:nvPr/>
          </p:nvSpPr>
          <p:spPr>
            <a:xfrm>
              <a:off x="9072408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6EC3FB39-488A-416D-B63C-84A33BCA81E6}"/>
                </a:ext>
              </a:extLst>
            </p:cNvPr>
            <p:cNvSpPr/>
            <p:nvPr/>
          </p:nvSpPr>
          <p:spPr>
            <a:xfrm>
              <a:off x="9222516" y="1741337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ylinder 72">
              <a:extLst>
                <a:ext uri="{FF2B5EF4-FFF2-40B4-BE49-F238E27FC236}">
                  <a16:creationId xmlns:a16="http://schemas.microsoft.com/office/drawing/2014/main" id="{148B7335-D2B2-183F-6E28-7E077127EE34}"/>
                </a:ext>
              </a:extLst>
            </p:cNvPr>
            <p:cNvSpPr/>
            <p:nvPr/>
          </p:nvSpPr>
          <p:spPr>
            <a:xfrm>
              <a:off x="9386689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D39AB037-E8E3-15AD-AA17-B1D74EA89EB7}"/>
                </a:ext>
              </a:extLst>
            </p:cNvPr>
            <p:cNvSpPr/>
            <p:nvPr/>
          </p:nvSpPr>
          <p:spPr>
            <a:xfrm flipH="1">
              <a:off x="11153964" y="17338186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ylinder 74">
              <a:extLst>
                <a:ext uri="{FF2B5EF4-FFF2-40B4-BE49-F238E27FC236}">
                  <a16:creationId xmlns:a16="http://schemas.microsoft.com/office/drawing/2014/main" id="{9FF359B6-A1AB-1321-CA44-3167C3330B1B}"/>
                </a:ext>
              </a:extLst>
            </p:cNvPr>
            <p:cNvSpPr/>
            <p:nvPr/>
          </p:nvSpPr>
          <p:spPr>
            <a:xfrm flipH="1">
              <a:off x="10996801" y="1737721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ylinder 75">
              <a:extLst>
                <a:ext uri="{FF2B5EF4-FFF2-40B4-BE49-F238E27FC236}">
                  <a16:creationId xmlns:a16="http://schemas.microsoft.com/office/drawing/2014/main" id="{6D98AF6B-D183-5325-8E24-9C634B178776}"/>
                </a:ext>
              </a:extLst>
            </p:cNvPr>
            <p:cNvSpPr/>
            <p:nvPr/>
          </p:nvSpPr>
          <p:spPr>
            <a:xfrm flipH="1">
              <a:off x="10843978" y="17378921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80F36A2-46AD-BDA5-7616-F600F39A608D}"/>
                </a:ext>
              </a:extLst>
            </p:cNvPr>
            <p:cNvSpPr/>
            <p:nvPr/>
          </p:nvSpPr>
          <p:spPr>
            <a:xfrm flipH="1">
              <a:off x="10050012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ylinder 77">
              <a:extLst>
                <a:ext uri="{FF2B5EF4-FFF2-40B4-BE49-F238E27FC236}">
                  <a16:creationId xmlns:a16="http://schemas.microsoft.com/office/drawing/2014/main" id="{83E05650-A6EF-8AA3-34FF-0F916D37AE67}"/>
                </a:ext>
              </a:extLst>
            </p:cNvPr>
            <p:cNvSpPr/>
            <p:nvPr/>
          </p:nvSpPr>
          <p:spPr>
            <a:xfrm flipH="1">
              <a:off x="10214203" y="1741893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ylinder 78">
              <a:extLst>
                <a:ext uri="{FF2B5EF4-FFF2-40B4-BE49-F238E27FC236}">
                  <a16:creationId xmlns:a16="http://schemas.microsoft.com/office/drawing/2014/main" id="{A49E5E91-EC81-AB63-3EA0-9333C1C062C4}"/>
                </a:ext>
              </a:extLst>
            </p:cNvPr>
            <p:cNvSpPr/>
            <p:nvPr/>
          </p:nvSpPr>
          <p:spPr>
            <a:xfrm flipH="1">
              <a:off x="10699905" y="17403484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ylinder 79">
              <a:extLst>
                <a:ext uri="{FF2B5EF4-FFF2-40B4-BE49-F238E27FC236}">
                  <a16:creationId xmlns:a16="http://schemas.microsoft.com/office/drawing/2014/main" id="{CF41E3A4-180E-1782-9B16-1F2C16C0C814}"/>
                </a:ext>
              </a:extLst>
            </p:cNvPr>
            <p:cNvSpPr/>
            <p:nvPr/>
          </p:nvSpPr>
          <p:spPr>
            <a:xfrm flipH="1">
              <a:off x="10549797" y="17410998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8E32782B-D6D1-6C1C-CDB8-DFEB68AEB78E}"/>
                </a:ext>
              </a:extLst>
            </p:cNvPr>
            <p:cNvSpPr/>
            <p:nvPr/>
          </p:nvSpPr>
          <p:spPr>
            <a:xfrm flipH="1">
              <a:off x="10385624" y="17415049"/>
              <a:ext cx="104169" cy="147107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C34E555-0401-C614-D3A9-6DDD40037983}"/>
                </a:ext>
              </a:extLst>
            </p:cNvPr>
            <p:cNvGrpSpPr/>
            <p:nvPr/>
          </p:nvGrpSpPr>
          <p:grpSpPr>
            <a:xfrm>
              <a:off x="8492582" y="17168072"/>
              <a:ext cx="2819216" cy="278641"/>
              <a:chOff x="8492582" y="17154937"/>
              <a:chExt cx="2819216" cy="278641"/>
            </a:xfrm>
          </p:grpSpPr>
          <p:sp>
            <p:nvSpPr>
              <p:cNvPr id="83" name="Cylinder 82">
                <a:extLst>
                  <a:ext uri="{FF2B5EF4-FFF2-40B4-BE49-F238E27FC236}">
                    <a16:creationId xmlns:a16="http://schemas.microsoft.com/office/drawing/2014/main" id="{FD1059CB-4C80-D753-8D45-D998D38EB23F}"/>
                  </a:ext>
                </a:extLst>
              </p:cNvPr>
              <p:cNvSpPr/>
              <p:nvPr/>
            </p:nvSpPr>
            <p:spPr>
              <a:xfrm>
                <a:off x="8492582" y="17154937"/>
                <a:ext cx="2819216" cy="278641"/>
              </a:xfrm>
              <a:prstGeom prst="can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2D81671-9091-FAAA-F8E6-00F8BC53813A}"/>
                  </a:ext>
                </a:extLst>
              </p:cNvPr>
              <p:cNvSpPr/>
              <p:nvPr/>
            </p:nvSpPr>
            <p:spPr>
              <a:xfrm>
                <a:off x="8547558" y="17170938"/>
                <a:ext cx="2691944" cy="10875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046948-9EC7-53F3-9501-1431ED394ABE}"/>
              </a:ext>
            </a:extLst>
          </p:cNvPr>
          <p:cNvGrpSpPr/>
          <p:nvPr/>
        </p:nvGrpSpPr>
        <p:grpSpPr>
          <a:xfrm rot="2700000">
            <a:off x="2141360" y="2121320"/>
            <a:ext cx="2426319" cy="2428801"/>
            <a:chOff x="1451573" y="11316228"/>
            <a:chExt cx="2426319" cy="2428801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3B99361-C143-7FF2-7363-5C881CFEC0D4}"/>
                </a:ext>
              </a:extLst>
            </p:cNvPr>
            <p:cNvSpPr/>
            <p:nvPr/>
          </p:nvSpPr>
          <p:spPr>
            <a:xfrm rot="2700000">
              <a:off x="1450332" y="11317469"/>
              <a:ext cx="2428801" cy="2426319"/>
            </a:xfrm>
            <a:custGeom>
              <a:avLst/>
              <a:gdLst>
                <a:gd name="connsiteX0" fmla="*/ 0 w 2428801"/>
                <a:gd name="connsiteY0" fmla="*/ 1491168 h 2426319"/>
                <a:gd name="connsiteX1" fmla="*/ 1489450 w 2428801"/>
                <a:gd name="connsiteY1" fmla="*/ 1491167 h 2426319"/>
                <a:gd name="connsiteX2" fmla="*/ 1489453 w 2428801"/>
                <a:gd name="connsiteY2" fmla="*/ 1489699 h 2426319"/>
                <a:gd name="connsiteX3" fmla="*/ 1493650 w 2428801"/>
                <a:gd name="connsiteY3" fmla="*/ 1489691 h 2426319"/>
                <a:gd name="connsiteX4" fmla="*/ 1493650 w 2428801"/>
                <a:gd name="connsiteY4" fmla="*/ 0 h 2426319"/>
                <a:gd name="connsiteX5" fmla="*/ 2428801 w 2428801"/>
                <a:gd name="connsiteY5" fmla="*/ 0 h 2426319"/>
                <a:gd name="connsiteX6" fmla="*/ 2428801 w 2428801"/>
                <a:gd name="connsiteY6" fmla="*/ 1491546 h 2426319"/>
                <a:gd name="connsiteX7" fmla="*/ 2416974 w 2428801"/>
                <a:gd name="connsiteY7" fmla="*/ 1491546 h 2426319"/>
                <a:gd name="connsiteX8" fmla="*/ 1491546 w 2428801"/>
                <a:gd name="connsiteY8" fmla="*/ 2416974 h 2426319"/>
                <a:gd name="connsiteX9" fmla="*/ 1491546 w 2428801"/>
                <a:gd name="connsiteY9" fmla="*/ 2426319 h 2426319"/>
                <a:gd name="connsiteX10" fmla="*/ 1 w 2428801"/>
                <a:gd name="connsiteY10" fmla="*/ 2426319 h 242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8801" h="2426319">
                  <a:moveTo>
                    <a:pt x="0" y="1491168"/>
                  </a:moveTo>
                  <a:lnTo>
                    <a:pt x="1489450" y="1491167"/>
                  </a:lnTo>
                  <a:lnTo>
                    <a:pt x="1489453" y="1489699"/>
                  </a:lnTo>
                  <a:lnTo>
                    <a:pt x="1493650" y="1489691"/>
                  </a:lnTo>
                  <a:lnTo>
                    <a:pt x="1493650" y="0"/>
                  </a:lnTo>
                  <a:lnTo>
                    <a:pt x="2428801" y="0"/>
                  </a:lnTo>
                  <a:lnTo>
                    <a:pt x="2428801" y="1491546"/>
                  </a:lnTo>
                  <a:lnTo>
                    <a:pt x="2416974" y="1491546"/>
                  </a:lnTo>
                  <a:lnTo>
                    <a:pt x="1491546" y="2416974"/>
                  </a:lnTo>
                  <a:lnTo>
                    <a:pt x="1491546" y="2426319"/>
                  </a:lnTo>
                  <a:lnTo>
                    <a:pt x="1" y="2426319"/>
                  </a:lnTo>
                  <a:close/>
                </a:path>
              </a:pathLst>
            </a:custGeom>
            <a:solidFill>
              <a:srgbClr val="EE6F3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9F826C5C-351B-24E3-5F17-94F7B59D37BB}"/>
                </a:ext>
              </a:extLst>
            </p:cNvPr>
            <p:cNvSpPr/>
            <p:nvPr/>
          </p:nvSpPr>
          <p:spPr>
            <a:xfrm>
              <a:off x="2002757" y="12928526"/>
              <a:ext cx="1319536" cy="657162"/>
            </a:xfrm>
            <a:prstGeom prst="triangle">
              <a:avLst/>
            </a:prstGeom>
            <a:solidFill>
              <a:srgbClr val="EE6F3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CC16E00-37DB-CEB0-C1B2-C81EF35C33C1}"/>
              </a:ext>
            </a:extLst>
          </p:cNvPr>
          <p:cNvSpPr/>
          <p:nvPr/>
        </p:nvSpPr>
        <p:spPr>
          <a:xfrm>
            <a:off x="4567678" y="3614738"/>
            <a:ext cx="2032000" cy="936000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800707A-9F45-90AC-0FFC-16AEE227AD51}"/>
              </a:ext>
            </a:extLst>
          </p:cNvPr>
          <p:cNvGrpSpPr/>
          <p:nvPr/>
        </p:nvGrpSpPr>
        <p:grpSpPr>
          <a:xfrm>
            <a:off x="2148910" y="2357128"/>
            <a:ext cx="927665" cy="923698"/>
            <a:chOff x="2148910" y="2357128"/>
            <a:chExt cx="927665" cy="92369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54CEB0F-B080-9307-E465-6FD81B327BD6}"/>
                </a:ext>
              </a:extLst>
            </p:cNvPr>
            <p:cNvSpPr/>
            <p:nvPr/>
          </p:nvSpPr>
          <p:spPr>
            <a:xfrm>
              <a:off x="2148910" y="2706062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C318E5-A88E-62BA-BC18-D9FFD7A84531}"/>
                </a:ext>
              </a:extLst>
            </p:cNvPr>
            <p:cNvSpPr/>
            <p:nvPr/>
          </p:nvSpPr>
          <p:spPr>
            <a:xfrm>
              <a:off x="2148910" y="2357128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FA2B14F-9EA2-B59F-F976-F3AC9E527B0E}"/>
                </a:ext>
              </a:extLst>
            </p:cNvPr>
            <p:cNvSpPr/>
            <p:nvPr/>
          </p:nvSpPr>
          <p:spPr>
            <a:xfrm>
              <a:off x="2148910" y="3061993"/>
              <a:ext cx="927665" cy="218833"/>
            </a:xfrm>
            <a:custGeom>
              <a:avLst/>
              <a:gdLst>
                <a:gd name="connsiteX0" fmla="*/ 0 w 1828800"/>
                <a:gd name="connsiteY0" fmla="*/ 45720 h 106680"/>
                <a:gd name="connsiteX1" fmla="*/ 38100 w 1828800"/>
                <a:gd name="connsiteY1" fmla="*/ 38100 h 106680"/>
                <a:gd name="connsiteX2" fmla="*/ 60960 w 1828800"/>
                <a:gd name="connsiteY2" fmla="*/ 30480 h 106680"/>
                <a:gd name="connsiteX3" fmla="*/ 228600 w 1828800"/>
                <a:gd name="connsiteY3" fmla="*/ 38100 h 106680"/>
                <a:gd name="connsiteX4" fmla="*/ 266700 w 1828800"/>
                <a:gd name="connsiteY4" fmla="*/ 45720 h 106680"/>
                <a:gd name="connsiteX5" fmla="*/ 312420 w 1828800"/>
                <a:gd name="connsiteY5" fmla="*/ 60960 h 106680"/>
                <a:gd name="connsiteX6" fmla="*/ 342900 w 1828800"/>
                <a:gd name="connsiteY6" fmla="*/ 83820 h 106680"/>
                <a:gd name="connsiteX7" fmla="*/ 419100 w 1828800"/>
                <a:gd name="connsiteY7" fmla="*/ 106680 h 106680"/>
                <a:gd name="connsiteX8" fmla="*/ 731520 w 1828800"/>
                <a:gd name="connsiteY8" fmla="*/ 99060 h 106680"/>
                <a:gd name="connsiteX9" fmla="*/ 777240 w 1828800"/>
                <a:gd name="connsiteY9" fmla="*/ 83820 h 106680"/>
                <a:gd name="connsiteX10" fmla="*/ 853440 w 1828800"/>
                <a:gd name="connsiteY10" fmla="*/ 60960 h 106680"/>
                <a:gd name="connsiteX11" fmla="*/ 876300 w 1828800"/>
                <a:gd name="connsiteY11" fmla="*/ 53340 h 106680"/>
                <a:gd name="connsiteX12" fmla="*/ 899160 w 1828800"/>
                <a:gd name="connsiteY12" fmla="*/ 38100 h 106680"/>
                <a:gd name="connsiteX13" fmla="*/ 960120 w 1828800"/>
                <a:gd name="connsiteY13" fmla="*/ 22860 h 106680"/>
                <a:gd name="connsiteX14" fmla="*/ 982980 w 1828800"/>
                <a:gd name="connsiteY14" fmla="*/ 7620 h 106680"/>
                <a:gd name="connsiteX15" fmla="*/ 1043940 w 1828800"/>
                <a:gd name="connsiteY15" fmla="*/ 0 h 106680"/>
                <a:gd name="connsiteX16" fmla="*/ 1348740 w 1828800"/>
                <a:gd name="connsiteY16" fmla="*/ 7620 h 106680"/>
                <a:gd name="connsiteX17" fmla="*/ 1394460 w 1828800"/>
                <a:gd name="connsiteY17" fmla="*/ 22860 h 106680"/>
                <a:gd name="connsiteX18" fmla="*/ 1447800 w 1828800"/>
                <a:gd name="connsiteY18" fmla="*/ 53340 h 106680"/>
                <a:gd name="connsiteX19" fmla="*/ 1478280 w 1828800"/>
                <a:gd name="connsiteY19" fmla="*/ 68580 h 106680"/>
                <a:gd name="connsiteX20" fmla="*/ 1569720 w 1828800"/>
                <a:gd name="connsiteY20" fmla="*/ 76200 h 106680"/>
                <a:gd name="connsiteX21" fmla="*/ 1676400 w 1828800"/>
                <a:gd name="connsiteY21" fmla="*/ 99060 h 106680"/>
                <a:gd name="connsiteX22" fmla="*/ 1775460 w 1828800"/>
                <a:gd name="connsiteY22" fmla="*/ 91440 h 106680"/>
                <a:gd name="connsiteX23" fmla="*/ 1828800 w 1828800"/>
                <a:gd name="connsiteY23" fmla="*/ 8382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28800" h="106680">
                  <a:moveTo>
                    <a:pt x="0" y="45720"/>
                  </a:moveTo>
                  <a:cubicBezTo>
                    <a:pt x="12700" y="43180"/>
                    <a:pt x="25535" y="41241"/>
                    <a:pt x="38100" y="38100"/>
                  </a:cubicBezTo>
                  <a:cubicBezTo>
                    <a:pt x="45892" y="36152"/>
                    <a:pt x="52928" y="30480"/>
                    <a:pt x="60960" y="30480"/>
                  </a:cubicBezTo>
                  <a:cubicBezTo>
                    <a:pt x="116898" y="30480"/>
                    <a:pt x="172720" y="35560"/>
                    <a:pt x="228600" y="38100"/>
                  </a:cubicBezTo>
                  <a:cubicBezTo>
                    <a:pt x="241300" y="40640"/>
                    <a:pt x="254205" y="42312"/>
                    <a:pt x="266700" y="45720"/>
                  </a:cubicBezTo>
                  <a:cubicBezTo>
                    <a:pt x="282198" y="49947"/>
                    <a:pt x="312420" y="60960"/>
                    <a:pt x="312420" y="60960"/>
                  </a:cubicBezTo>
                  <a:cubicBezTo>
                    <a:pt x="322580" y="68580"/>
                    <a:pt x="331541" y="78140"/>
                    <a:pt x="342900" y="83820"/>
                  </a:cubicBezTo>
                  <a:cubicBezTo>
                    <a:pt x="361452" y="93096"/>
                    <a:pt x="397224" y="101211"/>
                    <a:pt x="419100" y="106680"/>
                  </a:cubicBezTo>
                  <a:cubicBezTo>
                    <a:pt x="523240" y="104140"/>
                    <a:pt x="627561" y="105696"/>
                    <a:pt x="731520" y="99060"/>
                  </a:cubicBezTo>
                  <a:cubicBezTo>
                    <a:pt x="747552" y="98037"/>
                    <a:pt x="761655" y="87716"/>
                    <a:pt x="777240" y="83820"/>
                  </a:cubicBezTo>
                  <a:cubicBezTo>
                    <a:pt x="823305" y="72304"/>
                    <a:pt x="797785" y="79512"/>
                    <a:pt x="853440" y="60960"/>
                  </a:cubicBezTo>
                  <a:cubicBezTo>
                    <a:pt x="861060" y="58420"/>
                    <a:pt x="869617" y="57795"/>
                    <a:pt x="876300" y="53340"/>
                  </a:cubicBezTo>
                  <a:cubicBezTo>
                    <a:pt x="883920" y="48260"/>
                    <a:pt x="890969" y="42196"/>
                    <a:pt x="899160" y="38100"/>
                  </a:cubicBezTo>
                  <a:cubicBezTo>
                    <a:pt x="914781" y="30290"/>
                    <a:pt x="945629" y="25758"/>
                    <a:pt x="960120" y="22860"/>
                  </a:cubicBezTo>
                  <a:cubicBezTo>
                    <a:pt x="967740" y="17780"/>
                    <a:pt x="974145" y="10030"/>
                    <a:pt x="982980" y="7620"/>
                  </a:cubicBezTo>
                  <a:cubicBezTo>
                    <a:pt x="1002737" y="2232"/>
                    <a:pt x="1023462" y="0"/>
                    <a:pt x="1043940" y="0"/>
                  </a:cubicBezTo>
                  <a:cubicBezTo>
                    <a:pt x="1145572" y="0"/>
                    <a:pt x="1247140" y="5080"/>
                    <a:pt x="1348740" y="7620"/>
                  </a:cubicBezTo>
                  <a:cubicBezTo>
                    <a:pt x="1363980" y="12700"/>
                    <a:pt x="1381609" y="13221"/>
                    <a:pt x="1394460" y="22860"/>
                  </a:cubicBezTo>
                  <a:cubicBezTo>
                    <a:pt x="1447720" y="62805"/>
                    <a:pt x="1402549" y="33947"/>
                    <a:pt x="1447800" y="53340"/>
                  </a:cubicBezTo>
                  <a:cubicBezTo>
                    <a:pt x="1458241" y="57815"/>
                    <a:pt x="1467115" y="66487"/>
                    <a:pt x="1478280" y="68580"/>
                  </a:cubicBezTo>
                  <a:cubicBezTo>
                    <a:pt x="1508342" y="74217"/>
                    <a:pt x="1539240" y="73660"/>
                    <a:pt x="1569720" y="76200"/>
                  </a:cubicBezTo>
                  <a:cubicBezTo>
                    <a:pt x="1656189" y="93494"/>
                    <a:pt x="1620790" y="85158"/>
                    <a:pt x="1676400" y="99060"/>
                  </a:cubicBezTo>
                  <a:cubicBezTo>
                    <a:pt x="1709420" y="96520"/>
                    <a:pt x="1742598" y="95548"/>
                    <a:pt x="1775460" y="91440"/>
                  </a:cubicBezTo>
                  <a:cubicBezTo>
                    <a:pt x="1862123" y="80607"/>
                    <a:pt x="1721775" y="83820"/>
                    <a:pt x="1828800" y="8382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020B628E-5336-A97C-4339-2A87422F85DF}"/>
              </a:ext>
            </a:extLst>
          </p:cNvPr>
          <p:cNvSpPr/>
          <p:nvPr/>
        </p:nvSpPr>
        <p:spPr>
          <a:xfrm>
            <a:off x="6444511" y="3165797"/>
            <a:ext cx="402630" cy="18162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B2B237B-EC62-3F01-2630-F6E45B5E2824}"/>
              </a:ext>
            </a:extLst>
          </p:cNvPr>
          <p:cNvSpPr/>
          <p:nvPr/>
        </p:nvSpPr>
        <p:spPr>
          <a:xfrm rot="16200000">
            <a:off x="4119319" y="4156878"/>
            <a:ext cx="2032000" cy="936000"/>
          </a:xfrm>
          <a:custGeom>
            <a:avLst/>
            <a:gdLst>
              <a:gd name="connsiteX0" fmla="*/ 2032000 w 2032000"/>
              <a:gd name="connsiteY0" fmla="*/ 912917 h 936000"/>
              <a:gd name="connsiteX1" fmla="*/ 2032000 w 2032000"/>
              <a:gd name="connsiteY1" fmla="*/ 936000 h 936000"/>
              <a:gd name="connsiteX2" fmla="*/ 0 w 2032000"/>
              <a:gd name="connsiteY2" fmla="*/ 936000 h 936000"/>
              <a:gd name="connsiteX3" fmla="*/ 0 w 2032000"/>
              <a:gd name="connsiteY3" fmla="*/ 0 h 936000"/>
              <a:gd name="connsiteX4" fmla="*/ 1119083 w 2032000"/>
              <a:gd name="connsiteY4" fmla="*/ 0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936000">
                <a:moveTo>
                  <a:pt x="2032000" y="912917"/>
                </a:moveTo>
                <a:lnTo>
                  <a:pt x="2032000" y="936000"/>
                </a:lnTo>
                <a:lnTo>
                  <a:pt x="0" y="936000"/>
                </a:lnTo>
                <a:lnTo>
                  <a:pt x="0" y="0"/>
                </a:lnTo>
                <a:lnTo>
                  <a:pt x="1119083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F0C98A-3DBB-B069-D036-A649B308B2F3}"/>
              </a:ext>
            </a:extLst>
          </p:cNvPr>
          <p:cNvSpPr/>
          <p:nvPr/>
        </p:nvSpPr>
        <p:spPr>
          <a:xfrm>
            <a:off x="4370925" y="5584082"/>
            <a:ext cx="1528788" cy="100583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Wavefront sensor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F2F79-3F33-0B5C-41C4-99541FF1575A}"/>
              </a:ext>
            </a:extLst>
          </p:cNvPr>
          <p:cNvSpPr/>
          <p:nvPr/>
        </p:nvSpPr>
        <p:spPr>
          <a:xfrm rot="18900000">
            <a:off x="4193815" y="3962995"/>
            <a:ext cx="1932359" cy="1558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00C226-2019-E1CC-3026-C23F496F3442}"/>
              </a:ext>
            </a:extLst>
          </p:cNvPr>
          <p:cNvSpPr/>
          <p:nvPr/>
        </p:nvSpPr>
        <p:spPr>
          <a:xfrm>
            <a:off x="1309649" y="5583091"/>
            <a:ext cx="1528788" cy="100583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Real-time Computer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1DD01C-5115-DCF1-C888-B3012305F63F}"/>
              </a:ext>
            </a:extLst>
          </p:cNvPr>
          <p:cNvCxnSpPr>
            <a:endCxn id="2" idx="3"/>
          </p:cNvCxnSpPr>
          <p:nvPr/>
        </p:nvCxnSpPr>
        <p:spPr>
          <a:xfrm flipH="1" flipV="1">
            <a:off x="2838437" y="6086009"/>
            <a:ext cx="1532488" cy="9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0CDEFA-CA40-2991-AC3A-FC2CBE42F478}"/>
              </a:ext>
            </a:extLst>
          </p:cNvPr>
          <p:cNvCxnSpPr>
            <a:cxnSpLocks/>
          </p:cNvCxnSpPr>
          <p:nvPr/>
        </p:nvCxnSpPr>
        <p:spPr>
          <a:xfrm flipV="1">
            <a:off x="2074043" y="4590153"/>
            <a:ext cx="4911" cy="9929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D1146A-0101-9C21-CA7A-E4D74C05522F}"/>
              </a:ext>
            </a:extLst>
          </p:cNvPr>
          <p:cNvCxnSpPr>
            <a:cxnSpLocks/>
          </p:cNvCxnSpPr>
          <p:nvPr/>
        </p:nvCxnSpPr>
        <p:spPr>
          <a:xfrm>
            <a:off x="3452813" y="3606212"/>
            <a:ext cx="0" cy="9405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94477F-8E8F-AF77-871C-444491940BC6}"/>
              </a:ext>
            </a:extLst>
          </p:cNvPr>
          <p:cNvCxnSpPr>
            <a:cxnSpLocks/>
          </p:cNvCxnSpPr>
          <p:nvPr/>
        </p:nvCxnSpPr>
        <p:spPr>
          <a:xfrm>
            <a:off x="3733801" y="3606212"/>
            <a:ext cx="0" cy="9405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5CC8FA-1F3A-C094-76D6-FEEBF31DF0A0}"/>
              </a:ext>
            </a:extLst>
          </p:cNvPr>
          <p:cNvCxnSpPr>
            <a:cxnSpLocks/>
          </p:cNvCxnSpPr>
          <p:nvPr/>
        </p:nvCxnSpPr>
        <p:spPr>
          <a:xfrm>
            <a:off x="4043363" y="3614738"/>
            <a:ext cx="0" cy="9405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803C7F9-5CC8-68AE-402F-B9407AAC7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8" t="6696" r="24319" b="12101"/>
          <a:stretch/>
        </p:blipFill>
        <p:spPr>
          <a:xfrm>
            <a:off x="8174399" y="2121320"/>
            <a:ext cx="3852579" cy="39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02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853700-128F-FC21-7400-C3A15C99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20" y="1160112"/>
            <a:ext cx="5380839" cy="5513352"/>
          </a:xfrm>
        </p:spPr>
        <p:txBody>
          <a:bodyPr/>
          <a:lstStyle/>
          <a:p>
            <a:r>
              <a:rPr lang="en-US" dirty="0"/>
              <a:t>Atmospheric turbulence is created by convection in the atmosphere</a:t>
            </a:r>
          </a:p>
          <a:p>
            <a:endParaRPr lang="en-US" dirty="0"/>
          </a:p>
          <a:p>
            <a:r>
              <a:rPr lang="en-US" dirty="0"/>
              <a:t>This creates pockets of air with different temperatures that drift over the telescope.</a:t>
            </a:r>
          </a:p>
          <a:p>
            <a:endParaRPr lang="en-US" dirty="0"/>
          </a:p>
          <a:p>
            <a:r>
              <a:rPr lang="en-US" dirty="0"/>
              <a:t>Air with a </a:t>
            </a:r>
            <a:r>
              <a:rPr lang="en-US" b="1" dirty="0">
                <a:solidFill>
                  <a:schemeClr val="accent6"/>
                </a:solidFill>
              </a:rPr>
              <a:t>different temperature</a:t>
            </a:r>
            <a:r>
              <a:rPr lang="en-US" dirty="0"/>
              <a:t> also has a </a:t>
            </a:r>
            <a:r>
              <a:rPr lang="en-US" b="1" dirty="0">
                <a:solidFill>
                  <a:srgbClr val="7030A0"/>
                </a:solidFill>
              </a:rPr>
              <a:t>different refractive index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C7572-B632-E73D-69C4-2F78A8AC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optics is necessary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3AA4C-5346-2B7E-CDF4-A85246797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AOclosingloop2">
            <a:hlinkClick r:id="" action="ppaction://media"/>
            <a:extLst>
              <a:ext uri="{FF2B5EF4-FFF2-40B4-BE49-F238E27FC236}">
                <a16:creationId xmlns:a16="http://schemas.microsoft.com/office/drawing/2014/main" id="{3D22C712-572D-A1C1-D7D4-CB3766996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289" t="27903" r="29289" b="30675"/>
          <a:stretch/>
        </p:blipFill>
        <p:spPr>
          <a:xfrm>
            <a:off x="6243053" y="1114574"/>
            <a:ext cx="5635256" cy="5635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977B3-430F-84F0-9FB9-BCA414AE337C}"/>
              </a:ext>
            </a:extLst>
          </p:cNvPr>
          <p:cNvSpPr txBox="1"/>
          <p:nvPr/>
        </p:nvSpPr>
        <p:spPr>
          <a:xfrm>
            <a:off x="6309079" y="1113619"/>
            <a:ext cx="2734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 Pup at z’ with MagAO-X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B27DE-0775-E546-656F-92973D6B2E86}"/>
              </a:ext>
            </a:extLst>
          </p:cNvPr>
          <p:cNvSpPr txBox="1"/>
          <p:nvPr/>
        </p:nvSpPr>
        <p:spPr>
          <a:xfrm>
            <a:off x="9335168" y="1107878"/>
            <a:ext cx="2856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J. Long &amp; B. Mazin</a:t>
            </a:r>
          </a:p>
        </p:txBody>
      </p:sp>
    </p:spTree>
    <p:extLst>
      <p:ext uri="{BB962C8B-B14F-4D97-AF65-F5344CB8AC3E}">
        <p14:creationId xmlns:p14="http://schemas.microsoft.com/office/powerpoint/2010/main" val="40584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B4CC82-6459-6960-7BF8-2958DBA44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5021720" cy="5513352"/>
              </a:xfrm>
            </p:spPr>
            <p:txBody>
              <a:bodyPr/>
              <a:lstStyle/>
              <a:p>
                <a:r>
                  <a:rPr lang="en-US" dirty="0"/>
                  <a:t>Let’s dive a little bit deeper into the wavefront errors.</a:t>
                </a:r>
              </a:p>
              <a:p>
                <a:endParaRPr lang="en-US" dirty="0"/>
              </a:p>
              <a:p>
                <a:r>
                  <a:rPr lang="en-US" dirty="0"/>
                  <a:t>Wavefront errors have a particular lifetime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B4CC82-6459-6960-7BF8-2958DBA44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5021720" cy="5513352"/>
              </a:xfrm>
              <a:blipFill>
                <a:blip r:embed="rId2"/>
                <a:stretch>
                  <a:fillRect l="-2184" t="-1768" r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5421576-7893-39E3-6DDD-68084AE4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Wavefront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032A-33DA-44D7-6B1B-786A37D2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B4CC82-6459-6960-7BF8-2958DBA44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5021720" cy="5513352"/>
              </a:xfrm>
            </p:spPr>
            <p:txBody>
              <a:bodyPr/>
              <a:lstStyle/>
              <a:p>
                <a:r>
                  <a:rPr lang="en-US" dirty="0"/>
                  <a:t>Let’s dive a little bit deeper into the wavefront errors.</a:t>
                </a:r>
              </a:p>
              <a:p>
                <a:endParaRPr lang="en-US" dirty="0"/>
              </a:p>
              <a:p>
                <a:r>
                  <a:rPr lang="en-US" dirty="0"/>
                  <a:t>Wavefront errors have a particular lifetime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That means that we don’t have the expected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r>
                  <a:rPr lang="en-US" dirty="0"/>
                  <a:t> scaling, but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/>
                  <a:t>. The lifetime of a speckle matters!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B4CC82-6459-6960-7BF8-2958DBA44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5021720" cy="5513352"/>
              </a:xfrm>
              <a:blipFill>
                <a:blip r:embed="rId2"/>
                <a:stretch>
                  <a:fillRect l="-2184" t="-1768" r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5421576-7893-39E3-6DDD-68084AE4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Wavefront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032A-33DA-44D7-6B1B-786A37D2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51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4E3A0E-6F90-6B15-2C8B-57CCE1B5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055" y="1666262"/>
            <a:ext cx="6449325" cy="43535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68C7B4-6A69-65B1-54EF-8B91F157050F}"/>
              </a:ext>
            </a:extLst>
          </p:cNvPr>
          <p:cNvSpPr/>
          <p:nvPr/>
        </p:nvSpPr>
        <p:spPr>
          <a:xfrm>
            <a:off x="11539240" y="5455017"/>
            <a:ext cx="491630" cy="23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B4CC82-6459-6960-7BF8-2958DBA44E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5620" y="1160112"/>
                <a:ext cx="5021720" cy="5513352"/>
              </a:xfrm>
            </p:spPr>
            <p:txBody>
              <a:bodyPr/>
              <a:lstStyle/>
              <a:p>
                <a:r>
                  <a:rPr lang="en-US" dirty="0"/>
                  <a:t>Let’s dive a little bit deeper into the wavefront errors.</a:t>
                </a:r>
              </a:p>
              <a:p>
                <a:endParaRPr lang="en-US" dirty="0"/>
              </a:p>
              <a:p>
                <a:r>
                  <a:rPr lang="en-US" dirty="0"/>
                  <a:t>Wavefront errors have a particular lifetime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That means that we don’t have the expected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r>
                  <a:rPr lang="en-US" dirty="0"/>
                  <a:t> scaling, but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/>
                  <a:t>. The lifetime of a speckle matters!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EB4CC82-6459-6960-7BF8-2958DBA44E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620" y="1160112"/>
                <a:ext cx="5021720" cy="5513352"/>
              </a:xfrm>
              <a:blipFill>
                <a:blip r:embed="rId3"/>
                <a:stretch>
                  <a:fillRect l="-2184" t="-1768" r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5421576-7893-39E3-6DDD-68084AE4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Wavefront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1032A-33DA-44D7-6B1B-786A37D24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FD1B3-E26D-1475-DC94-76AF292EC486}"/>
              </a:ext>
            </a:extLst>
          </p:cNvPr>
          <p:cNvSpPr/>
          <p:nvPr/>
        </p:nvSpPr>
        <p:spPr>
          <a:xfrm>
            <a:off x="7863840" y="1554480"/>
            <a:ext cx="4099560" cy="23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983BC-C440-9CE2-8E42-992DED7CBC98}"/>
              </a:ext>
            </a:extLst>
          </p:cNvPr>
          <p:cNvSpPr txBox="1"/>
          <p:nvPr/>
        </p:nvSpPr>
        <p:spPr>
          <a:xfrm>
            <a:off x="11603091" y="5403850"/>
            <a:ext cx="427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F6B7A-33A2-E1BC-0F87-1082BC187409}"/>
              </a:ext>
            </a:extLst>
          </p:cNvPr>
          <p:cNvSpPr txBox="1"/>
          <p:nvPr/>
        </p:nvSpPr>
        <p:spPr>
          <a:xfrm>
            <a:off x="10397630" y="632279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Males et al. 2021</a:t>
            </a:r>
          </a:p>
        </p:txBody>
      </p:sp>
    </p:spTree>
    <p:extLst>
      <p:ext uri="{BB962C8B-B14F-4D97-AF65-F5344CB8AC3E}">
        <p14:creationId xmlns:p14="http://schemas.microsoft.com/office/powerpoint/2010/main" val="3396651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B1447-1253-3EEB-84CC-5842AF3614F0}"/>
              </a:ext>
            </a:extLst>
          </p:cNvPr>
          <p:cNvSpPr txBox="1"/>
          <p:nvPr/>
        </p:nvSpPr>
        <p:spPr>
          <a:xfrm>
            <a:off x="3585028" y="1859340"/>
            <a:ext cx="5573486" cy="156966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speckle lifetime!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44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265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8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white">
                                                  <a:lumMod val="85000"/>
                                                </a:prst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>
                                      <a:lumMod val="85000"/>
                                    </a:prst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>
                                          <a:lumMod val="85000"/>
                                        </a:prst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>
                                              <a:lumMod val="85000"/>
                                            </a:prst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928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blipFill>
                <a:blip r:embed="rId2"/>
                <a:stretch>
                  <a:fillRect l="-96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9301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blipFill>
                <a:blip r:embed="rId2"/>
                <a:stretch>
                  <a:fillRect l="-96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DEE869-75EC-4AAF-8446-FA2AD3781C32}"/>
                  </a:ext>
                </a:extLst>
              </p:cNvPr>
              <p:cNvSpPr txBox="1"/>
              <p:nvPr/>
            </p:nvSpPr>
            <p:spPr>
              <a:xfrm>
                <a:off x="1792737" y="3138660"/>
                <a:ext cx="8755811" cy="163673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Either reduce the speckle strength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𝑞𝑠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𝑎𝑠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 their lifetime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𝑞𝑠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𝑎𝑠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DEE869-75EC-4AAF-8446-FA2AD3781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737" y="3138660"/>
                <a:ext cx="8755811" cy="1636730"/>
              </a:xfrm>
              <a:prstGeom prst="rect">
                <a:avLst/>
              </a:prstGeom>
              <a:blipFill>
                <a:blip r:embed="rId4"/>
                <a:stretch>
                  <a:fillRect t="-2888" b="-8303"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731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259BC-2FF7-0712-56FB-2BCDD888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a coronagraph?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7F5E-4A41-4270-7CE4-BA4BB0F2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014D56A-31BB-A1BC-5F5D-CA8A198B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060450"/>
            <a:ext cx="7200000" cy="57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2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blipFill>
                <a:blip r:embed="rId2"/>
                <a:stretch>
                  <a:fillRect l="-96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DEE869-75EC-4AAF-8446-FA2AD3781C32}"/>
                  </a:ext>
                </a:extLst>
              </p:cNvPr>
              <p:cNvSpPr txBox="1"/>
              <p:nvPr/>
            </p:nvSpPr>
            <p:spPr>
              <a:xfrm>
                <a:off x="1776413" y="1811249"/>
                <a:ext cx="8755811" cy="163673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Either reduce the speckle strength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𝑞𝑠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𝑎𝑠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 their lifetime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𝑞𝑠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𝑎𝑠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DEE869-75EC-4AAF-8446-FA2AD3781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413" y="1811249"/>
                <a:ext cx="8755811" cy="1636730"/>
              </a:xfrm>
              <a:prstGeom prst="rect">
                <a:avLst/>
              </a:prstGeom>
              <a:blipFill>
                <a:blip r:embed="rId4"/>
                <a:stretch>
                  <a:fillRect t="-2518" b="-8273"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D739D96-9AF2-FFFB-CE0A-F2C21E4C01C0}"/>
              </a:ext>
            </a:extLst>
          </p:cNvPr>
          <p:cNvSpPr txBox="1"/>
          <p:nvPr/>
        </p:nvSpPr>
        <p:spPr>
          <a:xfrm>
            <a:off x="1792737" y="4167024"/>
            <a:ext cx="8755811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control of wavefront aberrations at all planes reduce all terms!</a:t>
            </a:r>
          </a:p>
        </p:txBody>
      </p:sp>
    </p:spTree>
    <p:extLst>
      <p:ext uri="{BB962C8B-B14F-4D97-AF65-F5344CB8AC3E}">
        <p14:creationId xmlns:p14="http://schemas.microsoft.com/office/powerpoint/2010/main" val="1003310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68144F-20B1-AFC3-C06F-CFC51A44F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speed of an AO system should be faster than the speckle lifetime! Otherwise you will never correct the speckles before they disappear.</a:t>
            </a:r>
          </a:p>
          <a:p>
            <a:endParaRPr lang="en-US" dirty="0"/>
          </a:p>
          <a:p>
            <a:r>
              <a:rPr lang="en-US" dirty="0"/>
              <a:t>But within a certain timeframe we only collect so many photons.</a:t>
            </a:r>
          </a:p>
          <a:p>
            <a:endParaRPr lang="en-US" dirty="0"/>
          </a:p>
          <a:p>
            <a:r>
              <a:rPr lang="en-US" dirty="0"/>
              <a:t>Correction speed is a trade off between correction speed and measurement noise (photon noise)!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50773-957D-4BEC-90CC-884A8B7F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arbitrarily speed up?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1227A-A95E-0F43-54D3-3C4230104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787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68144F-20B1-AFC3-C06F-CFC51A44F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speed of an AO system should be faster than the speckle lifetime! Otherwise you will never correct the speckles before they disappear.</a:t>
            </a:r>
          </a:p>
          <a:p>
            <a:endParaRPr lang="en-US" dirty="0"/>
          </a:p>
          <a:p>
            <a:r>
              <a:rPr lang="en-US" dirty="0"/>
              <a:t>But within a certain timeframe we only collect so many photons.</a:t>
            </a:r>
          </a:p>
          <a:p>
            <a:endParaRPr lang="en-US" dirty="0"/>
          </a:p>
          <a:p>
            <a:r>
              <a:rPr lang="en-US" dirty="0"/>
              <a:t>Correction speed is a trade off between </a:t>
            </a:r>
            <a:r>
              <a:rPr lang="en-US" dirty="0">
                <a:solidFill>
                  <a:srgbClr val="7030A0"/>
                </a:solidFill>
              </a:rPr>
              <a:t>correction speed </a:t>
            </a:r>
            <a:r>
              <a:rPr lang="en-US" dirty="0"/>
              <a:t>and </a:t>
            </a:r>
            <a:r>
              <a:rPr lang="en-US" dirty="0">
                <a:solidFill>
                  <a:schemeClr val="accent6"/>
                </a:solidFill>
              </a:rPr>
              <a:t>measurement noise (photon noise)</a:t>
            </a:r>
            <a:r>
              <a:rPr lang="en-US" dirty="0"/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A50773-957D-4BEC-90CC-884A8B7F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arbitrarily speed up?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1227A-A95E-0F43-54D3-3C4230104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C57734-9A2D-F0A5-4371-5149F46965C1}"/>
                  </a:ext>
                </a:extLst>
              </p:cNvPr>
              <p:cNvSpPr txBox="1"/>
              <p:nvPr/>
            </p:nvSpPr>
            <p:spPr>
              <a:xfrm>
                <a:off x="4180112" y="4846988"/>
                <a:ext cx="3905877" cy="1386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C57734-9A2D-F0A5-4371-5149F4696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112" y="4846988"/>
                <a:ext cx="3905877" cy="13862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0989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8DC2-594F-97E3-EA82-F70E5EAD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Rapidly changing atmosphere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F661-373E-F7C6-9A11-0B9E9E450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AF1A8-BE39-7557-E307-788CCA2A3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07" t="834" r="632" b="50000"/>
          <a:stretch/>
        </p:blipFill>
        <p:spPr>
          <a:xfrm>
            <a:off x="438669" y="1267996"/>
            <a:ext cx="5208588" cy="517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05A88-22A7-5C19-97B7-E144637D5E77}"/>
              </a:ext>
            </a:extLst>
          </p:cNvPr>
          <p:cNvSpPr txBox="1"/>
          <p:nvPr/>
        </p:nvSpPr>
        <p:spPr>
          <a:xfrm>
            <a:off x="1080647" y="1262494"/>
            <a:ext cx="392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Long coherence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2425B-A3A3-379E-3FD0-F98DFC1542A8}"/>
              </a:ext>
            </a:extLst>
          </p:cNvPr>
          <p:cNvSpPr txBox="1"/>
          <p:nvPr/>
        </p:nvSpPr>
        <p:spPr>
          <a:xfrm>
            <a:off x="9629481" y="6475087"/>
            <a:ext cx="277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Cantalloube</a:t>
            </a:r>
            <a:r>
              <a:rPr lang="en-US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33312675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F8DC2-594F-97E3-EA82-F70E5EAD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Rapidly changing atmosphere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F661-373E-F7C6-9A11-0B9E9E450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AF1A8-BE39-7557-E307-788CCA2A3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07" t="834" r="632" b="50000"/>
          <a:stretch/>
        </p:blipFill>
        <p:spPr>
          <a:xfrm>
            <a:off x="438669" y="1267996"/>
            <a:ext cx="5208588" cy="517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05A88-22A7-5C19-97B7-E144637D5E77}"/>
              </a:ext>
            </a:extLst>
          </p:cNvPr>
          <p:cNvSpPr txBox="1"/>
          <p:nvPr/>
        </p:nvSpPr>
        <p:spPr>
          <a:xfrm>
            <a:off x="1080647" y="1262494"/>
            <a:ext cx="392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Long coherence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F31A4-EB2E-6407-8B18-4F986C6FA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07" t="50000" r="632" b="782"/>
          <a:stretch/>
        </p:blipFill>
        <p:spPr>
          <a:xfrm>
            <a:off x="6544742" y="1262494"/>
            <a:ext cx="5208588" cy="5181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5DB3F0-5514-0E5F-D7A3-73D5C95D178C}"/>
              </a:ext>
            </a:extLst>
          </p:cNvPr>
          <p:cNvSpPr txBox="1"/>
          <p:nvPr/>
        </p:nvSpPr>
        <p:spPr>
          <a:xfrm>
            <a:off x="6686435" y="1262494"/>
            <a:ext cx="4925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Short coherence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2425B-A3A3-379E-3FD0-F98DFC1542A8}"/>
              </a:ext>
            </a:extLst>
          </p:cNvPr>
          <p:cNvSpPr txBox="1"/>
          <p:nvPr/>
        </p:nvSpPr>
        <p:spPr>
          <a:xfrm>
            <a:off x="9629481" y="6475087"/>
            <a:ext cx="277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Cantalloube</a:t>
            </a:r>
            <a:r>
              <a:rPr lang="en-US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785732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1447107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(</a:t>
                </a:r>
                <a:r>
                  <a:rPr lang="en-US" sz="2800" dirty="0">
                    <a:solidFill>
                      <a:srgbClr val="FFC000"/>
                    </a:solidFill>
                    <a:latin typeface="Calibri" panose="020F0502020204030204"/>
                  </a:rPr>
                  <a:t>much small than NCPA).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1447107" cy="2556982"/>
              </a:xfrm>
              <a:prstGeom prst="rect">
                <a:avLst/>
              </a:prstGeom>
              <a:blipFill>
                <a:blip r:embed="rId2"/>
                <a:stretch>
                  <a:fillRect l="-905" r="-31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5985228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4472C4"/>
                                  </a:solidFill>
                                  <a:latin typeface="Cambria Math" panose="02040503050406030204" pitchFamily="18" charset="0"/>
                                </a:rPr>
                                <m:t>𝑞𝑠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𝑞𝑠</m:t>
                                  </m:r>
                                </m:sub>
                                <m:sup>
                                  <m: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4472C4"/>
                                      </a:solidFill>
                                      <a:latin typeface="Cambria Math" panose="02040503050406030204" pitchFamily="18" charset="0"/>
                                    </a:rPr>
                                    <m:t>𝑞𝑠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5985228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430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6A0219-87DC-488D-A3A9-C55A611471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350" y="65932"/>
            <a:ext cx="3439276" cy="9056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372C6-CF78-A084-8302-A17CDDB0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9" name="Picture 8" descr="A machine with blue and purple lights&#10;&#10;Description automatically generated">
            <a:extLst>
              <a:ext uri="{FF2B5EF4-FFF2-40B4-BE49-F238E27FC236}">
                <a16:creationId xmlns:a16="http://schemas.microsoft.com/office/drawing/2014/main" id="{8864CAC7-BAC4-F59C-744B-A92DD1F5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6250" r="10000" b="29859"/>
          <a:stretch/>
        </p:blipFill>
        <p:spPr>
          <a:xfrm>
            <a:off x="1212908" y="771455"/>
            <a:ext cx="8988473" cy="60865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24893-8862-74EF-8A55-E7F180CAFE36}"/>
              </a:ext>
            </a:extLst>
          </p:cNvPr>
          <p:cNvSpPr txBox="1"/>
          <p:nvPr/>
        </p:nvSpPr>
        <p:spPr>
          <a:xfrm>
            <a:off x="10401300" y="6374369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J. Long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182F2A-53EC-75C7-C080-77AC775BFE62}"/>
              </a:ext>
            </a:extLst>
          </p:cNvPr>
          <p:cNvSpPr/>
          <p:nvPr/>
        </p:nvSpPr>
        <p:spPr>
          <a:xfrm>
            <a:off x="7206302" y="4929052"/>
            <a:ext cx="426720" cy="47897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61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C112EC-1566-4909-B5CC-03E8053EF9C0}"/>
              </a:ext>
            </a:extLst>
          </p:cNvPr>
          <p:cNvCxnSpPr>
            <a:cxnSpLocks/>
          </p:cNvCxnSpPr>
          <p:nvPr/>
        </p:nvCxnSpPr>
        <p:spPr>
          <a:xfrm>
            <a:off x="7738495" y="290366"/>
            <a:ext cx="0" cy="7527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BCE1173-1B35-409C-A867-4C94DB83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Non-common path aberrations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83FFE-F11F-BE88-5B0E-22EF85E33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C7A4BD-66F8-C0FE-9B8E-9C8CC267D7C7}"/>
              </a:ext>
            </a:extLst>
          </p:cNvPr>
          <p:cNvSpPr txBox="1"/>
          <p:nvPr/>
        </p:nvSpPr>
        <p:spPr>
          <a:xfrm>
            <a:off x="9686431" y="6246912"/>
            <a:ext cx="290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Males et al. in prep.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F229A-326C-278E-402F-BDDA72AC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8" y="1246486"/>
            <a:ext cx="5597678" cy="5546636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823247C-BC25-AF56-A1F5-F0AC01FF4A7F}"/>
              </a:ext>
            </a:extLst>
          </p:cNvPr>
          <p:cNvSpPr txBox="1">
            <a:spLocks/>
          </p:cNvSpPr>
          <p:nvPr/>
        </p:nvSpPr>
        <p:spPr>
          <a:xfrm>
            <a:off x="6216241" y="1772508"/>
            <a:ext cx="5684239" cy="3806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Limit achievable </a:t>
            </a:r>
            <a:r>
              <a:rPr lang="en-US" dirty="0" err="1"/>
              <a:t>Strehl</a:t>
            </a:r>
            <a:r>
              <a:rPr lang="en-US" dirty="0"/>
              <a:t> ratio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Cause stellar leakage into the coronagraph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Slowly change and are difficult to suppress with post-processing.</a:t>
            </a:r>
          </a:p>
        </p:txBody>
      </p:sp>
    </p:spTree>
    <p:extLst>
      <p:ext uri="{BB962C8B-B14F-4D97-AF65-F5344CB8AC3E}">
        <p14:creationId xmlns:p14="http://schemas.microsoft.com/office/powerpoint/2010/main" val="3968165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EB0BA1-CBD3-004D-7B71-E164E103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win the AO control battle?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4E3E4-D540-BFEC-3DA0-79C9FF292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0813440F-3912-69FF-38BD-3DF557E2C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8573" r="75978" b="34361"/>
          <a:stretch/>
        </p:blipFill>
        <p:spPr>
          <a:xfrm>
            <a:off x="399198" y="1742812"/>
            <a:ext cx="4417808" cy="32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912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EB0BA1-CBD3-004D-7B71-E164E103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win the AO control battle?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4E3E4-D540-BFEC-3DA0-79C9FF292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0813440F-3912-69FF-38BD-3DF557E2C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8573" r="75978" b="34361"/>
          <a:stretch/>
        </p:blipFill>
        <p:spPr>
          <a:xfrm>
            <a:off x="399198" y="1742812"/>
            <a:ext cx="4417808" cy="3282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417BA-C4A5-EFD6-4596-E7A1ABEF6110}"/>
              </a:ext>
            </a:extLst>
          </p:cNvPr>
          <p:cNvSpPr txBox="1"/>
          <p:nvPr/>
        </p:nvSpPr>
        <p:spPr>
          <a:xfrm>
            <a:off x="5276676" y="2592198"/>
            <a:ext cx="30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63383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259BC-2FF7-0712-56FB-2BCDD888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a coronagraph?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7F5E-4A41-4270-7CE4-BA4BB0F2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FB6536-AFBB-0117-B0C5-2AFCD65A3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060450"/>
            <a:ext cx="7200000" cy="57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96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79A477-C4CE-A4A5-1CAC-13BEB810F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EB0BA1-CBD3-004D-7B71-E164E103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win the AO control battle?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4E3E4-D540-BFEC-3DA0-79C9FF292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0813440F-3912-69FF-38BD-3DF557E2C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8573" r="75978" b="34361"/>
          <a:stretch/>
        </p:blipFill>
        <p:spPr>
          <a:xfrm>
            <a:off x="399198" y="1742812"/>
            <a:ext cx="4417808" cy="3282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417BA-C4A5-EFD6-4596-E7A1ABEF6110}"/>
              </a:ext>
            </a:extLst>
          </p:cNvPr>
          <p:cNvSpPr txBox="1"/>
          <p:nvPr/>
        </p:nvSpPr>
        <p:spPr>
          <a:xfrm>
            <a:off x="5276676" y="2592198"/>
            <a:ext cx="30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60B6C-22EF-B9B0-306E-82E968163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8004582" y="1461282"/>
            <a:ext cx="4086749" cy="3181579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1E480E4-A91F-9042-0A3F-D39D4E7FB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988" y="3805928"/>
            <a:ext cx="3896361" cy="29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84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581C40-DB18-F56F-97C7-D45F39FF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MagAO</a:t>
            </a:r>
            <a:r>
              <a:rPr lang="en-US" dirty="0"/>
              <a:t>-X – Multi-stage adaptive optics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FEF8B-4E45-EBC9-B5EA-1F59BCF5E5AD}"/>
              </a:ext>
            </a:extLst>
          </p:cNvPr>
          <p:cNvSpPr/>
          <p:nvPr/>
        </p:nvSpPr>
        <p:spPr>
          <a:xfrm>
            <a:off x="1072616" y="1900190"/>
            <a:ext cx="2676088" cy="838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ALPAO-97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2B7D9-7ED7-BE3E-639A-5B25A6BFD440}"/>
              </a:ext>
            </a:extLst>
          </p:cNvPr>
          <p:cNvSpPr/>
          <p:nvPr/>
        </p:nvSpPr>
        <p:spPr>
          <a:xfrm>
            <a:off x="3944447" y="1900190"/>
            <a:ext cx="2676088" cy="838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Tweeter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BMC-2K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54A418-ED71-A474-8766-B4C5D7ECD95C}"/>
              </a:ext>
            </a:extLst>
          </p:cNvPr>
          <p:cNvSpPr/>
          <p:nvPr/>
        </p:nvSpPr>
        <p:spPr>
          <a:xfrm>
            <a:off x="7279070" y="1909419"/>
            <a:ext cx="2676088" cy="838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NCPA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BMC-1K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41917E-F0C4-F4A2-8141-2A3B9A0DBE32}"/>
              </a:ext>
            </a:extLst>
          </p:cNvPr>
          <p:cNvSpPr/>
          <p:nvPr/>
        </p:nvSpPr>
        <p:spPr>
          <a:xfrm>
            <a:off x="7279070" y="3690233"/>
            <a:ext cx="1338044" cy="838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952B46-D6F8-59E4-E1FD-8E93D52E5AD5}"/>
              </a:ext>
            </a:extLst>
          </p:cNvPr>
          <p:cNvSpPr/>
          <p:nvPr/>
        </p:nvSpPr>
        <p:spPr>
          <a:xfrm>
            <a:off x="7279070" y="5116111"/>
            <a:ext cx="2676088" cy="838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Speckle Control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D2E7FD-6216-8B4F-B050-8337A7712E06}"/>
              </a:ext>
            </a:extLst>
          </p:cNvPr>
          <p:cNvSpPr/>
          <p:nvPr/>
        </p:nvSpPr>
        <p:spPr>
          <a:xfrm>
            <a:off x="5132887" y="3605169"/>
            <a:ext cx="1487647" cy="8388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Pyramid WFS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 speed &lt;3.6 kHz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CE759F-DC65-81F1-2491-52DF0B09D01B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876711" y="2739087"/>
            <a:ext cx="0" cy="8660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3C4F46-58BF-872A-363A-B9F91F1C0201}"/>
              </a:ext>
            </a:extLst>
          </p:cNvPr>
          <p:cNvCxnSpPr/>
          <p:nvPr/>
        </p:nvCxnSpPr>
        <p:spPr>
          <a:xfrm flipV="1">
            <a:off x="7958578" y="2796720"/>
            <a:ext cx="0" cy="8660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B64DB3-1D00-EB13-1170-2C052C5C0569}"/>
              </a:ext>
            </a:extLst>
          </p:cNvPr>
          <p:cNvCxnSpPr>
            <a:cxnSpLocks/>
          </p:cNvCxnSpPr>
          <p:nvPr/>
        </p:nvCxnSpPr>
        <p:spPr>
          <a:xfrm flipV="1">
            <a:off x="9309094" y="2787576"/>
            <a:ext cx="0" cy="23193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Arrow: U-Turn 15">
            <a:extLst>
              <a:ext uri="{FF2B5EF4-FFF2-40B4-BE49-F238E27FC236}">
                <a16:creationId xmlns:a16="http://schemas.microsoft.com/office/drawing/2014/main" id="{9A9C248A-CBB9-1391-5215-02D983FC08DB}"/>
              </a:ext>
            </a:extLst>
          </p:cNvPr>
          <p:cNvSpPr/>
          <p:nvPr/>
        </p:nvSpPr>
        <p:spPr>
          <a:xfrm rot="10800000">
            <a:off x="2863674" y="2739087"/>
            <a:ext cx="1233173" cy="545285"/>
          </a:xfrm>
          <a:prstGeom prst="uturnArrow">
            <a:avLst>
              <a:gd name="adj1" fmla="val 12692"/>
              <a:gd name="adj2" fmla="val 21923"/>
              <a:gd name="adj3" fmla="val 37308"/>
              <a:gd name="adj4" fmla="val 0"/>
              <a:gd name="adj5" fmla="val 95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1B803-4DFE-B2CC-F858-0119AD29C201}"/>
              </a:ext>
            </a:extLst>
          </p:cNvPr>
          <p:cNvSpPr txBox="1"/>
          <p:nvPr/>
        </p:nvSpPr>
        <p:spPr>
          <a:xfrm>
            <a:off x="2968531" y="3233732"/>
            <a:ext cx="10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offload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32FC3B-0660-45F6-41F6-5E3BB1D35E05}"/>
              </a:ext>
            </a:extLst>
          </p:cNvPr>
          <p:cNvSpPr/>
          <p:nvPr/>
        </p:nvSpPr>
        <p:spPr>
          <a:xfrm>
            <a:off x="978407" y="1481328"/>
            <a:ext cx="5824729" cy="472744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8A553-766A-9640-80B8-43203666744F}"/>
              </a:ext>
            </a:extLst>
          </p:cNvPr>
          <p:cNvSpPr/>
          <p:nvPr/>
        </p:nvSpPr>
        <p:spPr>
          <a:xfrm>
            <a:off x="7127449" y="1481328"/>
            <a:ext cx="3040679" cy="472744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A3F55-FA42-0763-021C-9D71DC21B005}"/>
              </a:ext>
            </a:extLst>
          </p:cNvPr>
          <p:cNvSpPr txBox="1"/>
          <p:nvPr/>
        </p:nvSpPr>
        <p:spPr>
          <a:xfrm>
            <a:off x="2795240" y="1457736"/>
            <a:ext cx="229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 Loop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A17687-CF27-935B-72F0-EC9F35CABA8C}"/>
              </a:ext>
            </a:extLst>
          </p:cNvPr>
          <p:cNvSpPr txBox="1"/>
          <p:nvPr/>
        </p:nvSpPr>
        <p:spPr>
          <a:xfrm>
            <a:off x="7127449" y="1447281"/>
            <a:ext cx="304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Coronagraph Loop</a:t>
            </a:r>
          </a:p>
        </p:txBody>
      </p:sp>
    </p:spTree>
    <p:extLst>
      <p:ext uri="{BB962C8B-B14F-4D97-AF65-F5344CB8AC3E}">
        <p14:creationId xmlns:p14="http://schemas.microsoft.com/office/powerpoint/2010/main" val="7984668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4185AD-DB56-1A00-B3AE-3B2099DC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Diversity Phase Retrieval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D66C1-D5AB-8CCA-8389-0355500FF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5" name="beta_pic_fdpr">
            <a:hlinkClick r:id="" action="ppaction://media"/>
            <a:extLst>
              <a:ext uri="{FF2B5EF4-FFF2-40B4-BE49-F238E27FC236}">
                <a16:creationId xmlns:a16="http://schemas.microsoft.com/office/drawing/2014/main" id="{3C8486C2-52C7-FF80-BF23-B9E8D497B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721" t="11894" r="25027" b="10437"/>
          <a:stretch/>
        </p:blipFill>
        <p:spPr>
          <a:xfrm>
            <a:off x="3268462" y="1114895"/>
            <a:ext cx="5655076" cy="56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8326B2-589C-147A-D580-D8DB5FCF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diversity Phase retrieval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9D81-7EDA-A534-B8EC-83EA7EC73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02637-0EB7-5083-41DE-C89A150E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6" y="2002816"/>
            <a:ext cx="11938848" cy="4647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BE94BB-0775-080A-F7B5-184034C6A525}"/>
              </a:ext>
            </a:extLst>
          </p:cNvPr>
          <p:cNvSpPr txBox="1"/>
          <p:nvPr/>
        </p:nvSpPr>
        <p:spPr>
          <a:xfrm>
            <a:off x="1455336" y="1045615"/>
            <a:ext cx="3179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After FDPR correction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3A8D4D-4D79-0049-5FB6-70B6A3BFA9A9}"/>
              </a:ext>
            </a:extLst>
          </p:cNvPr>
          <p:cNvSpPr txBox="1"/>
          <p:nvPr/>
        </p:nvSpPr>
        <p:spPr>
          <a:xfrm>
            <a:off x="7303861" y="1045614"/>
            <a:ext cx="3179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Theoretical PSF</a:t>
            </a:r>
          </a:p>
          <a:p>
            <a:pPr algn="ctr"/>
            <a:r>
              <a:rPr lang="en-US" sz="2800" dirty="0"/>
              <a:t>with 6.7mas jitter</a:t>
            </a:r>
          </a:p>
        </p:txBody>
      </p:sp>
    </p:spTree>
    <p:extLst>
      <p:ext uri="{BB962C8B-B14F-4D97-AF65-F5344CB8AC3E}">
        <p14:creationId xmlns:p14="http://schemas.microsoft.com/office/powerpoint/2010/main" val="41962910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E20434-3777-977D-90D9-E78DAFD7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iEFC</a:t>
            </a:r>
            <a:r>
              <a:rPr lang="en-US" dirty="0"/>
              <a:t> on-sky for the first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281F-E2CE-C59A-BBCE-E20CCEC8F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12689-1717-C131-8533-E0A2D8106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810"/>
          <a:stretch/>
        </p:blipFill>
        <p:spPr>
          <a:xfrm>
            <a:off x="609601" y="1687592"/>
            <a:ext cx="5405306" cy="4078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FD1A4-E82B-C90B-4909-626EFCDF440B}"/>
              </a:ext>
            </a:extLst>
          </p:cNvPr>
          <p:cNvSpPr txBox="1"/>
          <p:nvPr/>
        </p:nvSpPr>
        <p:spPr>
          <a:xfrm>
            <a:off x="9492343" y="6287140"/>
            <a:ext cx="233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Haffert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24582705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E20434-3777-977D-90D9-E78DAFD7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iEFC</a:t>
            </a:r>
            <a:r>
              <a:rPr lang="en-US" dirty="0"/>
              <a:t> on-sky for the first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281F-E2CE-C59A-BBCE-E20CCEC8F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12689-1717-C131-8533-E0A2D810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87592"/>
            <a:ext cx="11216779" cy="4078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FD1A4-E82B-C90B-4909-626EFCDF440B}"/>
              </a:ext>
            </a:extLst>
          </p:cNvPr>
          <p:cNvSpPr txBox="1"/>
          <p:nvPr/>
        </p:nvSpPr>
        <p:spPr>
          <a:xfrm>
            <a:off x="9492343" y="6287140"/>
            <a:ext cx="233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Haffert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2177635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1447107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(</a:t>
                </a:r>
                <a:r>
                  <a:rPr lang="en-US" sz="2800" dirty="0">
                    <a:solidFill>
                      <a:srgbClr val="FFC000"/>
                    </a:solidFill>
                    <a:latin typeface="Calibri" panose="020F0502020204030204"/>
                  </a:rPr>
                  <a:t>much small than NCPA).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1447107" cy="2556982"/>
              </a:xfrm>
              <a:prstGeom prst="rect">
                <a:avLst/>
              </a:prstGeom>
              <a:blipFill>
                <a:blip r:embed="rId2"/>
                <a:stretch>
                  <a:fillRect l="-905" r="-31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5983176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7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𝑎𝑠</m:t>
                              </m:r>
                            </m:sub>
                          </m:sSub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𝑎𝑠</m:t>
                                  </m:r>
                                </m:sub>
                                <m:sup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5983176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82497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1447107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(</a:t>
                </a:r>
                <a:r>
                  <a:rPr lang="en-US" sz="2800" dirty="0">
                    <a:solidFill>
                      <a:srgbClr val="FFC000"/>
                    </a:solidFill>
                    <a:latin typeface="Calibri" panose="020F0502020204030204"/>
                  </a:rPr>
                  <a:t>much small than NCPA).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1447107" cy="2556982"/>
              </a:xfrm>
              <a:prstGeom prst="rect">
                <a:avLst/>
              </a:prstGeom>
              <a:blipFill>
                <a:blip r:embed="rId2"/>
                <a:stretch>
                  <a:fillRect l="-905" r="-31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5983176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7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70AD47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𝑎𝑠</m:t>
                              </m:r>
                            </m:sub>
                          </m:sSub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7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𝑎𝑠</m:t>
                                  </m:r>
                                </m:sub>
                                <m:sup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70AD47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7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𝑎𝑠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5983176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2CC4BF4-CD36-891F-07F8-EE0367F82A6B}"/>
              </a:ext>
            </a:extLst>
          </p:cNvPr>
          <p:cNvSpPr txBox="1">
            <a:spLocks/>
          </p:cNvSpPr>
          <p:nvPr/>
        </p:nvSpPr>
        <p:spPr>
          <a:xfrm>
            <a:off x="7431083" y="1095877"/>
            <a:ext cx="4422280" cy="1671988"/>
          </a:xfrm>
          <a:prstGeom prst="rect">
            <a:avLst/>
          </a:prstGeom>
          <a:ln w="76200">
            <a:solidFill>
              <a:schemeClr val="accent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/>
              <a:t>High-contrast imaging is a constant battle against noise limits.</a:t>
            </a:r>
          </a:p>
        </p:txBody>
      </p:sp>
    </p:spTree>
    <p:extLst>
      <p:ext uri="{BB962C8B-B14F-4D97-AF65-F5344CB8AC3E}">
        <p14:creationId xmlns:p14="http://schemas.microsoft.com/office/powerpoint/2010/main" val="13692679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Soummer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blipFill>
                <a:blip r:embed="rId2"/>
                <a:stretch>
                  <a:fillRect l="-96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C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C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AD47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FFC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AD4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5818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static diffraction pattern of the instrument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∞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Long-living quasi-static speckles (&gt;1 minute to hours)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Short-lived atmospheric speckles (5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 100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2556982"/>
              </a:xfrm>
              <a:prstGeom prst="rect">
                <a:avLst/>
              </a:prstGeom>
              <a:blipFill>
                <a:blip r:embed="rId2"/>
                <a:stretch>
                  <a:fillRect l="-96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  <m:r>
                            <a:rPr kumimoji="0" lang="en-US" sz="2700" b="0" i="1" u="none" strike="sng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kumimoji="0" lang="en-US" sz="2700" b="0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𝑎𝑠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700" b="0" i="1" u="none" strike="sng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𝑞𝑠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kumimoji="0" lang="en-US" sz="2700" b="0" i="1" u="none" strike="sng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𝑞𝑠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  <m:sup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kumimoji="0" lang="en-US" sz="2700" b="0" i="1" u="none" strike="sng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kumimoji="0" lang="en-US" sz="2700" b="0" i="1" u="none" strike="sng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𝑞𝑠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11440824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0445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259BC-2FF7-0712-56FB-2BCDD888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a coronagraph?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7F5E-4A41-4270-7CE4-BA4BB0F2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FB6536-AFBB-0117-B0C5-2AFCD65A3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060450"/>
            <a:ext cx="7200000" cy="57381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05C81C-47A0-3398-A800-19AEA74D533E}"/>
              </a:ext>
            </a:extLst>
          </p:cNvPr>
          <p:cNvSpPr/>
          <p:nvPr/>
        </p:nvSpPr>
        <p:spPr>
          <a:xfrm>
            <a:off x="8343900" y="1060450"/>
            <a:ext cx="1409700" cy="53975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90384-7EBA-3995-7A10-8C9DC638C5F9}"/>
              </a:ext>
            </a:extLst>
          </p:cNvPr>
          <p:cNvSpPr txBox="1"/>
          <p:nvPr/>
        </p:nvSpPr>
        <p:spPr>
          <a:xfrm>
            <a:off x="9840846" y="2247900"/>
            <a:ext cx="234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changed the colormap scales to highlight the planet.</a:t>
            </a:r>
          </a:p>
        </p:txBody>
      </p:sp>
    </p:spTree>
    <p:extLst>
      <p:ext uri="{BB962C8B-B14F-4D97-AF65-F5344CB8AC3E}">
        <p14:creationId xmlns:p14="http://schemas.microsoft.com/office/powerpoint/2010/main" val="27098799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1695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𝜼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the efficiency of a photon-noise limited post-processing technique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the throughput of the science instrument.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1695208"/>
              </a:xfrm>
              <a:prstGeom prst="rect">
                <a:avLst/>
              </a:prstGeom>
              <a:blipFill>
                <a:blip r:embed="rId2"/>
                <a:stretch>
                  <a:fillRect r="-114" b="-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4079835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en-US" sz="2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𝑻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4079835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9649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A1280-16F9-44B0-B4B2-229EBC15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sets the limit of HCI?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5CFFA-6E9C-40EE-8A88-B443F694BFB2}"/>
              </a:ext>
            </a:extLst>
          </p:cNvPr>
          <p:cNvSpPr txBox="1"/>
          <p:nvPr/>
        </p:nvSpPr>
        <p:spPr>
          <a:xfrm>
            <a:off x="9840286" y="6090408"/>
            <a:ext cx="214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Soumer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Males et al.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/>
              <p:nvPr/>
            </p:nvSpPr>
            <p:spPr>
              <a:xfrm>
                <a:off x="744893" y="2489770"/>
                <a:ext cx="10702213" cy="1695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𝜼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the efficiency of a photon-noise limited post-processing technique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the throughput of the science instrument.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74F31B-091E-41BD-BF97-916B90925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" y="2489770"/>
                <a:ext cx="10702213" cy="1695208"/>
              </a:xfrm>
              <a:prstGeom prst="rect">
                <a:avLst/>
              </a:prstGeom>
              <a:blipFill>
                <a:blip r:embed="rId2"/>
                <a:stretch>
                  <a:fillRect r="-114" b="-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B35A-088A-4151-8B9E-1E6BFC2F4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/>
              <p:nvPr/>
            </p:nvSpPr>
            <p:spPr>
              <a:xfrm>
                <a:off x="450231" y="1334002"/>
                <a:ext cx="4079835" cy="477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p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en-US" sz="27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𝑻</m:t>
                      </m:r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  <m: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0" lang="en-US" sz="27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7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C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𝑎𝑠</m:t>
                              </m:r>
                            </m:sub>
                          </m:sSub>
                          <m: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7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472C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𝑞𝑠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33033-3E28-4D53-A977-6E20EF807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" y="1334002"/>
                <a:ext cx="4079835" cy="477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50D3AD-EC09-3BE7-2B83-D4070CA503DE}"/>
                  </a:ext>
                </a:extLst>
              </p:cNvPr>
              <p:cNvSpPr txBox="1"/>
              <p:nvPr/>
            </p:nvSpPr>
            <p:spPr>
              <a:xfrm>
                <a:off x="1776413" y="2318246"/>
                <a:ext cx="8755811" cy="622735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 the speckle strength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𝑞𝑠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𝑎𝑠</m:t>
                        </m:r>
                      </m:sub>
                    </m:sSub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50D3AD-EC09-3BE7-2B83-D4070CA50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413" y="2318246"/>
                <a:ext cx="8755811" cy="622735"/>
              </a:xfrm>
              <a:prstGeom prst="rect">
                <a:avLst/>
              </a:prstGeom>
              <a:blipFill>
                <a:blip r:embed="rId4"/>
                <a:stretch>
                  <a:fillRect t="-6306" b="-20721"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C251A3A-5F4A-D0F1-A49A-9C23486E7391}"/>
              </a:ext>
            </a:extLst>
          </p:cNvPr>
          <p:cNvSpPr txBox="1"/>
          <p:nvPr/>
        </p:nvSpPr>
        <p:spPr>
          <a:xfrm>
            <a:off x="1792737" y="4167024"/>
            <a:ext cx="8755811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control of wavefront aberrations at all planes reduce all terms!</a:t>
            </a:r>
          </a:p>
        </p:txBody>
      </p:sp>
    </p:spTree>
    <p:extLst>
      <p:ext uri="{BB962C8B-B14F-4D97-AF65-F5344CB8AC3E}">
        <p14:creationId xmlns:p14="http://schemas.microsoft.com/office/powerpoint/2010/main" val="2922472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C2BF7A-E667-4A96-E8A3-445817FB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time to reach SNR=5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B1B7F-B5E3-E482-EE51-A92CE5927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B6AA1A-5304-2BD2-1F94-EF4B7CA4E8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619" y="1820411"/>
                <a:ext cx="5654183" cy="4351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dirty="0"/>
                  <a:t>Residual speckles 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 level with a coherence time of 10 </a:t>
                </a:r>
                <a:r>
                  <a:rPr lang="en-US" dirty="0" err="1"/>
                  <a:t>ms</a:t>
                </a:r>
                <a:r>
                  <a:rPr lang="en-US" dirty="0"/>
                  <a:t> and a planet contrast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5⋅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=2.5⋅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B6AA1A-5304-2BD2-1F94-EF4B7CA4E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19" y="1820411"/>
                <a:ext cx="5654183" cy="4351874"/>
              </a:xfrm>
              <a:prstGeom prst="rect">
                <a:avLst/>
              </a:prstGeom>
              <a:blipFill>
                <a:blip r:embed="rId2"/>
                <a:stretch>
                  <a:fillRect l="-2263" t="-2241" r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17E4312-6432-64E4-3FBA-816C0C16BFB5}"/>
              </a:ext>
            </a:extLst>
          </p:cNvPr>
          <p:cNvSpPr txBox="1"/>
          <p:nvPr/>
        </p:nvSpPr>
        <p:spPr>
          <a:xfrm>
            <a:off x="365618" y="1235636"/>
            <a:ext cx="5654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Ground-based (speckle limited)</a:t>
            </a:r>
          </a:p>
        </p:txBody>
      </p:sp>
    </p:spTree>
    <p:extLst>
      <p:ext uri="{BB962C8B-B14F-4D97-AF65-F5344CB8AC3E}">
        <p14:creationId xmlns:p14="http://schemas.microsoft.com/office/powerpoint/2010/main" val="20659034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C2BF7A-E667-4A96-E8A3-445817FB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time to reach SNR=5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B1B7F-B5E3-E482-EE51-A92CE5927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B6AA1A-5304-2BD2-1F94-EF4B7CA4E8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619" y="1820411"/>
                <a:ext cx="5654183" cy="4351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dirty="0"/>
                  <a:t>Residual speckles 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/>
                  <a:t> level with a coherence time of 10 </a:t>
                </a:r>
                <a:r>
                  <a:rPr lang="en-US" dirty="0" err="1"/>
                  <a:t>ms</a:t>
                </a:r>
                <a:r>
                  <a:rPr lang="en-US" dirty="0"/>
                  <a:t> and a planet contrast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5⋅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=2.5⋅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FB6AA1A-5304-2BD2-1F94-EF4B7CA4E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19" y="1820411"/>
                <a:ext cx="5654183" cy="4351874"/>
              </a:xfrm>
              <a:prstGeom prst="rect">
                <a:avLst/>
              </a:prstGeom>
              <a:blipFill>
                <a:blip r:embed="rId2"/>
                <a:stretch>
                  <a:fillRect l="-2263" t="-2241" r="-2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17E4312-6432-64E4-3FBA-816C0C16BFB5}"/>
              </a:ext>
            </a:extLst>
          </p:cNvPr>
          <p:cNvSpPr txBox="1"/>
          <p:nvPr/>
        </p:nvSpPr>
        <p:spPr>
          <a:xfrm>
            <a:off x="365618" y="1235636"/>
            <a:ext cx="5654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Ground-based (speckle limited)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35C4CBEC-5FA9-C7A3-5607-FD804ACF5D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2199" y="1820411"/>
                <a:ext cx="5713927" cy="43565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dirty="0"/>
                  <a:t>Residual speckles 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level and a planet contrast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/>
                  <a:t>. Around a 5</a:t>
                </a:r>
                <a:r>
                  <a:rPr lang="en-US" baseline="30000" dirty="0"/>
                  <a:t>th</a:t>
                </a:r>
                <a:r>
                  <a:rPr lang="en-US" dirty="0"/>
                  <a:t> magnitude star.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5⋅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Content Placeholder 6">
                <a:extLst>
                  <a:ext uri="{FF2B5EF4-FFF2-40B4-BE49-F238E27FC236}">
                    <a16:creationId xmlns:a16="http://schemas.microsoft.com/office/drawing/2014/main" id="{35C4CBEC-5FA9-C7A3-5607-FD804ACF5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199" y="1820411"/>
                <a:ext cx="5713927" cy="4356552"/>
              </a:xfrm>
              <a:prstGeom prst="rect">
                <a:avLst/>
              </a:prstGeom>
              <a:blipFill>
                <a:blip r:embed="rId3"/>
                <a:stretch>
                  <a:fillRect l="-213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F195844-955B-898C-6E1F-EB48AD78BC6E}"/>
              </a:ext>
            </a:extLst>
          </p:cNvPr>
          <p:cNvSpPr txBox="1"/>
          <p:nvPr/>
        </p:nvSpPr>
        <p:spPr>
          <a:xfrm>
            <a:off x="6096000" y="1237034"/>
            <a:ext cx="5654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Space-based (photon noise limited)</a:t>
            </a:r>
          </a:p>
        </p:txBody>
      </p:sp>
    </p:spTree>
    <p:extLst>
      <p:ext uri="{BB962C8B-B14F-4D97-AF65-F5344CB8AC3E}">
        <p14:creationId xmlns:p14="http://schemas.microsoft.com/office/powerpoint/2010/main" val="501194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DCF4D-AFE8-45F8-B2C1-851DDEB8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05" y="1141103"/>
            <a:ext cx="6656586" cy="55949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B2549-661C-1EAA-7976-20A36921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00432-3DAC-4D65-1E7B-AF04494BD3E0}"/>
              </a:ext>
            </a:extLst>
          </p:cNvPr>
          <p:cNvSpPr txBox="1"/>
          <p:nvPr/>
        </p:nvSpPr>
        <p:spPr>
          <a:xfrm>
            <a:off x="5500466" y="5528503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Credit: Vanessa Bailey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36564-5107-90D3-668B-F8E770F5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82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DCF4D-AFE8-45F8-B2C1-851DDEB8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05" y="1141103"/>
            <a:ext cx="6656586" cy="55949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B2549-661C-1EAA-7976-20A36921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00432-3DAC-4D65-1E7B-AF04494BD3E0}"/>
              </a:ext>
            </a:extLst>
          </p:cNvPr>
          <p:cNvSpPr txBox="1"/>
          <p:nvPr/>
        </p:nvSpPr>
        <p:spPr>
          <a:xfrm>
            <a:off x="5500466" y="5528503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Credit: Vanessa Bailey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36564-5107-90D3-668B-F8E770F5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3C85A8-C5DC-13EB-0F64-074B74640579}"/>
              </a:ext>
            </a:extLst>
          </p:cNvPr>
          <p:cNvSpPr/>
          <p:nvPr/>
        </p:nvSpPr>
        <p:spPr>
          <a:xfrm>
            <a:off x="2057400" y="2591022"/>
            <a:ext cx="2076450" cy="2323878"/>
          </a:xfrm>
          <a:prstGeom prst="ellipse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4541E-C8E5-10CA-42CC-E0E3AB19D55D}"/>
              </a:ext>
            </a:extLst>
          </p:cNvPr>
          <p:cNvSpPr txBox="1"/>
          <p:nvPr/>
        </p:nvSpPr>
        <p:spPr>
          <a:xfrm>
            <a:off x="1881243" y="2015168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Ground-based ELTs</a:t>
            </a:r>
          </a:p>
        </p:txBody>
      </p:sp>
    </p:spTree>
    <p:extLst>
      <p:ext uri="{BB962C8B-B14F-4D97-AF65-F5344CB8AC3E}">
        <p14:creationId xmlns:p14="http://schemas.microsoft.com/office/powerpoint/2010/main" val="27837368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DCF4D-AFE8-45F8-B2C1-851DDEB8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05" y="1141103"/>
            <a:ext cx="6656586" cy="55949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B2549-661C-1EAA-7976-20A36921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00432-3DAC-4D65-1E7B-AF04494BD3E0}"/>
              </a:ext>
            </a:extLst>
          </p:cNvPr>
          <p:cNvSpPr txBox="1"/>
          <p:nvPr/>
        </p:nvSpPr>
        <p:spPr>
          <a:xfrm>
            <a:off x="5500466" y="5528503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Credit: Vanessa Bailey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A36564-5107-90D3-668B-F8E770F5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03CDFFE-62D3-DA76-D3E8-309BDF3AA555}"/>
              </a:ext>
            </a:extLst>
          </p:cNvPr>
          <p:cNvSpPr/>
          <p:nvPr/>
        </p:nvSpPr>
        <p:spPr>
          <a:xfrm>
            <a:off x="2057400" y="2591022"/>
            <a:ext cx="2076450" cy="2323878"/>
          </a:xfrm>
          <a:prstGeom prst="ellipse">
            <a:avLst/>
          </a:prstGeom>
          <a:solidFill>
            <a:schemeClr val="accent6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6E2F23-97DB-2E6F-BF73-C0E637867F7B}"/>
              </a:ext>
            </a:extLst>
          </p:cNvPr>
          <p:cNvSpPr/>
          <p:nvPr/>
        </p:nvSpPr>
        <p:spPr>
          <a:xfrm rot="6931172">
            <a:off x="3845097" y="3271706"/>
            <a:ext cx="1676400" cy="3161624"/>
          </a:xfrm>
          <a:prstGeom prst="ellipse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45300B-EEB1-58CF-BE94-0028637D3DBC}"/>
              </a:ext>
            </a:extLst>
          </p:cNvPr>
          <p:cNvSpPr txBox="1"/>
          <p:nvPr/>
        </p:nvSpPr>
        <p:spPr>
          <a:xfrm rot="2105614">
            <a:off x="4354124" y="4255922"/>
            <a:ext cx="296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Spaced-based HWO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7CA36-7114-F08C-5CC8-63A36F07AA96}"/>
              </a:ext>
            </a:extLst>
          </p:cNvPr>
          <p:cNvSpPr txBox="1"/>
          <p:nvPr/>
        </p:nvSpPr>
        <p:spPr>
          <a:xfrm>
            <a:off x="1881243" y="2015168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Ground-based ELTs</a:t>
            </a:r>
          </a:p>
        </p:txBody>
      </p:sp>
    </p:spTree>
    <p:extLst>
      <p:ext uri="{BB962C8B-B14F-4D97-AF65-F5344CB8AC3E}">
        <p14:creationId xmlns:p14="http://schemas.microsoft.com/office/powerpoint/2010/main" val="20014729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8A213F-ABB5-AB7F-C0EE-31693E3E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Speckle origins – temporal drifts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7371E-E90B-ABDA-3DB0-9B69420D9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0D346D0-B9F1-2A32-DFB6-2E55125642E1}"/>
              </a:ext>
            </a:extLst>
          </p:cNvPr>
          <p:cNvSpPr txBox="1">
            <a:spLocks/>
          </p:cNvSpPr>
          <p:nvPr/>
        </p:nvSpPr>
        <p:spPr>
          <a:xfrm>
            <a:off x="6172200" y="1336434"/>
            <a:ext cx="563772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Low-wind effect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63180C2-99C8-7B0A-3ABA-74150ACD6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599" y="2115601"/>
            <a:ext cx="5637213" cy="1358739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1DECAEE-70A3-2CA2-BA00-F227973C3C44}"/>
              </a:ext>
            </a:extLst>
          </p:cNvPr>
          <p:cNvSpPr txBox="1">
            <a:spLocks/>
          </p:cNvSpPr>
          <p:nvPr/>
        </p:nvSpPr>
        <p:spPr>
          <a:xfrm>
            <a:off x="289419" y="1336434"/>
            <a:ext cx="563772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Differential NCPA between on-sky and internal source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0E585AA-00CB-BEC9-F241-73523DA9C28F}"/>
              </a:ext>
            </a:extLst>
          </p:cNvPr>
          <p:cNvSpPr txBox="1">
            <a:spLocks/>
          </p:cNvSpPr>
          <p:nvPr/>
        </p:nvSpPr>
        <p:spPr>
          <a:xfrm>
            <a:off x="289418" y="2160346"/>
            <a:ext cx="5637727" cy="4318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On-sky we see difference in NCPA.</a:t>
            </a:r>
          </a:p>
          <a:p>
            <a:r>
              <a:rPr lang="en-US"/>
              <a:t>We need on-sky NCPA correction.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E7E2C2F1-9D45-E3C9-874A-FA481EEA45F7}"/>
              </a:ext>
            </a:extLst>
          </p:cNvPr>
          <p:cNvSpPr txBox="1">
            <a:spLocks/>
          </p:cNvSpPr>
          <p:nvPr/>
        </p:nvSpPr>
        <p:spPr>
          <a:xfrm>
            <a:off x="289419" y="4564612"/>
            <a:ext cx="5637727" cy="166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96537A55-6728-CD03-B823-823CE6A9069E}"/>
              </a:ext>
            </a:extLst>
          </p:cNvPr>
          <p:cNvSpPr txBox="1">
            <a:spLocks/>
          </p:cNvSpPr>
          <p:nvPr/>
        </p:nvSpPr>
        <p:spPr>
          <a:xfrm>
            <a:off x="6241446" y="3580398"/>
            <a:ext cx="5499235" cy="239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Appears in low-wind conditions.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 of thick spiders and temperature gradients that creates modes that are not well sensed by the AO system.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58C783-FB19-E114-401A-3DA79346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7" y="2103922"/>
            <a:ext cx="5637727" cy="1243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EABB58-B678-4493-C1F0-2F054C87A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14" y="3347539"/>
            <a:ext cx="5637727" cy="11852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00D83D-D0ED-5B91-4050-017BED06E0CB}"/>
              </a:ext>
            </a:extLst>
          </p:cNvPr>
          <p:cNvSpPr txBox="1"/>
          <p:nvPr/>
        </p:nvSpPr>
        <p:spPr>
          <a:xfrm>
            <a:off x="3710277" y="5776547"/>
            <a:ext cx="225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Vigan et al.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Vigan et al.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A3E60-AD87-02EE-5CC5-38CACEB6309F}"/>
              </a:ext>
            </a:extLst>
          </p:cNvPr>
          <p:cNvSpPr txBox="1"/>
          <p:nvPr/>
        </p:nvSpPr>
        <p:spPr>
          <a:xfrm>
            <a:off x="9586760" y="5604905"/>
            <a:ext cx="222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Sauvage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2022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12B68657-182D-DAC8-1AA4-C2B3D31975B1}"/>
              </a:ext>
            </a:extLst>
          </p:cNvPr>
          <p:cNvSpPr txBox="1">
            <a:spLocks/>
          </p:cNvSpPr>
          <p:nvPr/>
        </p:nvSpPr>
        <p:spPr>
          <a:xfrm>
            <a:off x="358659" y="4589253"/>
            <a:ext cx="5499235" cy="1296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need to measure NCPA on-sky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turbulence can become significant.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490969-AB67-3C3F-3F55-58FC696BEB92}"/>
              </a:ext>
            </a:extLst>
          </p:cNvPr>
          <p:cNvCxnSpPr/>
          <p:nvPr/>
        </p:nvCxnSpPr>
        <p:spPr>
          <a:xfrm>
            <a:off x="6052455" y="1336434"/>
            <a:ext cx="0" cy="508644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334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8A213F-ABB5-AB7F-C0EE-31693E3E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Speckle origins – temporal drifts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7371E-E90B-ABDA-3DB0-9B69420D9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9998102-F3C5-76F7-736F-AC8127FCCB03}"/>
              </a:ext>
            </a:extLst>
          </p:cNvPr>
          <p:cNvSpPr txBox="1">
            <a:spLocks/>
          </p:cNvSpPr>
          <p:nvPr/>
        </p:nvSpPr>
        <p:spPr>
          <a:xfrm>
            <a:off x="289419" y="1336434"/>
            <a:ext cx="5637728" cy="457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Polarization aberrations - SPHERE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15E53F-939B-8D08-B11A-F8472100B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506" y="1821792"/>
            <a:ext cx="3353554" cy="43189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4EEC06-9EC6-C56F-1525-4EC527E28188}"/>
              </a:ext>
            </a:extLst>
          </p:cNvPr>
          <p:cNvSpPr txBox="1"/>
          <p:nvPr/>
        </p:nvSpPr>
        <p:spPr>
          <a:xfrm>
            <a:off x="9100458" y="6140762"/>
            <a:ext cx="2709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Millar-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Blanchaer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et. al 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F39D98-4597-86CA-43A0-376E60C10860}"/>
              </a:ext>
            </a:extLst>
          </p:cNvPr>
          <p:cNvSpPr txBox="1"/>
          <p:nvPr/>
        </p:nvSpPr>
        <p:spPr>
          <a:xfrm>
            <a:off x="4127501" y="6140762"/>
            <a:ext cx="17996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Schmid et al. 2018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CA350F38-8FBC-B28D-0F5D-35D643967D59}"/>
              </a:ext>
            </a:extLst>
          </p:cNvPr>
          <p:cNvSpPr txBox="1">
            <a:spLocks/>
          </p:cNvSpPr>
          <p:nvPr/>
        </p:nvSpPr>
        <p:spPr>
          <a:xfrm>
            <a:off x="6187629" y="1336434"/>
            <a:ext cx="5637728" cy="457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Polarization aberrations - GPI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11420B-6BDD-C4FE-B7EF-52014789D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35"/>
          <a:stretch/>
        </p:blipFill>
        <p:spPr>
          <a:xfrm>
            <a:off x="6215391" y="3913826"/>
            <a:ext cx="5594536" cy="21962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10566A-DEBE-0E66-8EEE-8A07D496F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" r="67146"/>
          <a:stretch/>
        </p:blipFill>
        <p:spPr>
          <a:xfrm>
            <a:off x="7616768" y="1771296"/>
            <a:ext cx="2689686" cy="21962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75213-0A59-4BE0-F70F-3CD6F03C07C4}"/>
              </a:ext>
            </a:extLst>
          </p:cNvPr>
          <p:cNvCxnSpPr/>
          <p:nvPr/>
        </p:nvCxnSpPr>
        <p:spPr>
          <a:xfrm>
            <a:off x="6052455" y="1336434"/>
            <a:ext cx="0" cy="508644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65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355078-BFAA-CA64-A81E-E1B455F38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Speckle origins – vibrations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2ED0D-DC7B-9F08-F44C-3731E8391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CA01442-7FBA-4B37-9602-365127C81BD2}"/>
              </a:ext>
            </a:extLst>
          </p:cNvPr>
          <p:cNvSpPr txBox="1">
            <a:spLocks/>
          </p:cNvSpPr>
          <p:nvPr/>
        </p:nvSpPr>
        <p:spPr>
          <a:xfrm>
            <a:off x="439722" y="5655076"/>
            <a:ext cx="11386657" cy="101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Vibrations are the main challenge for small-IWA coronagraph.</a:t>
            </a:r>
          </a:p>
          <a:p>
            <a:r>
              <a:rPr lang="en-US"/>
              <a:t>Many vibrations come from the telescope.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4700E-0A3B-E77E-BB99-83458C37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46" y="1323039"/>
            <a:ext cx="10577307" cy="4211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69F63-10E6-6B3B-0657-F7F7C5E8B5FF}"/>
              </a:ext>
            </a:extLst>
          </p:cNvPr>
          <p:cNvSpPr txBox="1"/>
          <p:nvPr/>
        </p:nvSpPr>
        <p:spPr>
          <a:xfrm>
            <a:off x="10391775" y="6350397"/>
            <a:ext cx="1601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Lozi et al. 2016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6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259BC-2FF7-0712-56FB-2BCDD888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a coronagraph?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7F5E-4A41-4270-7CE4-BA4BB0F2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FB6536-AFBB-0117-B0C5-2AFCD65A3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1060450"/>
            <a:ext cx="7200000" cy="57381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8BA5C0-F8DC-BFD5-84E3-10B0A442FDD0}"/>
              </a:ext>
            </a:extLst>
          </p:cNvPr>
          <p:cNvSpPr/>
          <p:nvPr/>
        </p:nvSpPr>
        <p:spPr>
          <a:xfrm>
            <a:off x="2847975" y="3161170"/>
            <a:ext cx="6496050" cy="1536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 found the planet. Easy right?</a:t>
            </a:r>
          </a:p>
        </p:txBody>
      </p:sp>
    </p:spTree>
    <p:extLst>
      <p:ext uri="{BB962C8B-B14F-4D97-AF65-F5344CB8AC3E}">
        <p14:creationId xmlns:p14="http://schemas.microsoft.com/office/powerpoint/2010/main" val="4043067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722E3-B6F5-3DF0-5329-8682393A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 wavefront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763E0-D64F-B870-1D66-3DD548C7C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05912-7B1B-5023-5D8B-5058458BE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37" y="1299449"/>
            <a:ext cx="11599817" cy="3959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FDFA0-2474-2F48-C720-D18ED0863C0D}"/>
              </a:ext>
            </a:extLst>
          </p:cNvPr>
          <p:cNvSpPr txBox="1"/>
          <p:nvPr/>
        </p:nvSpPr>
        <p:spPr>
          <a:xfrm>
            <a:off x="10119360" y="6140762"/>
            <a:ext cx="1690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Guyon et al. 2017</a:t>
            </a:r>
          </a:p>
        </p:txBody>
      </p:sp>
    </p:spTree>
    <p:extLst>
      <p:ext uri="{BB962C8B-B14F-4D97-AF65-F5344CB8AC3E}">
        <p14:creationId xmlns:p14="http://schemas.microsoft.com/office/powerpoint/2010/main" val="34330167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351EEC-5BD5-53A3-DA67-C54D5B57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era of ELTs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DA80E-D75F-B689-4C52-AC790EC2B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397A65D-9CEA-6D8C-23AE-E90B76E0F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77" y="3350641"/>
            <a:ext cx="5463822" cy="307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35C07-BA59-AD11-9D2B-75D29FAB6340}"/>
              </a:ext>
            </a:extLst>
          </p:cNvPr>
          <p:cNvSpPr txBox="1"/>
          <p:nvPr/>
        </p:nvSpPr>
        <p:spPr>
          <a:xfrm>
            <a:off x="6041122" y="5960009"/>
            <a:ext cx="444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Giant Magellan Telescope</a:t>
            </a:r>
          </a:p>
        </p:txBody>
      </p:sp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622E6CD-91E8-F1E5-9E20-55D69448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60" y="2307321"/>
            <a:ext cx="5557186" cy="3128696"/>
          </a:xfrm>
          <a:prstGeom prst="rect">
            <a:avLst/>
          </a:prstGeom>
        </p:spPr>
      </p:pic>
      <p:pic>
        <p:nvPicPr>
          <p:cNvPr id="8" name="Picture 7" descr="A picture containing sky, ground, outdoor, desert&#10;&#10;Description automatically generated">
            <a:extLst>
              <a:ext uri="{FF2B5EF4-FFF2-40B4-BE49-F238E27FC236}">
                <a16:creationId xmlns:a16="http://schemas.microsoft.com/office/drawing/2014/main" id="{B44D71E6-642A-B466-9CBA-92158C1FE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4" y="1318080"/>
            <a:ext cx="4833970" cy="3221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BEC739-2A95-8C14-4619-90CD3987B816}"/>
              </a:ext>
            </a:extLst>
          </p:cNvPr>
          <p:cNvSpPr txBox="1"/>
          <p:nvPr/>
        </p:nvSpPr>
        <p:spPr>
          <a:xfrm>
            <a:off x="151380" y="4067706"/>
            <a:ext cx="444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 Large Telescope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35140-11A1-6736-203E-E9F3CC6DA3FC}"/>
              </a:ext>
            </a:extLst>
          </p:cNvPr>
          <p:cNvSpPr txBox="1"/>
          <p:nvPr/>
        </p:nvSpPr>
        <p:spPr>
          <a:xfrm>
            <a:off x="2277145" y="4968093"/>
            <a:ext cx="444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Thirty Meter Telescope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6FC162-4EDD-EC26-8960-541F28BE452D}"/>
              </a:ext>
            </a:extLst>
          </p:cNvPr>
          <p:cNvSpPr txBox="1"/>
          <p:nvPr/>
        </p:nvSpPr>
        <p:spPr>
          <a:xfrm>
            <a:off x="3634884" y="1438856"/>
            <a:ext cx="15141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39.4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58E16-8B41-5842-408A-B6EAC82BE0EF}"/>
              </a:ext>
            </a:extLst>
          </p:cNvPr>
          <p:cNvSpPr txBox="1"/>
          <p:nvPr/>
        </p:nvSpPr>
        <p:spPr>
          <a:xfrm>
            <a:off x="7474572" y="2309713"/>
            <a:ext cx="15141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30.0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4D02C-6721-F22F-C476-E737CB5F9DEB}"/>
              </a:ext>
            </a:extLst>
          </p:cNvPr>
          <p:cNvSpPr txBox="1"/>
          <p:nvPr/>
        </p:nvSpPr>
        <p:spPr>
          <a:xfrm>
            <a:off x="10878832" y="3289427"/>
            <a:ext cx="9302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25.0 m</a:t>
            </a:r>
          </a:p>
        </p:txBody>
      </p:sp>
    </p:spTree>
    <p:extLst>
      <p:ext uri="{BB962C8B-B14F-4D97-AF65-F5344CB8AC3E}">
        <p14:creationId xmlns:p14="http://schemas.microsoft.com/office/powerpoint/2010/main" val="27124460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EA649E-0880-4397-A333-C9560091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Segmented apertures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2BBC3-50A2-4EE6-94DF-7E8760018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3"/>
          <a:stretch/>
        </p:blipFill>
        <p:spPr>
          <a:xfrm>
            <a:off x="897587" y="1627462"/>
            <a:ext cx="4978629" cy="4732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B5C7B-83DE-4113-B95E-4AEA9EBB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85" y="1617937"/>
            <a:ext cx="4866052" cy="473229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749B47-82FE-440A-B537-CC88408A2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page </a:t>
            </a:r>
            <a:fld id="{AE027B2D-CCAC-496D-AFA4-E8E19474514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8ABED-6010-4B33-91A6-33152294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14" y="1576139"/>
            <a:ext cx="5222055" cy="499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39750-E8CA-46D6-9B08-430B7F1B2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13" y="1564253"/>
            <a:ext cx="5164259" cy="4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94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7FD763-BBC6-5487-07AB-D56B8C77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GMT – </a:t>
            </a:r>
            <a:r>
              <a:rPr lang="en-US" dirty="0" err="1"/>
              <a:t>GMagAO</a:t>
            </a:r>
            <a:r>
              <a:rPr lang="en-US" dirty="0"/>
              <a:t>-X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CFA7D-07C9-DFFD-97A7-A7CDB2428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73436-38EB-0D3F-23D6-A7EAAA9FE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4"/>
          <a:stretch/>
        </p:blipFill>
        <p:spPr>
          <a:xfrm>
            <a:off x="6629400" y="1109312"/>
            <a:ext cx="5159928" cy="3460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4E50A-1525-6ABD-8AB9-6543A53F872E}"/>
              </a:ext>
            </a:extLst>
          </p:cNvPr>
          <p:cNvSpPr txBox="1"/>
          <p:nvPr/>
        </p:nvSpPr>
        <p:spPr>
          <a:xfrm>
            <a:off x="9571554" y="5748688"/>
            <a:ext cx="2217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Males et al. 2024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Close et al. 2024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Haffert et al.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5F278-392E-BEAF-A445-1C97962D0068}"/>
              </a:ext>
            </a:extLst>
          </p:cNvPr>
          <p:cNvSpPr txBox="1"/>
          <p:nvPr/>
        </p:nvSpPr>
        <p:spPr>
          <a:xfrm>
            <a:off x="512557" y="5271634"/>
            <a:ext cx="4440443" cy="954107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There is a talk on </a:t>
            </a:r>
            <a:r>
              <a:rPr lang="en-US" sz="2800" dirty="0" err="1"/>
              <a:t>GMagAO</a:t>
            </a:r>
            <a:r>
              <a:rPr lang="en-US" sz="2800" dirty="0"/>
              <a:t>-X on Friday by Dr. Jared Males!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2FD00-63AE-95B5-A07B-F1A424F3BF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00" y="1424871"/>
            <a:ext cx="6638349" cy="29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539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956CB0-7C16-61B4-296A-FCF2AC62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to make a noise model to understand which aspects actually make an impact on your instrument design. This also requires you to understand how the data will be reduced!</a:t>
            </a:r>
          </a:p>
          <a:p>
            <a:endParaRPr lang="en-US" dirty="0"/>
          </a:p>
          <a:p>
            <a:r>
              <a:rPr lang="en-US" dirty="0"/>
              <a:t>Active wavefront control will always improve sensitivity and it is the main path towards more efficient planet imaging and characterization.</a:t>
            </a:r>
          </a:p>
          <a:p>
            <a:endParaRPr lang="en-US" dirty="0"/>
          </a:p>
          <a:p>
            <a:r>
              <a:rPr lang="en-US" dirty="0"/>
              <a:t>The stability of the instrument will limit our calibration capabilities both for wavefront sensing and post-processing.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There are no free lunches! Instrument design is a trade off.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3C8ECE-354E-52F6-E478-0B1BAC58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ED6B8-9656-B8DE-7CF5-C2FA9320A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page </a:t>
            </a:r>
            <a:fld id="{AE027B2D-CCAC-496D-AFA4-E8E194745140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84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2024_01.potx" id="{D12E684C-9E83-4E5E-A2F2-AF0DABA33FDE}" vid="{A4440C3F-44ED-4DD9-B02B-B08B273C4A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06C61D14B0FE4AB3DA16DDC1B7CEE1" ma:contentTypeVersion="5" ma:contentTypeDescription="Create a new document." ma:contentTypeScope="" ma:versionID="16e9b8a03503694cf2d06350135faab7">
  <xsd:schema xmlns:xsd="http://www.w3.org/2001/XMLSchema" xmlns:xs="http://www.w3.org/2001/XMLSchema" xmlns:p="http://schemas.microsoft.com/office/2006/metadata/properties" xmlns:ns3="d5cffc42-c733-4d00-a1b7-3ba4b3c558eb" targetNamespace="http://schemas.microsoft.com/office/2006/metadata/properties" ma:root="true" ma:fieldsID="aae4be6eb4e8b8ec355b847196bd5759" ns3:_="">
    <xsd:import namespace="d5cffc42-c733-4d00-a1b7-3ba4b3c558e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ffc42-c733-4d00-a1b7-3ba4b3c558e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54062C-B79E-4028-B52F-4C843427CC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574C0-52C4-4D48-8E65-2604F6E857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cffc42-c733-4d00-a1b7-3ba4b3c55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7C884F-C21C-414C-BF06-60C549B761C8}">
  <ds:schemaRefs>
    <ds:schemaRef ds:uri="http://purl.org/dc/terms/"/>
    <ds:schemaRef ds:uri="d5cffc42-c733-4d00-a1b7-3ba4b3c558eb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presentation_template_2024_01</Template>
  <TotalTime>0</TotalTime>
  <Words>3031</Words>
  <Application>Microsoft Office PowerPoint</Application>
  <PresentationFormat>Widescreen</PresentationFormat>
  <Paragraphs>615</Paragraphs>
  <Slides>94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Aptos</vt:lpstr>
      <vt:lpstr>Arial</vt:lpstr>
      <vt:lpstr>Avenir Next LT Pro</vt:lpstr>
      <vt:lpstr>Calibri</vt:lpstr>
      <vt:lpstr>Cambria Math</vt:lpstr>
      <vt:lpstr>Comic Sans MS</vt:lpstr>
      <vt:lpstr>Helvetica Light</vt:lpstr>
      <vt:lpstr>Wingdings</vt:lpstr>
      <vt:lpstr>Office Theme</vt:lpstr>
      <vt:lpstr>Designing a coronagraphic system</vt:lpstr>
      <vt:lpstr>Contrast in Direct Imaging</vt:lpstr>
      <vt:lpstr>Problems with contrast</vt:lpstr>
      <vt:lpstr>Problems with contrast</vt:lpstr>
      <vt:lpstr>Why do we need a coronagraph?</vt:lpstr>
      <vt:lpstr>Why do we need a coronagraph?</vt:lpstr>
      <vt:lpstr>Why do we need a coronagraph?</vt:lpstr>
      <vt:lpstr>Why do we need a coronagraph?</vt:lpstr>
      <vt:lpstr>Why do we need a coronagraph?</vt:lpstr>
      <vt:lpstr>Quantization of the electric field.</vt:lpstr>
      <vt:lpstr>Quantization of the electric field.</vt:lpstr>
      <vt:lpstr>Quantization of the electric field.</vt:lpstr>
      <vt:lpstr>Poisson noise (or shot noise)</vt:lpstr>
      <vt:lpstr>Model PSF subtracted</vt:lpstr>
      <vt:lpstr>The photon noise limit</vt:lpstr>
      <vt:lpstr>The photon noise limit</vt:lpstr>
      <vt:lpstr>The photon noise limit</vt:lpstr>
      <vt:lpstr>Direct imaging photon noise limits</vt:lpstr>
      <vt:lpstr>Direct imaging photon noise limits</vt:lpstr>
      <vt:lpstr>Direct imaging photon noise limits</vt:lpstr>
      <vt:lpstr>Direct imaging photon noise limits</vt:lpstr>
      <vt:lpstr>Direct imaging photon noise limits</vt:lpstr>
      <vt:lpstr>Aberration-free perfect coronagraphy</vt:lpstr>
      <vt:lpstr>Aberration-free perfect coronagraphy</vt:lpstr>
      <vt:lpstr>What noise sources do we expect?</vt:lpstr>
      <vt:lpstr>What noise sources do we expect?</vt:lpstr>
      <vt:lpstr>Telescope and instrument vibrations</vt:lpstr>
      <vt:lpstr>High-contrast imaging noise regimes</vt:lpstr>
      <vt:lpstr>Impact of wavefront aberrations</vt:lpstr>
      <vt:lpstr>Sinusoidal aberration</vt:lpstr>
      <vt:lpstr>Requirements for 10^(-10) contrast</vt:lpstr>
      <vt:lpstr>Requirements for 10^(-10) contrast</vt:lpstr>
      <vt:lpstr>Requirements for 10^(-10) contrast</vt:lpstr>
      <vt:lpstr>Requirements for 10^(-10) contrast</vt:lpstr>
      <vt:lpstr>Quantization errors and DMs</vt:lpstr>
      <vt:lpstr>Quantization errors and DMs</vt:lpstr>
      <vt:lpstr>Sources of wavefront errors</vt:lpstr>
      <vt:lpstr>Contrast budget</vt:lpstr>
      <vt:lpstr>Contrast budget</vt:lpstr>
      <vt:lpstr>Contrast budget</vt:lpstr>
      <vt:lpstr>Contrast budget</vt:lpstr>
      <vt:lpstr>Contrast budget</vt:lpstr>
      <vt:lpstr>Contrast budget</vt:lpstr>
      <vt:lpstr>Local convection</vt:lpstr>
      <vt:lpstr>Global convection</vt:lpstr>
      <vt:lpstr>Adaptive optics is necessary</vt:lpstr>
      <vt:lpstr>Adaptive optics</vt:lpstr>
      <vt:lpstr>Adaptive optics</vt:lpstr>
      <vt:lpstr>Adaptive optics</vt:lpstr>
      <vt:lpstr>Adaptive optics</vt:lpstr>
      <vt:lpstr>Adaptive optics is necessary</vt:lpstr>
      <vt:lpstr>Wavefront errors</vt:lpstr>
      <vt:lpstr>Wavefront errors</vt:lpstr>
      <vt:lpstr>Wavefront errors</vt:lpstr>
      <vt:lpstr>What sets the limit of HCI?</vt:lpstr>
      <vt:lpstr>What sets the limit of HCI?</vt:lpstr>
      <vt:lpstr>What sets the limit of HCI?</vt:lpstr>
      <vt:lpstr>What sets the limit of HCI?</vt:lpstr>
      <vt:lpstr>What sets the limit of HCI?</vt:lpstr>
      <vt:lpstr>What sets the limit of HCI?</vt:lpstr>
      <vt:lpstr>Can we arbitrarily speed up?</vt:lpstr>
      <vt:lpstr>Can we arbitrarily speed up?</vt:lpstr>
      <vt:lpstr>Rapidly changing atmosphere</vt:lpstr>
      <vt:lpstr>Rapidly changing atmosphere</vt:lpstr>
      <vt:lpstr>What sets the limit of HCI?</vt:lpstr>
      <vt:lpstr>PowerPoint Presentation</vt:lpstr>
      <vt:lpstr>Non-common path aberrations</vt:lpstr>
      <vt:lpstr>Who will win the AO control battle?</vt:lpstr>
      <vt:lpstr>Who will win the AO control battle?</vt:lpstr>
      <vt:lpstr>Who will win the AO control battle?</vt:lpstr>
      <vt:lpstr>MagAO-X – Multi-stage adaptive optics</vt:lpstr>
      <vt:lpstr>Focus Diversity Phase Retrieval</vt:lpstr>
      <vt:lpstr>Focus diversity Phase retrieval</vt:lpstr>
      <vt:lpstr>iEFC on-sky for the first time</vt:lpstr>
      <vt:lpstr>iEFC on-sky for the first time</vt:lpstr>
      <vt:lpstr>What sets the limit of HCI?</vt:lpstr>
      <vt:lpstr>What sets the limit of HCI?</vt:lpstr>
      <vt:lpstr>What sets the limit of HCI?</vt:lpstr>
      <vt:lpstr>What sets the limit of HCI?</vt:lpstr>
      <vt:lpstr>What sets the limit of HCI?</vt:lpstr>
      <vt:lpstr>What sets the limit of HCI?</vt:lpstr>
      <vt:lpstr>Example: time to reach SNR=5</vt:lpstr>
      <vt:lpstr>Example: time to reach SNR=5</vt:lpstr>
      <vt:lpstr>Where are we?</vt:lpstr>
      <vt:lpstr>Where are we?</vt:lpstr>
      <vt:lpstr>Where are we?</vt:lpstr>
      <vt:lpstr>Speckle origins – temporal drifts</vt:lpstr>
      <vt:lpstr>Speckle origins – temporal drifts</vt:lpstr>
      <vt:lpstr>Speckle origins – vibrations</vt:lpstr>
      <vt:lpstr>Chromatic wavefront errors</vt:lpstr>
      <vt:lpstr>The era of ELTs</vt:lpstr>
      <vt:lpstr>Segmented apertures</vt:lpstr>
      <vt:lpstr>GMT – GMagAO-X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and space-based high-contrast imaging</dc:title>
  <dc:creator>Haffert, Sebastiaan - (shaffert)</dc:creator>
  <cp:lastModifiedBy>Haffert, S.Y. (Sebastiaan)</cp:lastModifiedBy>
  <cp:revision>42</cp:revision>
  <dcterms:created xsi:type="dcterms:W3CDTF">2024-02-08T13:48:15Z</dcterms:created>
  <dcterms:modified xsi:type="dcterms:W3CDTF">2024-07-23T19:02:09Z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0x010100E306C61D14B0FE4AB3DA16DDC1B7CEE1</vt:lpwstr>
  </property>
</Properties>
</file>